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371" r:id="rId4"/>
    <p:sldMasterId id="2147485510" r:id="rId5"/>
    <p:sldMasterId id="2147485526" r:id="rId6"/>
    <p:sldMasterId id="2147485539" r:id="rId7"/>
  </p:sldMasterIdLst>
  <p:notesMasterIdLst>
    <p:notesMasterId r:id="rId105"/>
  </p:notesMasterIdLst>
  <p:handoutMasterIdLst>
    <p:handoutMasterId r:id="rId106"/>
  </p:handoutMasterIdLst>
  <p:sldIdLst>
    <p:sldId id="1367" r:id="rId8"/>
    <p:sldId id="1201" r:id="rId9"/>
    <p:sldId id="1254" r:id="rId10"/>
    <p:sldId id="1234" r:id="rId11"/>
    <p:sldId id="978" r:id="rId12"/>
    <p:sldId id="1244" r:id="rId13"/>
    <p:sldId id="1327" r:id="rId14"/>
    <p:sldId id="1240" r:id="rId15"/>
    <p:sldId id="979" r:id="rId16"/>
    <p:sldId id="980" r:id="rId17"/>
    <p:sldId id="1282" r:id="rId18"/>
    <p:sldId id="981" r:id="rId19"/>
    <p:sldId id="1250" r:id="rId20"/>
    <p:sldId id="1275" r:id="rId21"/>
    <p:sldId id="1276" r:id="rId22"/>
    <p:sldId id="1284" r:id="rId23"/>
    <p:sldId id="1252" r:id="rId24"/>
    <p:sldId id="1044" r:id="rId25"/>
    <p:sldId id="1233" r:id="rId26"/>
    <p:sldId id="1274" r:id="rId27"/>
    <p:sldId id="1285" r:id="rId28"/>
    <p:sldId id="1288" r:id="rId29"/>
    <p:sldId id="1286" r:id="rId30"/>
    <p:sldId id="1287" r:id="rId31"/>
    <p:sldId id="1232" r:id="rId32"/>
    <p:sldId id="1289" r:id="rId33"/>
    <p:sldId id="1039" r:id="rId34"/>
    <p:sldId id="1261" r:id="rId35"/>
    <p:sldId id="1290" r:id="rId36"/>
    <p:sldId id="1192" r:id="rId37"/>
    <p:sldId id="1291" r:id="rId38"/>
    <p:sldId id="1266" r:id="rId39"/>
    <p:sldId id="1328" r:id="rId40"/>
    <p:sldId id="1330" r:id="rId41"/>
    <p:sldId id="1331" r:id="rId42"/>
    <p:sldId id="1332" r:id="rId43"/>
    <p:sldId id="1333" r:id="rId44"/>
    <p:sldId id="1335" r:id="rId45"/>
    <p:sldId id="1336" r:id="rId46"/>
    <p:sldId id="1337" r:id="rId47"/>
    <p:sldId id="1338" r:id="rId48"/>
    <p:sldId id="1339" r:id="rId49"/>
    <p:sldId id="1340" r:id="rId50"/>
    <p:sldId id="1341" r:id="rId51"/>
    <p:sldId id="1342" r:id="rId52"/>
    <p:sldId id="1343" r:id="rId53"/>
    <p:sldId id="1344" r:id="rId54"/>
    <p:sldId id="1345" r:id="rId55"/>
    <p:sldId id="1346" r:id="rId56"/>
    <p:sldId id="1347" r:id="rId57"/>
    <p:sldId id="1348" r:id="rId58"/>
    <p:sldId id="1349" r:id="rId59"/>
    <p:sldId id="1351" r:id="rId60"/>
    <p:sldId id="1352" r:id="rId61"/>
    <p:sldId id="1353" r:id="rId62"/>
    <p:sldId id="1354" r:id="rId63"/>
    <p:sldId id="1356" r:id="rId64"/>
    <p:sldId id="1357" r:id="rId65"/>
    <p:sldId id="1358" r:id="rId66"/>
    <p:sldId id="1360" r:id="rId67"/>
    <p:sldId id="1294" r:id="rId68"/>
    <p:sldId id="1362" r:id="rId69"/>
    <p:sldId id="1295" r:id="rId70"/>
    <p:sldId id="1034" r:id="rId71"/>
    <p:sldId id="1033" r:id="rId72"/>
    <p:sldId id="1132" r:id="rId73"/>
    <p:sldId id="1137" r:id="rId74"/>
    <p:sldId id="1139" r:id="rId75"/>
    <p:sldId id="1142" r:id="rId76"/>
    <p:sldId id="1141" r:id="rId77"/>
    <p:sldId id="1143" r:id="rId78"/>
    <p:sldId id="1145" r:id="rId79"/>
    <p:sldId id="1146" r:id="rId80"/>
    <p:sldId id="1149" r:id="rId81"/>
    <p:sldId id="1150" r:id="rId82"/>
    <p:sldId id="1156" r:id="rId83"/>
    <p:sldId id="1157" r:id="rId84"/>
    <p:sldId id="1159" r:id="rId85"/>
    <p:sldId id="1160" r:id="rId86"/>
    <p:sldId id="1167" r:id="rId87"/>
    <p:sldId id="1168" r:id="rId88"/>
    <p:sldId id="1186" r:id="rId89"/>
    <p:sldId id="1187" r:id="rId90"/>
    <p:sldId id="1188" r:id="rId91"/>
    <p:sldId id="1189" r:id="rId92"/>
    <p:sldId id="1185" r:id="rId93"/>
    <p:sldId id="1173" r:id="rId94"/>
    <p:sldId id="1229" r:id="rId95"/>
    <p:sldId id="1368" r:id="rId96"/>
    <p:sldId id="1369" r:id="rId97"/>
    <p:sldId id="1370" r:id="rId98"/>
    <p:sldId id="1371" r:id="rId99"/>
    <p:sldId id="1375" r:id="rId100"/>
    <p:sldId id="1372" r:id="rId101"/>
    <p:sldId id="1373" r:id="rId102"/>
    <p:sldId id="1374" r:id="rId103"/>
    <p:sldId id="1361" r:id="rId104"/>
  </p:sldIdLst>
  <p:sldSz cx="9144000" cy="6858000" type="screen4x3"/>
  <p:notesSz cx="7010400" cy="9236075"/>
  <p:custDataLst>
    <p:tags r:id="rId107"/>
  </p:custDataLst>
  <p:defaultTextStyle>
    <a:defPPr>
      <a:defRPr lang="en-AU"/>
    </a:defPPr>
    <a:lvl1pPr algn="l" rtl="0" eaLnBrk="0" fontAlgn="base" hangingPunct="0">
      <a:spcBef>
        <a:spcPct val="0"/>
      </a:spcBef>
      <a:spcAft>
        <a:spcPct val="0"/>
      </a:spcAft>
      <a:defRPr sz="32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1087">
          <p15:clr>
            <a:srgbClr val="A4A3A4"/>
          </p15:clr>
        </p15:guide>
        <p15:guide id="2" orient="horz" pos="3812">
          <p15:clr>
            <a:srgbClr val="A4A3A4"/>
          </p15:clr>
        </p15:guide>
        <p15:guide id="3" orient="horz" pos="1311">
          <p15:clr>
            <a:srgbClr val="A4A3A4"/>
          </p15:clr>
        </p15:guide>
        <p15:guide id="4" orient="horz" pos="3684">
          <p15:clr>
            <a:srgbClr val="A4A3A4"/>
          </p15:clr>
        </p15:guide>
        <p15:guide id="5" pos="233">
          <p15:clr>
            <a:srgbClr val="A4A3A4"/>
          </p15:clr>
        </p15:guide>
        <p15:guide id="6" pos="5658">
          <p15:clr>
            <a:srgbClr val="A4A3A4"/>
          </p15:clr>
        </p15:guide>
        <p15:guide id="7" pos="3130">
          <p15:clr>
            <a:srgbClr val="A4A3A4"/>
          </p15:clr>
        </p15:guide>
        <p15:guide id="8" pos="3354">
          <p15:clr>
            <a:srgbClr val="A4A3A4"/>
          </p15:clr>
        </p15:guide>
        <p15:guide id="9">
          <p15:clr>
            <a:srgbClr val="A4A3A4"/>
          </p15:clr>
        </p15:guide>
      </p15:sldGuideLst>
    </p:ext>
    <p:ext uri="{2D200454-40CA-4A62-9FC3-DE9A4176ACB9}">
      <p15:notesGuideLst xmlns=""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4CC543"/>
    <a:srgbClr val="E3F4F9"/>
    <a:srgbClr val="2E8028"/>
    <a:srgbClr val="143511"/>
    <a:srgbClr val="4A9046"/>
    <a:srgbClr val="B339A2"/>
    <a:srgbClr val="9B5196"/>
    <a:srgbClr val="00206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4" autoAdjust="0"/>
    <p:restoredTop sz="94799" autoAdjust="0"/>
  </p:normalViewPr>
  <p:slideViewPr>
    <p:cSldViewPr snapToGrid="0">
      <p:cViewPr>
        <p:scale>
          <a:sx n="92" d="100"/>
          <a:sy n="92" d="100"/>
        </p:scale>
        <p:origin x="-1206" y="-48"/>
      </p:cViewPr>
      <p:guideLst>
        <p:guide orient="horz" pos="1087"/>
        <p:guide orient="horz" pos="3812"/>
        <p:guide orient="horz" pos="1311"/>
        <p:guide orient="horz" pos="3684"/>
        <p:guide pos="233"/>
        <p:guide pos="5658"/>
        <p:guide pos="3130"/>
        <p:guide pos="3354"/>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142"/>
    </p:cViewPr>
  </p:sorterViewPr>
  <p:notesViewPr>
    <p:cSldViewPr snapToGrid="0">
      <p:cViewPr varScale="1">
        <p:scale>
          <a:sx n="57" d="100"/>
          <a:sy n="57" d="100"/>
        </p:scale>
        <p:origin x="2724" y="90"/>
      </p:cViewPr>
      <p:guideLst>
        <p:guide orient="horz" pos="2909"/>
        <p:guide pos="2208"/>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gs" Target="tags/tag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Chart%20in%20Amsterdam%20Smart%20City%20Event_25June%202012_Bruno%20Berthon_v04%20(Compatibility%20Mode)"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00B0F0"/>
            </a:solidFill>
          </c:spPr>
          <c:invertIfNegative val="0"/>
          <c:val>
            <c:numRef>
              <c:f>'[Chart in Amsterdam Smart City Event_25June 2012_Bruno Berthon_v04 (Compatibility Mode)]Sheet1'!$B$2:$B$4</c:f>
              <c:numCache>
                <c:formatCode>General</c:formatCode>
                <c:ptCount val="3"/>
                <c:pt idx="0">
                  <c:v>20</c:v>
                </c:pt>
                <c:pt idx="1">
                  <c:v>25</c:v>
                </c:pt>
                <c:pt idx="2">
                  <c:v>31</c:v>
                </c:pt>
              </c:numCache>
            </c:numRef>
          </c:val>
        </c:ser>
        <c:dLbls>
          <c:showLegendKey val="0"/>
          <c:showVal val="0"/>
          <c:showCatName val="0"/>
          <c:showSerName val="0"/>
          <c:showPercent val="0"/>
          <c:showBubbleSize val="0"/>
        </c:dLbls>
        <c:gapWidth val="118"/>
        <c:axId val="109062400"/>
        <c:axId val="109064192"/>
      </c:barChart>
      <c:lineChart>
        <c:grouping val="standard"/>
        <c:varyColors val="0"/>
        <c:ser>
          <c:idx val="1"/>
          <c:order val="1"/>
          <c:spPr>
            <a:ln>
              <a:solidFill>
                <a:schemeClr val="accent6"/>
              </a:solidFill>
            </a:ln>
          </c:spPr>
          <c:marker>
            <c:symbol val="none"/>
          </c:marker>
          <c:val>
            <c:numRef>
              <c:f>'[Chart in Amsterdam Smart City Event_25June 2012_Bruno Berthon_v04 (Compatibility Mode)]Sheet1'!$C$2:$C$4</c:f>
              <c:numCache>
                <c:formatCode>0%</c:formatCode>
                <c:ptCount val="3"/>
                <c:pt idx="0">
                  <c:v>0.71</c:v>
                </c:pt>
                <c:pt idx="1">
                  <c:v>0.73</c:v>
                </c:pt>
                <c:pt idx="2">
                  <c:v>0.76</c:v>
                </c:pt>
              </c:numCache>
            </c:numRef>
          </c:val>
          <c:smooth val="0"/>
        </c:ser>
        <c:dLbls>
          <c:showLegendKey val="0"/>
          <c:showVal val="0"/>
          <c:showCatName val="0"/>
          <c:showSerName val="0"/>
          <c:showPercent val="0"/>
          <c:showBubbleSize val="0"/>
        </c:dLbls>
        <c:marker val="1"/>
        <c:smooth val="0"/>
        <c:axId val="109067264"/>
        <c:axId val="109065728"/>
      </c:lineChart>
      <c:catAx>
        <c:axId val="109062400"/>
        <c:scaling>
          <c:orientation val="minMax"/>
        </c:scaling>
        <c:delete val="1"/>
        <c:axPos val="b"/>
        <c:majorTickMark val="out"/>
        <c:minorTickMark val="none"/>
        <c:tickLblPos val="nextTo"/>
        <c:crossAx val="109064192"/>
        <c:crosses val="autoZero"/>
        <c:auto val="1"/>
        <c:lblAlgn val="ctr"/>
        <c:lblOffset val="100"/>
        <c:noMultiLvlLbl val="0"/>
      </c:catAx>
      <c:valAx>
        <c:axId val="109064192"/>
        <c:scaling>
          <c:orientation val="minMax"/>
        </c:scaling>
        <c:delete val="0"/>
        <c:axPos val="l"/>
        <c:majorGridlines>
          <c:spPr>
            <a:ln>
              <a:solidFill>
                <a:schemeClr val="bg1">
                  <a:lumMod val="85000"/>
                </a:schemeClr>
              </a:solidFill>
              <a:prstDash val="sysDot"/>
            </a:ln>
          </c:spPr>
        </c:majorGridlines>
        <c:numFmt formatCode="General" sourceLinked="1"/>
        <c:majorTickMark val="out"/>
        <c:minorTickMark val="none"/>
        <c:tickLblPos val="nextTo"/>
        <c:spPr>
          <a:ln>
            <a:solidFill>
              <a:schemeClr val="tx1"/>
            </a:solidFill>
          </a:ln>
        </c:spPr>
        <c:txPr>
          <a:bodyPr/>
          <a:lstStyle/>
          <a:p>
            <a:pPr>
              <a:defRPr sz="900"/>
            </a:pPr>
            <a:endParaRPr lang="en-US"/>
          </a:p>
        </c:txPr>
        <c:crossAx val="109062400"/>
        <c:crosses val="autoZero"/>
        <c:crossBetween val="between"/>
        <c:majorUnit val="5"/>
        <c:minorUnit val="5"/>
      </c:valAx>
      <c:valAx>
        <c:axId val="109065728"/>
        <c:scaling>
          <c:orientation val="minMax"/>
          <c:max val="0.8"/>
          <c:min val="0.70000000000000007"/>
        </c:scaling>
        <c:delete val="0"/>
        <c:axPos val="r"/>
        <c:numFmt formatCode="0%" sourceLinked="1"/>
        <c:majorTickMark val="out"/>
        <c:minorTickMark val="none"/>
        <c:tickLblPos val="nextTo"/>
        <c:spPr>
          <a:ln>
            <a:solidFill>
              <a:schemeClr val="tx1"/>
            </a:solidFill>
          </a:ln>
        </c:spPr>
        <c:crossAx val="109067264"/>
        <c:crosses val="max"/>
        <c:crossBetween val="between"/>
        <c:majorUnit val="2.0000000000000004E-2"/>
        <c:minorUnit val="2.0000000000000004E-2"/>
      </c:valAx>
      <c:catAx>
        <c:axId val="109067264"/>
        <c:scaling>
          <c:orientation val="minMax"/>
        </c:scaling>
        <c:delete val="1"/>
        <c:axPos val="b"/>
        <c:majorTickMark val="out"/>
        <c:minorTickMark val="none"/>
        <c:tickLblPos val="nextTo"/>
        <c:crossAx val="109065728"/>
        <c:crosses val="autoZero"/>
        <c:auto val="1"/>
        <c:lblAlgn val="ctr"/>
        <c:lblOffset val="100"/>
        <c:noMultiLvlLbl val="0"/>
      </c:cat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EEE69-920D-4D6E-BD21-5190C632B34D}" type="doc">
      <dgm:prSet loTypeId="urn:microsoft.com/office/officeart/2005/8/layout/hierarchy4" loCatId="hierarchy" qsTypeId="urn:microsoft.com/office/officeart/2005/8/quickstyle/simple2" qsCatId="simple" csTypeId="urn:microsoft.com/office/officeart/2005/8/colors/colorful3" csCatId="colorful" phldr="1"/>
      <dgm:spPr/>
      <dgm:t>
        <a:bodyPr/>
        <a:lstStyle/>
        <a:p>
          <a:endParaRPr lang="en-US"/>
        </a:p>
      </dgm:t>
    </dgm:pt>
    <dgm:pt modelId="{677ADF4D-1D0B-425D-9EB8-C35443A265F3}">
      <dgm:prSet phldrT="[Text]" custT="1"/>
      <dgm:spPr>
        <a:solidFill>
          <a:srgbClr val="FFC000"/>
        </a:solidFill>
      </dgm:spPr>
      <dgm:t>
        <a:bodyPr/>
        <a:lstStyle/>
        <a:p>
          <a:r>
            <a:rPr lang="en-US" sz="3600" b="0" dirty="0" smtClean="0">
              <a:solidFill>
                <a:schemeClr val="tx1"/>
              </a:solidFill>
            </a:rPr>
            <a:t>Quality of Life</a:t>
          </a:r>
          <a:endParaRPr lang="en-US" sz="3600" b="0" dirty="0">
            <a:solidFill>
              <a:schemeClr val="tx1"/>
            </a:solidFill>
          </a:endParaRPr>
        </a:p>
      </dgm:t>
    </dgm:pt>
    <dgm:pt modelId="{2D452C05-32AD-4F94-B121-055A0DE7E93E}" type="parTrans" cxnId="{31429698-BBEC-42F2-A56F-9400BD98FB9D}">
      <dgm:prSet/>
      <dgm:spPr/>
      <dgm:t>
        <a:bodyPr/>
        <a:lstStyle/>
        <a:p>
          <a:endParaRPr lang="en-US" sz="1200" b="0"/>
        </a:p>
      </dgm:t>
    </dgm:pt>
    <dgm:pt modelId="{1A34E4BF-BAEF-47D1-AB15-4A3E6D176213}" type="sibTrans" cxnId="{31429698-BBEC-42F2-A56F-9400BD98FB9D}">
      <dgm:prSet/>
      <dgm:spPr/>
      <dgm:t>
        <a:bodyPr/>
        <a:lstStyle/>
        <a:p>
          <a:endParaRPr lang="en-US" sz="1200" b="0"/>
        </a:p>
      </dgm:t>
    </dgm:pt>
    <dgm:pt modelId="{CC33C832-7B04-404C-84D8-4D109D40D998}">
      <dgm:prSet phldrT="[Text]" custT="1"/>
      <dgm:spPr/>
      <dgm:t>
        <a:bodyPr/>
        <a:lstStyle/>
        <a:p>
          <a:r>
            <a:rPr lang="en-US" sz="1200" b="0" dirty="0" smtClean="0"/>
            <a:t>Physical Infrastructure</a:t>
          </a:r>
          <a:endParaRPr lang="en-US" sz="1200" b="0" dirty="0"/>
        </a:p>
      </dgm:t>
    </dgm:pt>
    <dgm:pt modelId="{ED7C0356-F96F-4234-A94B-939120592DAE}" type="parTrans" cxnId="{31AC5840-91BC-41BE-9502-70EDED30E6B2}">
      <dgm:prSet custT="1"/>
      <dgm:spPr/>
      <dgm:t>
        <a:bodyPr/>
        <a:lstStyle/>
        <a:p>
          <a:endParaRPr lang="en-US" sz="1200" b="0"/>
        </a:p>
      </dgm:t>
    </dgm:pt>
    <dgm:pt modelId="{4F565895-0E44-4B28-BA56-EFCCFF5FD3B6}" type="sibTrans" cxnId="{31AC5840-91BC-41BE-9502-70EDED30E6B2}">
      <dgm:prSet/>
      <dgm:spPr/>
      <dgm:t>
        <a:bodyPr/>
        <a:lstStyle/>
        <a:p>
          <a:endParaRPr lang="en-US" sz="1200" b="0"/>
        </a:p>
      </dgm:t>
    </dgm:pt>
    <dgm:pt modelId="{1BFBA392-5AE5-4A45-9C1E-C9B4D1C6BD76}">
      <dgm:prSet phldrT="[Text]" custT="1"/>
      <dgm:spPr/>
      <dgm:t>
        <a:bodyPr/>
        <a:lstStyle/>
        <a:p>
          <a:r>
            <a:rPr lang="en-US" sz="1200" b="0" dirty="0" smtClean="0"/>
            <a:t>Power</a:t>
          </a:r>
        </a:p>
      </dgm:t>
    </dgm:pt>
    <dgm:pt modelId="{1E46392F-FEF9-4919-9645-F0CAFAD35FA1}" type="parTrans" cxnId="{F965C6EA-AB3A-4CDB-9E04-835636C0303C}">
      <dgm:prSet custT="1"/>
      <dgm:spPr/>
      <dgm:t>
        <a:bodyPr/>
        <a:lstStyle/>
        <a:p>
          <a:endParaRPr lang="en-US" sz="1200" b="0"/>
        </a:p>
      </dgm:t>
    </dgm:pt>
    <dgm:pt modelId="{48D65636-5FF6-44F8-B2CB-1FB44058F2DC}" type="sibTrans" cxnId="{F965C6EA-AB3A-4CDB-9E04-835636C0303C}">
      <dgm:prSet/>
      <dgm:spPr/>
      <dgm:t>
        <a:bodyPr/>
        <a:lstStyle/>
        <a:p>
          <a:endParaRPr lang="en-US" sz="1200" b="0"/>
        </a:p>
      </dgm:t>
    </dgm:pt>
    <dgm:pt modelId="{78829088-AE86-4E98-A937-A0DBCEC3ABEB}">
      <dgm:prSet phldrT="[Text]" custT="1"/>
      <dgm:spPr/>
      <dgm:t>
        <a:bodyPr/>
        <a:lstStyle/>
        <a:p>
          <a:r>
            <a:rPr lang="en-US" sz="1200" b="0" dirty="0" smtClean="0"/>
            <a:t>Water Supply &amp; Sewerage</a:t>
          </a:r>
          <a:endParaRPr lang="en-US" sz="1200" b="0" dirty="0"/>
        </a:p>
      </dgm:t>
    </dgm:pt>
    <dgm:pt modelId="{365D78E8-39BC-4242-91BF-1225E1327196}" type="parTrans" cxnId="{F63725FA-8DC8-49B9-8977-F60747D06E2B}">
      <dgm:prSet custT="1"/>
      <dgm:spPr/>
      <dgm:t>
        <a:bodyPr/>
        <a:lstStyle/>
        <a:p>
          <a:endParaRPr lang="en-US" sz="1200" b="0"/>
        </a:p>
      </dgm:t>
    </dgm:pt>
    <dgm:pt modelId="{2621528A-02BC-4C06-B6A2-3A2552C2F82F}" type="sibTrans" cxnId="{F63725FA-8DC8-49B9-8977-F60747D06E2B}">
      <dgm:prSet/>
      <dgm:spPr/>
      <dgm:t>
        <a:bodyPr/>
        <a:lstStyle/>
        <a:p>
          <a:endParaRPr lang="en-US" sz="1200" b="0"/>
        </a:p>
      </dgm:t>
    </dgm:pt>
    <dgm:pt modelId="{ED7D3D15-E216-4E6F-82C3-1701CB998B60}">
      <dgm:prSet phldrT="[Text]" custT="1"/>
      <dgm:spPr>
        <a:solidFill>
          <a:schemeClr val="accent2">
            <a:lumMod val="40000"/>
            <a:lumOff val="60000"/>
          </a:schemeClr>
        </a:solidFill>
      </dgm:spPr>
      <dgm:t>
        <a:bodyPr/>
        <a:lstStyle/>
        <a:p>
          <a:r>
            <a:rPr lang="en-US" sz="1200" b="0" dirty="0" smtClean="0">
              <a:solidFill>
                <a:schemeClr val="tx1"/>
              </a:solidFill>
            </a:rPr>
            <a:t>Social Infrastructure</a:t>
          </a:r>
          <a:endParaRPr lang="en-US" sz="1200" b="0" dirty="0">
            <a:solidFill>
              <a:schemeClr val="tx1"/>
            </a:solidFill>
          </a:endParaRPr>
        </a:p>
      </dgm:t>
    </dgm:pt>
    <dgm:pt modelId="{C3304B9D-BC29-4F6C-BB5C-4BF7F526189F}" type="parTrans" cxnId="{DCE89042-AD35-4B39-B190-2247A9FEF684}">
      <dgm:prSet custT="1"/>
      <dgm:spPr/>
      <dgm:t>
        <a:bodyPr/>
        <a:lstStyle/>
        <a:p>
          <a:endParaRPr lang="en-US" sz="1200" b="0"/>
        </a:p>
      </dgm:t>
    </dgm:pt>
    <dgm:pt modelId="{C37FB47F-450F-421B-99CF-64E8A2A8D036}" type="sibTrans" cxnId="{DCE89042-AD35-4B39-B190-2247A9FEF684}">
      <dgm:prSet/>
      <dgm:spPr/>
      <dgm:t>
        <a:bodyPr/>
        <a:lstStyle/>
        <a:p>
          <a:endParaRPr lang="en-US" sz="1200" b="0"/>
        </a:p>
      </dgm:t>
    </dgm:pt>
    <dgm:pt modelId="{68F72D6A-FFF6-4056-A622-09CDA4333A70}">
      <dgm:prSet phldrT="[Text]" custT="1"/>
      <dgm:spPr/>
      <dgm:t>
        <a:bodyPr/>
        <a:lstStyle/>
        <a:p>
          <a:r>
            <a:rPr lang="en-US" sz="1200" b="0" dirty="0" smtClean="0"/>
            <a:t>Education</a:t>
          </a:r>
          <a:endParaRPr lang="en-US" sz="1200" b="0" dirty="0"/>
        </a:p>
      </dgm:t>
    </dgm:pt>
    <dgm:pt modelId="{C28A21CD-B03B-4553-923B-C49310E86A05}" type="parTrans" cxnId="{AD6E3A60-6831-4A0F-BB0C-FCF7724EAEF2}">
      <dgm:prSet custT="1"/>
      <dgm:spPr/>
      <dgm:t>
        <a:bodyPr/>
        <a:lstStyle/>
        <a:p>
          <a:endParaRPr lang="en-US" sz="1200" b="0"/>
        </a:p>
      </dgm:t>
    </dgm:pt>
    <dgm:pt modelId="{6701E7AE-7ED5-4DDA-820B-8A0DF126441D}" type="sibTrans" cxnId="{AD6E3A60-6831-4A0F-BB0C-FCF7724EAEF2}">
      <dgm:prSet/>
      <dgm:spPr/>
      <dgm:t>
        <a:bodyPr/>
        <a:lstStyle/>
        <a:p>
          <a:endParaRPr lang="en-US" sz="1200" b="0"/>
        </a:p>
      </dgm:t>
    </dgm:pt>
    <dgm:pt modelId="{77A6667A-820C-4535-A58C-0AD6A4109F70}">
      <dgm:prSet phldrT="[Text]" custT="1"/>
      <dgm:spPr>
        <a:solidFill>
          <a:schemeClr val="bg2">
            <a:lumMod val="75000"/>
          </a:schemeClr>
        </a:solidFill>
      </dgm:spPr>
      <dgm:t>
        <a:bodyPr/>
        <a:lstStyle/>
        <a:p>
          <a:r>
            <a:rPr lang="en-US" sz="1200" b="0" dirty="0" smtClean="0">
              <a:solidFill>
                <a:schemeClr val="tx1"/>
              </a:solidFill>
            </a:rPr>
            <a:t>Institutional Infrastructure</a:t>
          </a:r>
          <a:endParaRPr lang="en-US" sz="1200" b="0" dirty="0">
            <a:solidFill>
              <a:schemeClr val="tx1"/>
            </a:solidFill>
          </a:endParaRPr>
        </a:p>
      </dgm:t>
    </dgm:pt>
    <dgm:pt modelId="{640A40C3-DC5C-46FA-8C7B-DD6F6B6C566B}" type="parTrans" cxnId="{CF832C38-6E43-40C9-8D81-EF60309E8158}">
      <dgm:prSet custT="1"/>
      <dgm:spPr/>
      <dgm:t>
        <a:bodyPr/>
        <a:lstStyle/>
        <a:p>
          <a:endParaRPr lang="en-US" sz="1200" b="0"/>
        </a:p>
      </dgm:t>
    </dgm:pt>
    <dgm:pt modelId="{FB06AD92-FA23-4CCF-8EE7-B69E04526CF5}" type="sibTrans" cxnId="{CF832C38-6E43-40C9-8D81-EF60309E8158}">
      <dgm:prSet/>
      <dgm:spPr/>
      <dgm:t>
        <a:bodyPr/>
        <a:lstStyle/>
        <a:p>
          <a:endParaRPr lang="en-US" sz="1200" b="0"/>
        </a:p>
      </dgm:t>
    </dgm:pt>
    <dgm:pt modelId="{EA2385F4-EE40-48E0-9821-BC271C27050A}">
      <dgm:prSet phldrT="[Text]" custT="1"/>
      <dgm:spPr/>
      <dgm:t>
        <a:bodyPr/>
        <a:lstStyle/>
        <a:p>
          <a:r>
            <a:rPr lang="en-US" sz="1200" b="0" dirty="0" smtClean="0"/>
            <a:t>Solid Waste Management</a:t>
          </a:r>
        </a:p>
      </dgm:t>
    </dgm:pt>
    <dgm:pt modelId="{690418E2-6E76-4143-B3C0-8180D740E2D1}" type="parTrans" cxnId="{E5232261-3138-4640-933C-ABD9C6C94037}">
      <dgm:prSet custT="1"/>
      <dgm:spPr/>
      <dgm:t>
        <a:bodyPr/>
        <a:lstStyle/>
        <a:p>
          <a:endParaRPr lang="en-US" sz="1200" b="0"/>
        </a:p>
      </dgm:t>
    </dgm:pt>
    <dgm:pt modelId="{A07AA2CB-43B6-45CE-A684-71D5F51DA193}" type="sibTrans" cxnId="{E5232261-3138-4640-933C-ABD9C6C94037}">
      <dgm:prSet/>
      <dgm:spPr/>
      <dgm:t>
        <a:bodyPr/>
        <a:lstStyle/>
        <a:p>
          <a:endParaRPr lang="en-US" sz="1200" b="0"/>
        </a:p>
      </dgm:t>
    </dgm:pt>
    <dgm:pt modelId="{0D5B946F-5213-44BC-91EF-D36BE588D84F}">
      <dgm:prSet phldrT="[Text]" custT="1"/>
      <dgm:spPr/>
      <dgm:t>
        <a:bodyPr/>
        <a:lstStyle/>
        <a:p>
          <a:r>
            <a:rPr lang="en-US" sz="1200" b="0" dirty="0" smtClean="0"/>
            <a:t>Multimodal Transport</a:t>
          </a:r>
        </a:p>
      </dgm:t>
    </dgm:pt>
    <dgm:pt modelId="{20118768-4437-41ED-9931-8CC72E9559A9}" type="parTrans" cxnId="{BFE9102B-CC39-4ED3-BFAA-6A4F00D58B01}">
      <dgm:prSet custT="1"/>
      <dgm:spPr/>
      <dgm:t>
        <a:bodyPr/>
        <a:lstStyle/>
        <a:p>
          <a:endParaRPr lang="en-US" sz="1200" b="0"/>
        </a:p>
      </dgm:t>
    </dgm:pt>
    <dgm:pt modelId="{A5DB3638-2507-4F78-967A-9C78DE8A4BE8}" type="sibTrans" cxnId="{BFE9102B-CC39-4ED3-BFAA-6A4F00D58B01}">
      <dgm:prSet/>
      <dgm:spPr/>
      <dgm:t>
        <a:bodyPr/>
        <a:lstStyle/>
        <a:p>
          <a:endParaRPr lang="en-US" sz="1200" b="0"/>
        </a:p>
      </dgm:t>
    </dgm:pt>
    <dgm:pt modelId="{9891F362-6655-4E35-A4FA-72D0C984C6D2}">
      <dgm:prSet phldrT="[Text]" custT="1"/>
      <dgm:spPr/>
      <dgm:t>
        <a:bodyPr/>
        <a:lstStyle/>
        <a:p>
          <a:r>
            <a:rPr lang="en-US" sz="1200" b="0" dirty="0" smtClean="0"/>
            <a:t>Connectivity</a:t>
          </a:r>
        </a:p>
      </dgm:t>
    </dgm:pt>
    <dgm:pt modelId="{256C3182-ACAB-431C-A15B-67DB9C90C39E}" type="parTrans" cxnId="{0A3EF19D-B262-46D6-9713-4B90CDFC9C86}">
      <dgm:prSet custT="1"/>
      <dgm:spPr/>
      <dgm:t>
        <a:bodyPr/>
        <a:lstStyle/>
        <a:p>
          <a:endParaRPr lang="en-US" sz="1200" b="0"/>
        </a:p>
      </dgm:t>
    </dgm:pt>
    <dgm:pt modelId="{7A8F6341-5854-4FD5-93D8-66B111A17BF2}" type="sibTrans" cxnId="{0A3EF19D-B262-46D6-9713-4B90CDFC9C86}">
      <dgm:prSet/>
      <dgm:spPr/>
      <dgm:t>
        <a:bodyPr/>
        <a:lstStyle/>
        <a:p>
          <a:endParaRPr lang="en-US" sz="1200" b="0"/>
        </a:p>
      </dgm:t>
    </dgm:pt>
    <dgm:pt modelId="{A028DBAE-FE82-49F3-80B9-3145AF237B3A}">
      <dgm:prSet phldrT="[Text]" custT="1"/>
      <dgm:spPr/>
      <dgm:t>
        <a:bodyPr/>
        <a:lstStyle/>
        <a:p>
          <a:r>
            <a:rPr lang="en-US" sz="1200" b="0" dirty="0" smtClean="0"/>
            <a:t>Housing</a:t>
          </a:r>
        </a:p>
      </dgm:t>
    </dgm:pt>
    <dgm:pt modelId="{1FD4AF42-1D3F-41AD-82FF-D1089B53DBB3}" type="parTrans" cxnId="{12553693-3F5C-4C6E-89E7-82BE4621DD9E}">
      <dgm:prSet custT="1"/>
      <dgm:spPr/>
      <dgm:t>
        <a:bodyPr/>
        <a:lstStyle/>
        <a:p>
          <a:endParaRPr lang="en-US" sz="1200" b="0"/>
        </a:p>
      </dgm:t>
    </dgm:pt>
    <dgm:pt modelId="{5E79784D-4F52-46FD-AAD0-347523ECC821}" type="sibTrans" cxnId="{12553693-3F5C-4C6E-89E7-82BE4621DD9E}">
      <dgm:prSet/>
      <dgm:spPr/>
      <dgm:t>
        <a:bodyPr/>
        <a:lstStyle/>
        <a:p>
          <a:endParaRPr lang="en-US" sz="1200" b="0"/>
        </a:p>
      </dgm:t>
    </dgm:pt>
    <dgm:pt modelId="{7C09D999-72BD-4B60-827F-595338AB2BC6}">
      <dgm:prSet phldrT="[Text]" custT="1"/>
      <dgm:spPr/>
      <dgm:t>
        <a:bodyPr/>
        <a:lstStyle/>
        <a:p>
          <a:r>
            <a:rPr lang="en-US" sz="1200" b="0" dirty="0" smtClean="0"/>
            <a:t>Disaster Management</a:t>
          </a:r>
        </a:p>
      </dgm:t>
    </dgm:pt>
    <dgm:pt modelId="{146C5E61-D31E-44BD-B9AB-500BB1123BE3}" type="parTrans" cxnId="{FA5870E8-019C-489B-AA81-20BF36F79845}">
      <dgm:prSet custT="1"/>
      <dgm:spPr/>
      <dgm:t>
        <a:bodyPr/>
        <a:lstStyle/>
        <a:p>
          <a:endParaRPr lang="en-US" sz="1200" b="0"/>
        </a:p>
      </dgm:t>
    </dgm:pt>
    <dgm:pt modelId="{A5F646AD-BCF3-4DCD-B022-24890E4B0E8A}" type="sibTrans" cxnId="{FA5870E8-019C-489B-AA81-20BF36F79845}">
      <dgm:prSet/>
      <dgm:spPr/>
      <dgm:t>
        <a:bodyPr/>
        <a:lstStyle/>
        <a:p>
          <a:endParaRPr lang="en-US" sz="1200" b="0"/>
        </a:p>
      </dgm:t>
    </dgm:pt>
    <dgm:pt modelId="{718E94B2-10A2-499C-A9F9-7CA92538D50D}">
      <dgm:prSet phldrT="[Text]" custT="1"/>
      <dgm:spPr/>
      <dgm:t>
        <a:bodyPr/>
        <a:lstStyle/>
        <a:p>
          <a:r>
            <a:rPr lang="en-US" sz="1200" b="0" dirty="0" smtClean="0"/>
            <a:t>Cyber Connection</a:t>
          </a:r>
        </a:p>
      </dgm:t>
    </dgm:pt>
    <dgm:pt modelId="{36A49475-BFE1-419D-9930-9D1DB79D7E75}" type="parTrans" cxnId="{F15F457E-6E54-4145-BFF8-F78FF000287E}">
      <dgm:prSet custT="1"/>
      <dgm:spPr/>
      <dgm:t>
        <a:bodyPr/>
        <a:lstStyle/>
        <a:p>
          <a:endParaRPr lang="en-US" sz="1200" b="0"/>
        </a:p>
      </dgm:t>
    </dgm:pt>
    <dgm:pt modelId="{4B33FA42-894B-4235-86D4-2C92D3244BCC}" type="sibTrans" cxnId="{F15F457E-6E54-4145-BFF8-F78FF000287E}">
      <dgm:prSet/>
      <dgm:spPr/>
      <dgm:t>
        <a:bodyPr/>
        <a:lstStyle/>
        <a:p>
          <a:endParaRPr lang="en-US" sz="1200" b="0"/>
        </a:p>
      </dgm:t>
    </dgm:pt>
    <dgm:pt modelId="{C8716E49-BB9C-4301-A1D8-669A10735280}">
      <dgm:prSet phldrT="[Text]" custT="1"/>
      <dgm:spPr/>
      <dgm:t>
        <a:bodyPr/>
        <a:lstStyle/>
        <a:p>
          <a:r>
            <a:rPr lang="en-US" sz="1200" b="0" dirty="0" smtClean="0"/>
            <a:t>Healthcare</a:t>
          </a:r>
          <a:endParaRPr lang="en-US" sz="1200" b="0" dirty="0"/>
        </a:p>
      </dgm:t>
    </dgm:pt>
    <dgm:pt modelId="{7B5F075E-12E7-41A1-812F-221B9BB2BE6F}" type="parTrans" cxnId="{8A4CADD9-22A4-466C-8EB8-ECD82CAE24AE}">
      <dgm:prSet custT="1"/>
      <dgm:spPr/>
      <dgm:t>
        <a:bodyPr/>
        <a:lstStyle/>
        <a:p>
          <a:endParaRPr lang="en-US" sz="1200" b="0"/>
        </a:p>
      </dgm:t>
    </dgm:pt>
    <dgm:pt modelId="{B023D30B-3929-4E28-B3FC-2BBD44D2FCDE}" type="sibTrans" cxnId="{8A4CADD9-22A4-466C-8EB8-ECD82CAE24AE}">
      <dgm:prSet/>
      <dgm:spPr/>
      <dgm:t>
        <a:bodyPr/>
        <a:lstStyle/>
        <a:p>
          <a:endParaRPr lang="en-US" sz="1200" b="0"/>
        </a:p>
      </dgm:t>
    </dgm:pt>
    <dgm:pt modelId="{518E522A-8620-484F-8C54-656DD14A50C0}">
      <dgm:prSet phldrT="[Text]" custT="1"/>
      <dgm:spPr/>
      <dgm:t>
        <a:bodyPr/>
        <a:lstStyle/>
        <a:p>
          <a:r>
            <a:rPr lang="en-US" sz="1200" b="0" dirty="0" smtClean="0"/>
            <a:t>Entertainment</a:t>
          </a:r>
        </a:p>
      </dgm:t>
    </dgm:pt>
    <dgm:pt modelId="{7EBAF85C-545C-4EEA-8320-E93E2052AD54}" type="parTrans" cxnId="{1168B8D0-56AA-4275-ABB0-7C99BC96248C}">
      <dgm:prSet custT="1"/>
      <dgm:spPr/>
      <dgm:t>
        <a:bodyPr/>
        <a:lstStyle/>
        <a:p>
          <a:endParaRPr lang="en-US" sz="1200" b="0"/>
        </a:p>
      </dgm:t>
    </dgm:pt>
    <dgm:pt modelId="{0BB003EE-E114-48CD-B116-6835AB5B3F6A}" type="sibTrans" cxnId="{1168B8D0-56AA-4275-ABB0-7C99BC96248C}">
      <dgm:prSet/>
      <dgm:spPr/>
      <dgm:t>
        <a:bodyPr/>
        <a:lstStyle/>
        <a:p>
          <a:endParaRPr lang="en-US" sz="1200" b="0"/>
        </a:p>
      </dgm:t>
    </dgm:pt>
    <dgm:pt modelId="{BE74EF86-E5EB-4C83-94E3-F4569C08798D}">
      <dgm:prSet phldrT="[Text]" custT="1"/>
      <dgm:spPr/>
      <dgm:t>
        <a:bodyPr/>
        <a:lstStyle/>
        <a:p>
          <a:r>
            <a:rPr lang="en-US" sz="1200" b="0" dirty="0" smtClean="0"/>
            <a:t>Inclusive Planning</a:t>
          </a:r>
          <a:endParaRPr lang="en-US" sz="1200" b="0" dirty="0"/>
        </a:p>
      </dgm:t>
    </dgm:pt>
    <dgm:pt modelId="{8793C1FC-AFD9-4424-AA7C-888AAAC34324}" type="parTrans" cxnId="{881776C3-BDAA-49DA-86F7-260B056BD7F8}">
      <dgm:prSet custT="1"/>
      <dgm:spPr/>
      <dgm:t>
        <a:bodyPr/>
        <a:lstStyle/>
        <a:p>
          <a:endParaRPr lang="en-US" sz="1200" b="0"/>
        </a:p>
      </dgm:t>
    </dgm:pt>
    <dgm:pt modelId="{CEEA4CA5-6706-41E5-AF36-8F54D56FA064}" type="sibTrans" cxnId="{881776C3-BDAA-49DA-86F7-260B056BD7F8}">
      <dgm:prSet/>
      <dgm:spPr/>
      <dgm:t>
        <a:bodyPr/>
        <a:lstStyle/>
        <a:p>
          <a:endParaRPr lang="en-US" sz="1200" b="0"/>
        </a:p>
      </dgm:t>
    </dgm:pt>
    <dgm:pt modelId="{96DDD719-FB1C-45C8-8F07-D952EA4C2A79}">
      <dgm:prSet phldrT="[Text]" custT="1"/>
      <dgm:spPr/>
      <dgm:t>
        <a:bodyPr/>
        <a:lstStyle/>
        <a:p>
          <a:r>
            <a:rPr lang="en-US" sz="1200" b="0" dirty="0" smtClean="0"/>
            <a:t>Building Homes</a:t>
          </a:r>
          <a:endParaRPr lang="en-US" sz="1200" b="0" dirty="0"/>
        </a:p>
      </dgm:t>
    </dgm:pt>
    <dgm:pt modelId="{89450F89-D85B-4AFE-B445-EF8A4F253B2A}" type="parTrans" cxnId="{ACAFDB3C-3253-40AD-93ED-389DD58A7CDE}">
      <dgm:prSet custT="1"/>
      <dgm:spPr/>
      <dgm:t>
        <a:bodyPr/>
        <a:lstStyle/>
        <a:p>
          <a:endParaRPr lang="en-US" sz="1200" b="0"/>
        </a:p>
      </dgm:t>
    </dgm:pt>
    <dgm:pt modelId="{7671D4EC-E69F-4B22-9B80-914AAF986B6C}" type="sibTrans" cxnId="{ACAFDB3C-3253-40AD-93ED-389DD58A7CDE}">
      <dgm:prSet/>
      <dgm:spPr/>
      <dgm:t>
        <a:bodyPr/>
        <a:lstStyle/>
        <a:p>
          <a:endParaRPr lang="en-US" sz="1200" b="0"/>
        </a:p>
      </dgm:t>
    </dgm:pt>
    <dgm:pt modelId="{963251EB-17A4-4C55-B72E-AC1425951556}">
      <dgm:prSet phldrT="[Text]" custT="1"/>
      <dgm:spPr/>
      <dgm:t>
        <a:bodyPr/>
        <a:lstStyle/>
        <a:p>
          <a:r>
            <a:rPr lang="en-US" sz="1200" b="0" dirty="0" smtClean="0"/>
            <a:t>Speedy Service Delivery</a:t>
          </a:r>
          <a:endParaRPr lang="en-US" sz="1200" b="0" dirty="0"/>
        </a:p>
      </dgm:t>
    </dgm:pt>
    <dgm:pt modelId="{C9382C8F-C1CA-4255-97AF-2D33869E7D8B}" type="parTrans" cxnId="{662D4FC5-3E44-4E45-B3D1-8D24BDB3D30F}">
      <dgm:prSet custT="1"/>
      <dgm:spPr/>
      <dgm:t>
        <a:bodyPr/>
        <a:lstStyle/>
        <a:p>
          <a:endParaRPr lang="en-US" sz="1200" b="0"/>
        </a:p>
      </dgm:t>
    </dgm:pt>
    <dgm:pt modelId="{E53B4350-0F23-4CA8-B7EB-930ED0394389}" type="sibTrans" cxnId="{662D4FC5-3E44-4E45-B3D1-8D24BDB3D30F}">
      <dgm:prSet/>
      <dgm:spPr/>
      <dgm:t>
        <a:bodyPr/>
        <a:lstStyle/>
        <a:p>
          <a:endParaRPr lang="en-US" sz="1200" b="0"/>
        </a:p>
      </dgm:t>
    </dgm:pt>
    <dgm:pt modelId="{2D0DB8FE-80EC-42B0-BAFF-C7982C4D8CC7}">
      <dgm:prSet phldrT="[Text]" custT="1"/>
      <dgm:spPr/>
      <dgm:t>
        <a:bodyPr/>
        <a:lstStyle/>
        <a:p>
          <a:r>
            <a:rPr lang="en-US" sz="1200" b="0" dirty="0" smtClean="0"/>
            <a:t>Enforcement &amp; Security</a:t>
          </a:r>
          <a:endParaRPr lang="en-US" sz="1200" b="0" dirty="0"/>
        </a:p>
      </dgm:t>
    </dgm:pt>
    <dgm:pt modelId="{043A5F12-19A9-4E24-9A1C-DA6A77446599}" type="parTrans" cxnId="{EB62BC5A-3FD8-4AAF-A31A-0D8BE5FADDBA}">
      <dgm:prSet custT="1"/>
      <dgm:spPr/>
      <dgm:t>
        <a:bodyPr/>
        <a:lstStyle/>
        <a:p>
          <a:endParaRPr lang="en-US" sz="1200" b="0"/>
        </a:p>
      </dgm:t>
    </dgm:pt>
    <dgm:pt modelId="{5B265363-408B-46DF-957F-EC03E512A084}" type="sibTrans" cxnId="{EB62BC5A-3FD8-4AAF-A31A-0D8BE5FADDBA}">
      <dgm:prSet/>
      <dgm:spPr/>
      <dgm:t>
        <a:bodyPr/>
        <a:lstStyle/>
        <a:p>
          <a:endParaRPr lang="en-US" sz="1200" b="0"/>
        </a:p>
      </dgm:t>
    </dgm:pt>
    <dgm:pt modelId="{786F6791-75C3-43A7-AB6F-DA1A169349A3}">
      <dgm:prSet phldrT="[Text]" custT="1"/>
      <dgm:spPr/>
      <dgm:t>
        <a:bodyPr/>
        <a:lstStyle/>
        <a:p>
          <a:r>
            <a:rPr lang="en-US" sz="1200" b="0" dirty="0" smtClean="0"/>
            <a:t>Taxation &amp; Institutional Finance</a:t>
          </a:r>
          <a:endParaRPr lang="en-US" sz="1200" b="0" dirty="0"/>
        </a:p>
      </dgm:t>
    </dgm:pt>
    <dgm:pt modelId="{9AE7530B-2D1B-4086-98EA-646F3A7CECEE}" type="parTrans" cxnId="{253256DA-21A0-4FBA-B14A-689B937427F4}">
      <dgm:prSet custT="1"/>
      <dgm:spPr/>
      <dgm:t>
        <a:bodyPr/>
        <a:lstStyle/>
        <a:p>
          <a:endParaRPr lang="en-US" sz="1200" b="0"/>
        </a:p>
      </dgm:t>
    </dgm:pt>
    <dgm:pt modelId="{B85A2C26-968F-4CDA-BE1E-A230C788FA08}" type="sibTrans" cxnId="{253256DA-21A0-4FBA-B14A-689B937427F4}">
      <dgm:prSet/>
      <dgm:spPr/>
      <dgm:t>
        <a:bodyPr/>
        <a:lstStyle/>
        <a:p>
          <a:endParaRPr lang="en-US" sz="1200" b="0"/>
        </a:p>
      </dgm:t>
    </dgm:pt>
    <dgm:pt modelId="{9AA64E02-9B02-4480-82F8-5EE8599C81F6}">
      <dgm:prSet phldrT="[Text]" custT="1"/>
      <dgm:spPr/>
      <dgm:t>
        <a:bodyPr/>
        <a:lstStyle/>
        <a:p>
          <a:r>
            <a:rPr lang="en-US" sz="1100" b="0" dirty="0" smtClean="0"/>
            <a:t>Skill Development</a:t>
          </a:r>
          <a:endParaRPr lang="en-US" sz="1100" b="0" dirty="0"/>
        </a:p>
      </dgm:t>
    </dgm:pt>
    <dgm:pt modelId="{5AD00B0D-BC27-423C-B8B1-495C55267BEE}" type="parTrans" cxnId="{470F321E-4F69-42FC-BD12-C5717E41F50C}">
      <dgm:prSet custT="1"/>
      <dgm:spPr/>
      <dgm:t>
        <a:bodyPr/>
        <a:lstStyle/>
        <a:p>
          <a:endParaRPr lang="en-US" sz="1200" b="0"/>
        </a:p>
      </dgm:t>
    </dgm:pt>
    <dgm:pt modelId="{501BF25D-4053-4C44-BB04-2F585C444A03}" type="sibTrans" cxnId="{470F321E-4F69-42FC-BD12-C5717E41F50C}">
      <dgm:prSet/>
      <dgm:spPr/>
      <dgm:t>
        <a:bodyPr/>
        <a:lstStyle/>
        <a:p>
          <a:endParaRPr lang="en-US" sz="1200" b="0"/>
        </a:p>
      </dgm:t>
    </dgm:pt>
    <dgm:pt modelId="{66F35D55-8087-4DDB-BC0B-5FC9145D7297}">
      <dgm:prSet phldrT="[Text]" custT="1"/>
      <dgm:spPr/>
      <dgm:t>
        <a:bodyPr/>
        <a:lstStyle/>
        <a:p>
          <a:r>
            <a:rPr lang="en-US" sz="1100" b="0" dirty="0" smtClean="0"/>
            <a:t>Environment Sustainability</a:t>
          </a:r>
          <a:endParaRPr lang="en-US" sz="1100" b="0" dirty="0"/>
        </a:p>
      </dgm:t>
    </dgm:pt>
    <dgm:pt modelId="{19F4B0E1-ECD4-4670-927D-0760E0CAAAB7}" type="parTrans" cxnId="{9864343D-CC4B-49F7-AEE2-0CBB44B0E88A}">
      <dgm:prSet custT="1"/>
      <dgm:spPr/>
      <dgm:t>
        <a:bodyPr/>
        <a:lstStyle/>
        <a:p>
          <a:endParaRPr lang="en-US" sz="1200" b="0"/>
        </a:p>
      </dgm:t>
    </dgm:pt>
    <dgm:pt modelId="{1AAD8426-8F23-483B-BF6B-CAA4DD57D8D8}" type="sibTrans" cxnId="{9864343D-CC4B-49F7-AEE2-0CBB44B0E88A}">
      <dgm:prSet/>
      <dgm:spPr/>
      <dgm:t>
        <a:bodyPr/>
        <a:lstStyle/>
        <a:p>
          <a:endParaRPr lang="en-US" sz="1200" b="0"/>
        </a:p>
      </dgm:t>
    </dgm:pt>
    <dgm:pt modelId="{B7F5BB36-67A3-4976-BB88-AD5706143E43}">
      <dgm:prSet phldrT="[Text]" custT="1"/>
      <dgm:spPr/>
      <dgm:t>
        <a:bodyPr/>
        <a:lstStyle/>
        <a:p>
          <a:r>
            <a:rPr lang="en-US" sz="1200" b="0" dirty="0" smtClean="0"/>
            <a:t>ICT based service delivery</a:t>
          </a:r>
          <a:endParaRPr lang="en-US" sz="1200" b="0" dirty="0"/>
        </a:p>
      </dgm:t>
    </dgm:pt>
    <dgm:pt modelId="{ECAD5697-C649-4793-9596-50EC1894856B}" type="parTrans" cxnId="{F73E268D-E44C-4424-A8EC-3225E0D1BFA4}">
      <dgm:prSet custT="1"/>
      <dgm:spPr/>
      <dgm:t>
        <a:bodyPr/>
        <a:lstStyle/>
        <a:p>
          <a:endParaRPr lang="en-US" sz="1200" b="0"/>
        </a:p>
      </dgm:t>
    </dgm:pt>
    <dgm:pt modelId="{706CDA0B-D425-4826-A1EF-6AE25BD9B5A4}" type="sibTrans" cxnId="{F73E268D-E44C-4424-A8EC-3225E0D1BFA4}">
      <dgm:prSet/>
      <dgm:spPr/>
      <dgm:t>
        <a:bodyPr/>
        <a:lstStyle/>
        <a:p>
          <a:endParaRPr lang="en-US" sz="1200" b="0"/>
        </a:p>
      </dgm:t>
    </dgm:pt>
    <dgm:pt modelId="{28243430-C623-42E0-BAD0-AA691D56B6C6}">
      <dgm:prSet phldrT="[Text]" custT="1"/>
      <dgm:spPr/>
      <dgm:t>
        <a:bodyPr/>
        <a:lstStyle/>
        <a:p>
          <a:r>
            <a:rPr lang="en-US" sz="1200" b="0" dirty="0" smtClean="0"/>
            <a:t>People Participation</a:t>
          </a:r>
          <a:endParaRPr lang="en-US" sz="1200" b="0" dirty="0"/>
        </a:p>
      </dgm:t>
    </dgm:pt>
    <dgm:pt modelId="{AC9A3875-4C13-4DA4-8ED6-3D8697C6475F}" type="parTrans" cxnId="{23B4FFD6-3532-4E4F-8133-E6C062EA669E}">
      <dgm:prSet custT="1"/>
      <dgm:spPr/>
      <dgm:t>
        <a:bodyPr/>
        <a:lstStyle/>
        <a:p>
          <a:endParaRPr lang="en-US" sz="1200" b="0"/>
        </a:p>
      </dgm:t>
    </dgm:pt>
    <dgm:pt modelId="{4B34D977-93FC-4DC6-8F81-B511E516F301}" type="sibTrans" cxnId="{23B4FFD6-3532-4E4F-8133-E6C062EA669E}">
      <dgm:prSet/>
      <dgm:spPr/>
      <dgm:t>
        <a:bodyPr/>
        <a:lstStyle/>
        <a:p>
          <a:endParaRPr lang="en-US" sz="1200" b="0"/>
        </a:p>
      </dgm:t>
    </dgm:pt>
    <dgm:pt modelId="{59AF5B9B-DD00-49F2-B48A-495B318B2CBB}" type="pres">
      <dgm:prSet presAssocID="{AADEEE69-920D-4D6E-BD21-5190C632B34D}" presName="Name0" presStyleCnt="0">
        <dgm:presLayoutVars>
          <dgm:chPref val="1"/>
          <dgm:dir/>
          <dgm:animOne val="branch"/>
          <dgm:animLvl val="lvl"/>
          <dgm:resizeHandles/>
        </dgm:presLayoutVars>
      </dgm:prSet>
      <dgm:spPr/>
      <dgm:t>
        <a:bodyPr/>
        <a:lstStyle/>
        <a:p>
          <a:endParaRPr lang="en-US"/>
        </a:p>
      </dgm:t>
    </dgm:pt>
    <dgm:pt modelId="{980CFC48-CD23-41FB-A6D5-A4C6CE7E09E5}" type="pres">
      <dgm:prSet presAssocID="{677ADF4D-1D0B-425D-9EB8-C35443A265F3}" presName="vertOne" presStyleCnt="0"/>
      <dgm:spPr/>
    </dgm:pt>
    <dgm:pt modelId="{56EF808A-C735-44E7-A8F0-46CF7D01B001}" type="pres">
      <dgm:prSet presAssocID="{677ADF4D-1D0B-425D-9EB8-C35443A265F3}" presName="txOne" presStyleLbl="node0" presStyleIdx="0" presStyleCnt="1" custLinFactNeighborX="41" custLinFactNeighborY="26942">
        <dgm:presLayoutVars>
          <dgm:chPref val="3"/>
        </dgm:presLayoutVars>
      </dgm:prSet>
      <dgm:spPr/>
      <dgm:t>
        <a:bodyPr/>
        <a:lstStyle/>
        <a:p>
          <a:endParaRPr lang="en-US"/>
        </a:p>
      </dgm:t>
    </dgm:pt>
    <dgm:pt modelId="{67183ADC-8B33-4D1A-91F2-CB7D3A716EC4}" type="pres">
      <dgm:prSet presAssocID="{677ADF4D-1D0B-425D-9EB8-C35443A265F3}" presName="parTransOne" presStyleCnt="0"/>
      <dgm:spPr/>
    </dgm:pt>
    <dgm:pt modelId="{116698DB-497B-4A15-97B7-CCA55F6C3A0E}" type="pres">
      <dgm:prSet presAssocID="{677ADF4D-1D0B-425D-9EB8-C35443A265F3}" presName="horzOne" presStyleCnt="0"/>
      <dgm:spPr/>
    </dgm:pt>
    <dgm:pt modelId="{FC2D2CF4-2F9F-4742-AB67-9E4193F8B6BA}" type="pres">
      <dgm:prSet presAssocID="{CC33C832-7B04-404C-84D8-4D109D40D998}" presName="vertTwo" presStyleCnt="0"/>
      <dgm:spPr/>
    </dgm:pt>
    <dgm:pt modelId="{C131EE15-8978-484A-9610-7BD91D89DF5F}" type="pres">
      <dgm:prSet presAssocID="{CC33C832-7B04-404C-84D8-4D109D40D998}" presName="txTwo" presStyleLbl="node2" presStyleIdx="0" presStyleCnt="3">
        <dgm:presLayoutVars>
          <dgm:chPref val="3"/>
        </dgm:presLayoutVars>
      </dgm:prSet>
      <dgm:spPr/>
      <dgm:t>
        <a:bodyPr/>
        <a:lstStyle/>
        <a:p>
          <a:endParaRPr lang="en-US"/>
        </a:p>
      </dgm:t>
    </dgm:pt>
    <dgm:pt modelId="{7552E06C-86EC-4EB0-A6C6-CA996D0BEDC0}" type="pres">
      <dgm:prSet presAssocID="{CC33C832-7B04-404C-84D8-4D109D40D998}" presName="parTransTwo" presStyleCnt="0"/>
      <dgm:spPr/>
    </dgm:pt>
    <dgm:pt modelId="{9E9A96F6-B16E-46AE-ACE8-77812A7025F4}" type="pres">
      <dgm:prSet presAssocID="{CC33C832-7B04-404C-84D8-4D109D40D998}" presName="horzTwo" presStyleCnt="0"/>
      <dgm:spPr/>
    </dgm:pt>
    <dgm:pt modelId="{F6CA1720-1751-470C-BF93-AFC32AE4F28A}" type="pres">
      <dgm:prSet presAssocID="{1BFBA392-5AE5-4A45-9C1E-C9B4D1C6BD76}" presName="vertThree" presStyleCnt="0"/>
      <dgm:spPr/>
    </dgm:pt>
    <dgm:pt modelId="{F62108E3-73B0-4493-95C6-3CDFFC594719}" type="pres">
      <dgm:prSet presAssocID="{1BFBA392-5AE5-4A45-9C1E-C9B4D1C6BD76}" presName="txThree" presStyleLbl="node3" presStyleIdx="0" presStyleCnt="8">
        <dgm:presLayoutVars>
          <dgm:chPref val="3"/>
        </dgm:presLayoutVars>
      </dgm:prSet>
      <dgm:spPr/>
      <dgm:t>
        <a:bodyPr/>
        <a:lstStyle/>
        <a:p>
          <a:endParaRPr lang="en-US"/>
        </a:p>
      </dgm:t>
    </dgm:pt>
    <dgm:pt modelId="{5339435C-1B46-45FC-A26F-3C87A23691D0}" type="pres">
      <dgm:prSet presAssocID="{1BFBA392-5AE5-4A45-9C1E-C9B4D1C6BD76}" presName="parTransThree" presStyleCnt="0"/>
      <dgm:spPr/>
    </dgm:pt>
    <dgm:pt modelId="{B938BCC7-B180-4D1B-A839-0924D3B22287}" type="pres">
      <dgm:prSet presAssocID="{1BFBA392-5AE5-4A45-9C1E-C9B4D1C6BD76}" presName="horzThree" presStyleCnt="0"/>
      <dgm:spPr/>
    </dgm:pt>
    <dgm:pt modelId="{ED425DB4-ACE7-410D-8A2F-5D4B4F239836}" type="pres">
      <dgm:prSet presAssocID="{78829088-AE86-4E98-A937-A0DBCEC3ABEB}" presName="vertFour" presStyleCnt="0">
        <dgm:presLayoutVars>
          <dgm:chPref val="3"/>
        </dgm:presLayoutVars>
      </dgm:prSet>
      <dgm:spPr/>
    </dgm:pt>
    <dgm:pt modelId="{6DED6500-5A9E-42CC-80FD-4635FB8BC15D}" type="pres">
      <dgm:prSet presAssocID="{78829088-AE86-4E98-A937-A0DBCEC3ABEB}" presName="txFour" presStyleLbl="node4" presStyleIdx="0" presStyleCnt="12">
        <dgm:presLayoutVars>
          <dgm:chPref val="3"/>
        </dgm:presLayoutVars>
      </dgm:prSet>
      <dgm:spPr/>
      <dgm:t>
        <a:bodyPr/>
        <a:lstStyle/>
        <a:p>
          <a:endParaRPr lang="en-US"/>
        </a:p>
      </dgm:t>
    </dgm:pt>
    <dgm:pt modelId="{92D9590E-EE5F-4EE5-87B0-4252F73218E6}" type="pres">
      <dgm:prSet presAssocID="{78829088-AE86-4E98-A937-A0DBCEC3ABEB}" presName="parTransFour" presStyleCnt="0"/>
      <dgm:spPr/>
    </dgm:pt>
    <dgm:pt modelId="{30D943F8-0717-4B2A-91E4-F4A2DC6FD436}" type="pres">
      <dgm:prSet presAssocID="{78829088-AE86-4E98-A937-A0DBCEC3ABEB}" presName="horzFour" presStyleCnt="0"/>
      <dgm:spPr/>
    </dgm:pt>
    <dgm:pt modelId="{AF81B62A-7C0E-458C-B4C8-3DD68A51FD67}" type="pres">
      <dgm:prSet presAssocID="{EA2385F4-EE40-48E0-9821-BC271C27050A}" presName="vertFour" presStyleCnt="0">
        <dgm:presLayoutVars>
          <dgm:chPref val="3"/>
        </dgm:presLayoutVars>
      </dgm:prSet>
      <dgm:spPr/>
    </dgm:pt>
    <dgm:pt modelId="{BD9B2F75-C8EC-48FE-AE55-BF90EE9069AE}" type="pres">
      <dgm:prSet presAssocID="{EA2385F4-EE40-48E0-9821-BC271C27050A}" presName="txFour" presStyleLbl="node4" presStyleIdx="1" presStyleCnt="12">
        <dgm:presLayoutVars>
          <dgm:chPref val="3"/>
        </dgm:presLayoutVars>
      </dgm:prSet>
      <dgm:spPr/>
      <dgm:t>
        <a:bodyPr/>
        <a:lstStyle/>
        <a:p>
          <a:endParaRPr lang="en-US"/>
        </a:p>
      </dgm:t>
    </dgm:pt>
    <dgm:pt modelId="{5CD89D83-F6D1-4CA7-B39E-2E6C3D2D0784}" type="pres">
      <dgm:prSet presAssocID="{EA2385F4-EE40-48E0-9821-BC271C27050A}" presName="horzFour" presStyleCnt="0"/>
      <dgm:spPr/>
    </dgm:pt>
    <dgm:pt modelId="{A8D9A8CA-E865-41E2-9B64-37CD5B1118C4}" type="pres">
      <dgm:prSet presAssocID="{48D65636-5FF6-44F8-B2CB-1FB44058F2DC}" presName="sibSpaceThree" presStyleCnt="0"/>
      <dgm:spPr/>
    </dgm:pt>
    <dgm:pt modelId="{F8011DCE-6C12-4F97-92CA-8DFE6EF9DB85}" type="pres">
      <dgm:prSet presAssocID="{0D5B946F-5213-44BC-91EF-D36BE588D84F}" presName="vertThree" presStyleCnt="0"/>
      <dgm:spPr/>
    </dgm:pt>
    <dgm:pt modelId="{2444CD1D-00A1-42AF-89F9-8BBD24388DAB}" type="pres">
      <dgm:prSet presAssocID="{0D5B946F-5213-44BC-91EF-D36BE588D84F}" presName="txThree" presStyleLbl="node3" presStyleIdx="1" presStyleCnt="8">
        <dgm:presLayoutVars>
          <dgm:chPref val="3"/>
        </dgm:presLayoutVars>
      </dgm:prSet>
      <dgm:spPr/>
      <dgm:t>
        <a:bodyPr/>
        <a:lstStyle/>
        <a:p>
          <a:endParaRPr lang="en-US"/>
        </a:p>
      </dgm:t>
    </dgm:pt>
    <dgm:pt modelId="{6D355E2F-3975-4586-804E-E4329D8A2FCE}" type="pres">
      <dgm:prSet presAssocID="{0D5B946F-5213-44BC-91EF-D36BE588D84F}" presName="parTransThree" presStyleCnt="0"/>
      <dgm:spPr/>
    </dgm:pt>
    <dgm:pt modelId="{A46250BD-18C7-4EDF-B3C4-08EFAFEF0C14}" type="pres">
      <dgm:prSet presAssocID="{0D5B946F-5213-44BC-91EF-D36BE588D84F}" presName="horzThree" presStyleCnt="0"/>
      <dgm:spPr/>
    </dgm:pt>
    <dgm:pt modelId="{F79FE379-4D71-49EE-B9AE-3F50C2790D4A}" type="pres">
      <dgm:prSet presAssocID="{9891F362-6655-4E35-A4FA-72D0C984C6D2}" presName="vertFour" presStyleCnt="0">
        <dgm:presLayoutVars>
          <dgm:chPref val="3"/>
        </dgm:presLayoutVars>
      </dgm:prSet>
      <dgm:spPr/>
    </dgm:pt>
    <dgm:pt modelId="{A30ED656-ED12-44EA-9B2F-57B3EF90ABFE}" type="pres">
      <dgm:prSet presAssocID="{9891F362-6655-4E35-A4FA-72D0C984C6D2}" presName="txFour" presStyleLbl="node4" presStyleIdx="2" presStyleCnt="12">
        <dgm:presLayoutVars>
          <dgm:chPref val="3"/>
        </dgm:presLayoutVars>
      </dgm:prSet>
      <dgm:spPr/>
      <dgm:t>
        <a:bodyPr/>
        <a:lstStyle/>
        <a:p>
          <a:endParaRPr lang="en-US"/>
        </a:p>
      </dgm:t>
    </dgm:pt>
    <dgm:pt modelId="{DC2D87BC-8EA4-4251-BD17-89B4E78A8CD9}" type="pres">
      <dgm:prSet presAssocID="{9891F362-6655-4E35-A4FA-72D0C984C6D2}" presName="parTransFour" presStyleCnt="0"/>
      <dgm:spPr/>
    </dgm:pt>
    <dgm:pt modelId="{A115C3DD-36A3-4BB8-9C93-A792C486FBB9}" type="pres">
      <dgm:prSet presAssocID="{9891F362-6655-4E35-A4FA-72D0C984C6D2}" presName="horzFour" presStyleCnt="0"/>
      <dgm:spPr/>
    </dgm:pt>
    <dgm:pt modelId="{B576BAF4-6627-40F6-8EE8-C604B38A600F}" type="pres">
      <dgm:prSet presAssocID="{A028DBAE-FE82-49F3-80B9-3145AF237B3A}" presName="vertFour" presStyleCnt="0">
        <dgm:presLayoutVars>
          <dgm:chPref val="3"/>
        </dgm:presLayoutVars>
      </dgm:prSet>
      <dgm:spPr/>
    </dgm:pt>
    <dgm:pt modelId="{66CF0AA2-EC9C-4485-A71A-5F1EB400A7D1}" type="pres">
      <dgm:prSet presAssocID="{A028DBAE-FE82-49F3-80B9-3145AF237B3A}" presName="txFour" presStyleLbl="node4" presStyleIdx="3" presStyleCnt="12">
        <dgm:presLayoutVars>
          <dgm:chPref val="3"/>
        </dgm:presLayoutVars>
      </dgm:prSet>
      <dgm:spPr/>
      <dgm:t>
        <a:bodyPr/>
        <a:lstStyle/>
        <a:p>
          <a:endParaRPr lang="en-US"/>
        </a:p>
      </dgm:t>
    </dgm:pt>
    <dgm:pt modelId="{A4C3249D-79FD-4573-B8EF-A637DFF89B0E}" type="pres">
      <dgm:prSet presAssocID="{A028DBAE-FE82-49F3-80B9-3145AF237B3A}" presName="horzFour" presStyleCnt="0"/>
      <dgm:spPr/>
    </dgm:pt>
    <dgm:pt modelId="{8DA42CF6-3C7E-41A7-9FA5-5BB1EB3E83B8}" type="pres">
      <dgm:prSet presAssocID="{A5DB3638-2507-4F78-967A-9C78DE8A4BE8}" presName="sibSpaceThree" presStyleCnt="0"/>
      <dgm:spPr/>
    </dgm:pt>
    <dgm:pt modelId="{8B946DE0-9161-4D51-B17F-5712139A1375}" type="pres">
      <dgm:prSet presAssocID="{7C09D999-72BD-4B60-827F-595338AB2BC6}" presName="vertThree" presStyleCnt="0"/>
      <dgm:spPr/>
    </dgm:pt>
    <dgm:pt modelId="{60069922-62D0-4CF6-9902-C67568F247BE}" type="pres">
      <dgm:prSet presAssocID="{7C09D999-72BD-4B60-827F-595338AB2BC6}" presName="txThree" presStyleLbl="node3" presStyleIdx="2" presStyleCnt="8">
        <dgm:presLayoutVars>
          <dgm:chPref val="3"/>
        </dgm:presLayoutVars>
      </dgm:prSet>
      <dgm:spPr/>
      <dgm:t>
        <a:bodyPr/>
        <a:lstStyle/>
        <a:p>
          <a:endParaRPr lang="en-US"/>
        </a:p>
      </dgm:t>
    </dgm:pt>
    <dgm:pt modelId="{A4C10FC3-6B4C-48F5-91FA-221C449F8C80}" type="pres">
      <dgm:prSet presAssocID="{7C09D999-72BD-4B60-827F-595338AB2BC6}" presName="parTransThree" presStyleCnt="0"/>
      <dgm:spPr/>
    </dgm:pt>
    <dgm:pt modelId="{83CA3842-9DDD-4173-BEDA-ACBCBC5B3362}" type="pres">
      <dgm:prSet presAssocID="{7C09D999-72BD-4B60-827F-595338AB2BC6}" presName="horzThree" presStyleCnt="0"/>
      <dgm:spPr/>
    </dgm:pt>
    <dgm:pt modelId="{AF17AD27-E5DC-4ED6-A9B1-771673ADBFD9}" type="pres">
      <dgm:prSet presAssocID="{718E94B2-10A2-499C-A9F9-7CA92538D50D}" presName="vertFour" presStyleCnt="0">
        <dgm:presLayoutVars>
          <dgm:chPref val="3"/>
        </dgm:presLayoutVars>
      </dgm:prSet>
      <dgm:spPr/>
    </dgm:pt>
    <dgm:pt modelId="{AB05BBF9-35F2-49B4-83CB-94B2C9A509D7}" type="pres">
      <dgm:prSet presAssocID="{718E94B2-10A2-499C-A9F9-7CA92538D50D}" presName="txFour" presStyleLbl="node4" presStyleIdx="4" presStyleCnt="12">
        <dgm:presLayoutVars>
          <dgm:chPref val="3"/>
        </dgm:presLayoutVars>
      </dgm:prSet>
      <dgm:spPr/>
      <dgm:t>
        <a:bodyPr/>
        <a:lstStyle/>
        <a:p>
          <a:endParaRPr lang="en-US"/>
        </a:p>
      </dgm:t>
    </dgm:pt>
    <dgm:pt modelId="{A14AEEE7-832C-435C-AD97-AE7B74F3D868}" type="pres">
      <dgm:prSet presAssocID="{718E94B2-10A2-499C-A9F9-7CA92538D50D}" presName="horzFour" presStyleCnt="0"/>
      <dgm:spPr/>
    </dgm:pt>
    <dgm:pt modelId="{DA9B3CF7-3D59-4A9D-B37E-E4799BA8980E}" type="pres">
      <dgm:prSet presAssocID="{4F565895-0E44-4B28-BA56-EFCCFF5FD3B6}" presName="sibSpaceTwo" presStyleCnt="0"/>
      <dgm:spPr/>
    </dgm:pt>
    <dgm:pt modelId="{A0826A67-C0F9-45FF-8D26-8CF1AB2B5A5E}" type="pres">
      <dgm:prSet presAssocID="{ED7D3D15-E216-4E6F-82C3-1701CB998B60}" presName="vertTwo" presStyleCnt="0"/>
      <dgm:spPr/>
    </dgm:pt>
    <dgm:pt modelId="{3046104C-51CA-4DFD-8C45-536705317505}" type="pres">
      <dgm:prSet presAssocID="{ED7D3D15-E216-4E6F-82C3-1701CB998B60}" presName="txTwo" presStyleLbl="node2" presStyleIdx="1" presStyleCnt="3">
        <dgm:presLayoutVars>
          <dgm:chPref val="3"/>
        </dgm:presLayoutVars>
      </dgm:prSet>
      <dgm:spPr/>
      <dgm:t>
        <a:bodyPr/>
        <a:lstStyle/>
        <a:p>
          <a:endParaRPr lang="en-US"/>
        </a:p>
      </dgm:t>
    </dgm:pt>
    <dgm:pt modelId="{749C546F-55DD-4F00-951B-D299104172DA}" type="pres">
      <dgm:prSet presAssocID="{ED7D3D15-E216-4E6F-82C3-1701CB998B60}" presName="parTransTwo" presStyleCnt="0"/>
      <dgm:spPr/>
    </dgm:pt>
    <dgm:pt modelId="{F59F8589-45B0-42BB-B8FB-59F49A71D5C8}" type="pres">
      <dgm:prSet presAssocID="{ED7D3D15-E216-4E6F-82C3-1701CB998B60}" presName="horzTwo" presStyleCnt="0"/>
      <dgm:spPr/>
    </dgm:pt>
    <dgm:pt modelId="{CF4A1F9B-5270-4CF3-919C-F8FC9F2A04F0}" type="pres">
      <dgm:prSet presAssocID="{68F72D6A-FFF6-4056-A622-09CDA4333A70}" presName="vertThree" presStyleCnt="0"/>
      <dgm:spPr/>
    </dgm:pt>
    <dgm:pt modelId="{91A259A3-281A-4A6C-B1E7-28474434518A}" type="pres">
      <dgm:prSet presAssocID="{68F72D6A-FFF6-4056-A622-09CDA4333A70}" presName="txThree" presStyleLbl="node3" presStyleIdx="3" presStyleCnt="8">
        <dgm:presLayoutVars>
          <dgm:chPref val="3"/>
        </dgm:presLayoutVars>
      </dgm:prSet>
      <dgm:spPr/>
      <dgm:t>
        <a:bodyPr/>
        <a:lstStyle/>
        <a:p>
          <a:endParaRPr lang="en-US"/>
        </a:p>
      </dgm:t>
    </dgm:pt>
    <dgm:pt modelId="{5BFC005A-8C5A-4918-93F0-A3FC4E990B43}" type="pres">
      <dgm:prSet presAssocID="{68F72D6A-FFF6-4056-A622-09CDA4333A70}" presName="parTransThree" presStyleCnt="0"/>
      <dgm:spPr/>
    </dgm:pt>
    <dgm:pt modelId="{4F9C8ED4-554D-4EE4-9250-BFE5AA2BB595}" type="pres">
      <dgm:prSet presAssocID="{68F72D6A-FFF6-4056-A622-09CDA4333A70}" presName="horzThree" presStyleCnt="0"/>
      <dgm:spPr/>
    </dgm:pt>
    <dgm:pt modelId="{C048ED77-0325-41D3-BB4A-8513728C3A7A}" type="pres">
      <dgm:prSet presAssocID="{C8716E49-BB9C-4301-A1D8-669A10735280}" presName="vertFour" presStyleCnt="0">
        <dgm:presLayoutVars>
          <dgm:chPref val="3"/>
        </dgm:presLayoutVars>
      </dgm:prSet>
      <dgm:spPr/>
    </dgm:pt>
    <dgm:pt modelId="{17B216DD-84FE-445A-A635-EA32D4CD76E6}" type="pres">
      <dgm:prSet presAssocID="{C8716E49-BB9C-4301-A1D8-669A10735280}" presName="txFour" presStyleLbl="node4" presStyleIdx="5" presStyleCnt="12">
        <dgm:presLayoutVars>
          <dgm:chPref val="3"/>
        </dgm:presLayoutVars>
      </dgm:prSet>
      <dgm:spPr/>
      <dgm:t>
        <a:bodyPr/>
        <a:lstStyle/>
        <a:p>
          <a:endParaRPr lang="en-US"/>
        </a:p>
      </dgm:t>
    </dgm:pt>
    <dgm:pt modelId="{9333DCE1-0CB3-4C34-818B-71BC71370BB7}" type="pres">
      <dgm:prSet presAssocID="{C8716E49-BB9C-4301-A1D8-669A10735280}" presName="parTransFour" presStyleCnt="0"/>
      <dgm:spPr/>
    </dgm:pt>
    <dgm:pt modelId="{25FCD433-779A-4DE8-AA7C-56E417C26276}" type="pres">
      <dgm:prSet presAssocID="{C8716E49-BB9C-4301-A1D8-669A10735280}" presName="horzFour" presStyleCnt="0"/>
      <dgm:spPr/>
    </dgm:pt>
    <dgm:pt modelId="{202C3740-2BAA-4EFE-9028-EBA24B96EC21}" type="pres">
      <dgm:prSet presAssocID="{518E522A-8620-484F-8C54-656DD14A50C0}" presName="vertFour" presStyleCnt="0">
        <dgm:presLayoutVars>
          <dgm:chPref val="3"/>
        </dgm:presLayoutVars>
      </dgm:prSet>
      <dgm:spPr/>
    </dgm:pt>
    <dgm:pt modelId="{BFDF9EFE-16A2-4FAA-B623-2BB088DB9AF9}" type="pres">
      <dgm:prSet presAssocID="{518E522A-8620-484F-8C54-656DD14A50C0}" presName="txFour" presStyleLbl="node4" presStyleIdx="6" presStyleCnt="12">
        <dgm:presLayoutVars>
          <dgm:chPref val="3"/>
        </dgm:presLayoutVars>
      </dgm:prSet>
      <dgm:spPr/>
      <dgm:t>
        <a:bodyPr/>
        <a:lstStyle/>
        <a:p>
          <a:endParaRPr lang="en-US"/>
        </a:p>
      </dgm:t>
    </dgm:pt>
    <dgm:pt modelId="{C5ADCFBE-97BE-4794-A45C-0175481357AB}" type="pres">
      <dgm:prSet presAssocID="{518E522A-8620-484F-8C54-656DD14A50C0}" presName="horzFour" presStyleCnt="0"/>
      <dgm:spPr/>
    </dgm:pt>
    <dgm:pt modelId="{DE133C42-F778-47BA-AAC2-F3E117A02876}" type="pres">
      <dgm:prSet presAssocID="{6701E7AE-7ED5-4DDA-820B-8A0DF126441D}" presName="sibSpaceThree" presStyleCnt="0"/>
      <dgm:spPr/>
    </dgm:pt>
    <dgm:pt modelId="{3A9BC621-27C0-416F-A280-CDDB2EB0B4BA}" type="pres">
      <dgm:prSet presAssocID="{BE74EF86-E5EB-4C83-94E3-F4569C08798D}" presName="vertThree" presStyleCnt="0"/>
      <dgm:spPr/>
    </dgm:pt>
    <dgm:pt modelId="{A89E5EC4-134B-4955-9BA2-E64431BC6660}" type="pres">
      <dgm:prSet presAssocID="{BE74EF86-E5EB-4C83-94E3-F4569C08798D}" presName="txThree" presStyleLbl="node3" presStyleIdx="4" presStyleCnt="8">
        <dgm:presLayoutVars>
          <dgm:chPref val="3"/>
        </dgm:presLayoutVars>
      </dgm:prSet>
      <dgm:spPr/>
      <dgm:t>
        <a:bodyPr/>
        <a:lstStyle/>
        <a:p>
          <a:endParaRPr lang="en-US"/>
        </a:p>
      </dgm:t>
    </dgm:pt>
    <dgm:pt modelId="{DC487AA7-A422-4378-8402-5D545FB08921}" type="pres">
      <dgm:prSet presAssocID="{BE74EF86-E5EB-4C83-94E3-F4569C08798D}" presName="parTransThree" presStyleCnt="0"/>
      <dgm:spPr/>
    </dgm:pt>
    <dgm:pt modelId="{7EE405B0-7F08-4413-95E6-E0B623ABCE5B}" type="pres">
      <dgm:prSet presAssocID="{BE74EF86-E5EB-4C83-94E3-F4569C08798D}" presName="horzThree" presStyleCnt="0"/>
      <dgm:spPr/>
    </dgm:pt>
    <dgm:pt modelId="{81E240CE-D07C-4C79-9E9B-F9248BB9F224}" type="pres">
      <dgm:prSet presAssocID="{96DDD719-FB1C-45C8-8F07-D952EA4C2A79}" presName="vertFour" presStyleCnt="0">
        <dgm:presLayoutVars>
          <dgm:chPref val="3"/>
        </dgm:presLayoutVars>
      </dgm:prSet>
      <dgm:spPr/>
    </dgm:pt>
    <dgm:pt modelId="{12CF01E4-502D-4AB1-8EFB-7EA42ACE8584}" type="pres">
      <dgm:prSet presAssocID="{96DDD719-FB1C-45C8-8F07-D952EA4C2A79}" presName="txFour" presStyleLbl="node4" presStyleIdx="7" presStyleCnt="12">
        <dgm:presLayoutVars>
          <dgm:chPref val="3"/>
        </dgm:presLayoutVars>
      </dgm:prSet>
      <dgm:spPr/>
      <dgm:t>
        <a:bodyPr/>
        <a:lstStyle/>
        <a:p>
          <a:endParaRPr lang="en-US"/>
        </a:p>
      </dgm:t>
    </dgm:pt>
    <dgm:pt modelId="{7CEF3117-37A5-4B9D-8563-3CEFF237A816}" type="pres">
      <dgm:prSet presAssocID="{96DDD719-FB1C-45C8-8F07-D952EA4C2A79}" presName="horzFour" presStyleCnt="0"/>
      <dgm:spPr/>
    </dgm:pt>
    <dgm:pt modelId="{FC460AFE-2FCF-4CE8-8FC2-2C8D859783F8}" type="pres">
      <dgm:prSet presAssocID="{C37FB47F-450F-421B-99CF-64E8A2A8D036}" presName="sibSpaceTwo" presStyleCnt="0"/>
      <dgm:spPr/>
    </dgm:pt>
    <dgm:pt modelId="{2726C20C-FCD7-43F9-8370-602B942160C9}" type="pres">
      <dgm:prSet presAssocID="{77A6667A-820C-4535-A58C-0AD6A4109F70}" presName="vertTwo" presStyleCnt="0"/>
      <dgm:spPr/>
    </dgm:pt>
    <dgm:pt modelId="{AAEB9E85-E5BC-4396-903B-C0BBE936510B}" type="pres">
      <dgm:prSet presAssocID="{77A6667A-820C-4535-A58C-0AD6A4109F70}" presName="txTwo" presStyleLbl="node2" presStyleIdx="2" presStyleCnt="3">
        <dgm:presLayoutVars>
          <dgm:chPref val="3"/>
        </dgm:presLayoutVars>
      </dgm:prSet>
      <dgm:spPr/>
      <dgm:t>
        <a:bodyPr/>
        <a:lstStyle/>
        <a:p>
          <a:endParaRPr lang="en-US"/>
        </a:p>
      </dgm:t>
    </dgm:pt>
    <dgm:pt modelId="{4A2834C9-B13C-4F4E-ADBB-DB4F7B02F945}" type="pres">
      <dgm:prSet presAssocID="{77A6667A-820C-4535-A58C-0AD6A4109F70}" presName="parTransTwo" presStyleCnt="0"/>
      <dgm:spPr/>
    </dgm:pt>
    <dgm:pt modelId="{465A0D11-248B-4B04-A151-64DD1293CDDF}" type="pres">
      <dgm:prSet presAssocID="{77A6667A-820C-4535-A58C-0AD6A4109F70}" presName="horzTwo" presStyleCnt="0"/>
      <dgm:spPr/>
    </dgm:pt>
    <dgm:pt modelId="{C3E5A0F4-03D0-49C2-8082-DF3D80BD0F79}" type="pres">
      <dgm:prSet presAssocID="{963251EB-17A4-4C55-B72E-AC1425951556}" presName="vertThree" presStyleCnt="0"/>
      <dgm:spPr/>
    </dgm:pt>
    <dgm:pt modelId="{DC52CCE9-A08E-4406-BC4E-328C263CD8E2}" type="pres">
      <dgm:prSet presAssocID="{963251EB-17A4-4C55-B72E-AC1425951556}" presName="txThree" presStyleLbl="node3" presStyleIdx="5" presStyleCnt="8">
        <dgm:presLayoutVars>
          <dgm:chPref val="3"/>
        </dgm:presLayoutVars>
      </dgm:prSet>
      <dgm:spPr/>
      <dgm:t>
        <a:bodyPr/>
        <a:lstStyle/>
        <a:p>
          <a:endParaRPr lang="en-US"/>
        </a:p>
      </dgm:t>
    </dgm:pt>
    <dgm:pt modelId="{824C7BDD-8274-4198-BE73-C71D0170E533}" type="pres">
      <dgm:prSet presAssocID="{963251EB-17A4-4C55-B72E-AC1425951556}" presName="parTransThree" presStyleCnt="0"/>
      <dgm:spPr/>
    </dgm:pt>
    <dgm:pt modelId="{9471D3A2-C396-4D43-A64F-25BC6527DC9D}" type="pres">
      <dgm:prSet presAssocID="{963251EB-17A4-4C55-B72E-AC1425951556}" presName="horzThree" presStyleCnt="0"/>
      <dgm:spPr/>
    </dgm:pt>
    <dgm:pt modelId="{B7DD7563-4920-49F9-AECE-A48ACF9D181D}" type="pres">
      <dgm:prSet presAssocID="{28243430-C623-42E0-BAD0-AA691D56B6C6}" presName="vertFour" presStyleCnt="0">
        <dgm:presLayoutVars>
          <dgm:chPref val="3"/>
        </dgm:presLayoutVars>
      </dgm:prSet>
      <dgm:spPr/>
    </dgm:pt>
    <dgm:pt modelId="{325030B4-D4F2-40FE-AB12-7F1EE34E41D7}" type="pres">
      <dgm:prSet presAssocID="{28243430-C623-42E0-BAD0-AA691D56B6C6}" presName="txFour" presStyleLbl="node4" presStyleIdx="8" presStyleCnt="12">
        <dgm:presLayoutVars>
          <dgm:chPref val="3"/>
        </dgm:presLayoutVars>
      </dgm:prSet>
      <dgm:spPr/>
      <dgm:t>
        <a:bodyPr/>
        <a:lstStyle/>
        <a:p>
          <a:endParaRPr lang="en-US"/>
        </a:p>
      </dgm:t>
    </dgm:pt>
    <dgm:pt modelId="{55B76810-B7A0-448A-AD7D-ADDEDC9BCF2A}" type="pres">
      <dgm:prSet presAssocID="{28243430-C623-42E0-BAD0-AA691D56B6C6}" presName="horzFour" presStyleCnt="0"/>
      <dgm:spPr/>
    </dgm:pt>
    <dgm:pt modelId="{21D6C560-BB7E-44BC-867D-884842FC3FEF}" type="pres">
      <dgm:prSet presAssocID="{E53B4350-0F23-4CA8-B7EB-930ED0394389}" presName="sibSpaceThree" presStyleCnt="0"/>
      <dgm:spPr/>
    </dgm:pt>
    <dgm:pt modelId="{91CDC6DE-75FA-482F-B3D8-55075623C141}" type="pres">
      <dgm:prSet presAssocID="{2D0DB8FE-80EC-42B0-BAFF-C7982C4D8CC7}" presName="vertThree" presStyleCnt="0"/>
      <dgm:spPr/>
    </dgm:pt>
    <dgm:pt modelId="{011D0909-A082-464E-B99D-0D3F882AB7B1}" type="pres">
      <dgm:prSet presAssocID="{2D0DB8FE-80EC-42B0-BAFF-C7982C4D8CC7}" presName="txThree" presStyleLbl="node3" presStyleIdx="6" presStyleCnt="8">
        <dgm:presLayoutVars>
          <dgm:chPref val="3"/>
        </dgm:presLayoutVars>
      </dgm:prSet>
      <dgm:spPr/>
      <dgm:t>
        <a:bodyPr/>
        <a:lstStyle/>
        <a:p>
          <a:endParaRPr lang="en-US"/>
        </a:p>
      </dgm:t>
    </dgm:pt>
    <dgm:pt modelId="{AD76B48C-0943-47D6-9351-369CFA25DAF5}" type="pres">
      <dgm:prSet presAssocID="{2D0DB8FE-80EC-42B0-BAFF-C7982C4D8CC7}" presName="parTransThree" presStyleCnt="0"/>
      <dgm:spPr/>
    </dgm:pt>
    <dgm:pt modelId="{0600728D-FF2F-4D40-8C81-F28C6E358236}" type="pres">
      <dgm:prSet presAssocID="{2D0DB8FE-80EC-42B0-BAFF-C7982C4D8CC7}" presName="horzThree" presStyleCnt="0"/>
      <dgm:spPr/>
    </dgm:pt>
    <dgm:pt modelId="{40DD6B82-747C-4B85-8D80-3C75926D84D5}" type="pres">
      <dgm:prSet presAssocID="{786F6791-75C3-43A7-AB6F-DA1A169349A3}" presName="vertFour" presStyleCnt="0">
        <dgm:presLayoutVars>
          <dgm:chPref val="3"/>
        </dgm:presLayoutVars>
      </dgm:prSet>
      <dgm:spPr/>
    </dgm:pt>
    <dgm:pt modelId="{5124323E-E721-403A-844D-4181D486F8B7}" type="pres">
      <dgm:prSet presAssocID="{786F6791-75C3-43A7-AB6F-DA1A169349A3}" presName="txFour" presStyleLbl="node4" presStyleIdx="9" presStyleCnt="12">
        <dgm:presLayoutVars>
          <dgm:chPref val="3"/>
        </dgm:presLayoutVars>
      </dgm:prSet>
      <dgm:spPr/>
      <dgm:t>
        <a:bodyPr/>
        <a:lstStyle/>
        <a:p>
          <a:endParaRPr lang="en-US"/>
        </a:p>
      </dgm:t>
    </dgm:pt>
    <dgm:pt modelId="{5AA36EB2-8A1B-47CC-9F6E-EB1D06550F6F}" type="pres">
      <dgm:prSet presAssocID="{786F6791-75C3-43A7-AB6F-DA1A169349A3}" presName="horzFour" presStyleCnt="0"/>
      <dgm:spPr/>
    </dgm:pt>
    <dgm:pt modelId="{FE50265F-138A-4825-A419-1DF289946BC5}" type="pres">
      <dgm:prSet presAssocID="{5B265363-408B-46DF-957F-EC03E512A084}" presName="sibSpaceThree" presStyleCnt="0"/>
      <dgm:spPr/>
    </dgm:pt>
    <dgm:pt modelId="{898554BE-6CA3-40A4-B6FA-069AC445C416}" type="pres">
      <dgm:prSet presAssocID="{9AA64E02-9B02-4480-82F8-5EE8599C81F6}" presName="vertThree" presStyleCnt="0"/>
      <dgm:spPr/>
    </dgm:pt>
    <dgm:pt modelId="{D9243F3C-CE80-45CD-A238-951D857311D0}" type="pres">
      <dgm:prSet presAssocID="{9AA64E02-9B02-4480-82F8-5EE8599C81F6}" presName="txThree" presStyleLbl="node3" presStyleIdx="7" presStyleCnt="8">
        <dgm:presLayoutVars>
          <dgm:chPref val="3"/>
        </dgm:presLayoutVars>
      </dgm:prSet>
      <dgm:spPr/>
      <dgm:t>
        <a:bodyPr/>
        <a:lstStyle/>
        <a:p>
          <a:endParaRPr lang="en-US"/>
        </a:p>
      </dgm:t>
    </dgm:pt>
    <dgm:pt modelId="{6BEC28D9-F223-4F25-83DB-C29B49787CD2}" type="pres">
      <dgm:prSet presAssocID="{9AA64E02-9B02-4480-82F8-5EE8599C81F6}" presName="parTransThree" presStyleCnt="0"/>
      <dgm:spPr/>
    </dgm:pt>
    <dgm:pt modelId="{F8AFC4E8-B5C5-4FC1-AE33-BCF1F00630C4}" type="pres">
      <dgm:prSet presAssocID="{9AA64E02-9B02-4480-82F8-5EE8599C81F6}" presName="horzThree" presStyleCnt="0"/>
      <dgm:spPr/>
    </dgm:pt>
    <dgm:pt modelId="{420E8F89-9A06-448D-BCAF-4EB2EF15E9FC}" type="pres">
      <dgm:prSet presAssocID="{66F35D55-8087-4DDB-BC0B-5FC9145D7297}" presName="vertFour" presStyleCnt="0">
        <dgm:presLayoutVars>
          <dgm:chPref val="3"/>
        </dgm:presLayoutVars>
      </dgm:prSet>
      <dgm:spPr/>
    </dgm:pt>
    <dgm:pt modelId="{6276C5CB-2814-4FF3-8FCB-E2393108A311}" type="pres">
      <dgm:prSet presAssocID="{66F35D55-8087-4DDB-BC0B-5FC9145D7297}" presName="txFour" presStyleLbl="node4" presStyleIdx="10" presStyleCnt="12">
        <dgm:presLayoutVars>
          <dgm:chPref val="3"/>
        </dgm:presLayoutVars>
      </dgm:prSet>
      <dgm:spPr/>
      <dgm:t>
        <a:bodyPr/>
        <a:lstStyle/>
        <a:p>
          <a:endParaRPr lang="en-US"/>
        </a:p>
      </dgm:t>
    </dgm:pt>
    <dgm:pt modelId="{927567A2-9A6E-478A-98CC-B39913C6E128}" type="pres">
      <dgm:prSet presAssocID="{66F35D55-8087-4DDB-BC0B-5FC9145D7297}" presName="parTransFour" presStyleCnt="0"/>
      <dgm:spPr/>
    </dgm:pt>
    <dgm:pt modelId="{F3F15497-8B7C-4052-AF94-F2D1B7B1A974}" type="pres">
      <dgm:prSet presAssocID="{66F35D55-8087-4DDB-BC0B-5FC9145D7297}" presName="horzFour" presStyleCnt="0"/>
      <dgm:spPr/>
    </dgm:pt>
    <dgm:pt modelId="{4FB9185F-AB25-47B9-9C39-C85FF9823A85}" type="pres">
      <dgm:prSet presAssocID="{B7F5BB36-67A3-4976-BB88-AD5706143E43}" presName="vertFour" presStyleCnt="0">
        <dgm:presLayoutVars>
          <dgm:chPref val="3"/>
        </dgm:presLayoutVars>
      </dgm:prSet>
      <dgm:spPr/>
    </dgm:pt>
    <dgm:pt modelId="{BF371E90-3641-4174-81A7-B759A4C6322C}" type="pres">
      <dgm:prSet presAssocID="{B7F5BB36-67A3-4976-BB88-AD5706143E43}" presName="txFour" presStyleLbl="node4" presStyleIdx="11" presStyleCnt="12">
        <dgm:presLayoutVars>
          <dgm:chPref val="3"/>
        </dgm:presLayoutVars>
      </dgm:prSet>
      <dgm:spPr/>
      <dgm:t>
        <a:bodyPr/>
        <a:lstStyle/>
        <a:p>
          <a:endParaRPr lang="en-US"/>
        </a:p>
      </dgm:t>
    </dgm:pt>
    <dgm:pt modelId="{933686E9-8E3D-47B4-93C6-873B7BE5FACB}" type="pres">
      <dgm:prSet presAssocID="{B7F5BB36-67A3-4976-BB88-AD5706143E43}" presName="horzFour" presStyleCnt="0"/>
      <dgm:spPr/>
    </dgm:pt>
  </dgm:ptLst>
  <dgm:cxnLst>
    <dgm:cxn modelId="{A4A4FBB9-5F64-48CC-AB98-8211FC7AC942}" type="presOf" srcId="{9AA64E02-9B02-4480-82F8-5EE8599C81F6}" destId="{D9243F3C-CE80-45CD-A238-951D857311D0}" srcOrd="0" destOrd="0" presId="urn:microsoft.com/office/officeart/2005/8/layout/hierarchy4"/>
    <dgm:cxn modelId="{AD6E3A60-6831-4A0F-BB0C-FCF7724EAEF2}" srcId="{ED7D3D15-E216-4E6F-82C3-1701CB998B60}" destId="{68F72D6A-FFF6-4056-A622-09CDA4333A70}" srcOrd="0" destOrd="0" parTransId="{C28A21CD-B03B-4553-923B-C49310E86A05}" sibTransId="{6701E7AE-7ED5-4DDA-820B-8A0DF126441D}"/>
    <dgm:cxn modelId="{414C7B10-E2D6-4823-9121-C1859E27C6A0}" type="presOf" srcId="{718E94B2-10A2-499C-A9F9-7CA92538D50D}" destId="{AB05BBF9-35F2-49B4-83CB-94B2C9A509D7}" srcOrd="0" destOrd="0" presId="urn:microsoft.com/office/officeart/2005/8/layout/hierarchy4"/>
    <dgm:cxn modelId="{31AC5840-91BC-41BE-9502-70EDED30E6B2}" srcId="{677ADF4D-1D0B-425D-9EB8-C35443A265F3}" destId="{CC33C832-7B04-404C-84D8-4D109D40D998}" srcOrd="0" destOrd="0" parTransId="{ED7C0356-F96F-4234-A94B-939120592DAE}" sibTransId="{4F565895-0E44-4B28-BA56-EFCCFF5FD3B6}"/>
    <dgm:cxn modelId="{7A37794D-A434-4A4C-85FD-0F0D7B389D41}" type="presOf" srcId="{66F35D55-8087-4DDB-BC0B-5FC9145D7297}" destId="{6276C5CB-2814-4FF3-8FCB-E2393108A311}" srcOrd="0" destOrd="0" presId="urn:microsoft.com/office/officeart/2005/8/layout/hierarchy4"/>
    <dgm:cxn modelId="{0B40235A-252D-4609-AD08-5431B98DFF94}" type="presOf" srcId="{ED7D3D15-E216-4E6F-82C3-1701CB998B60}" destId="{3046104C-51CA-4DFD-8C45-536705317505}" srcOrd="0" destOrd="0" presId="urn:microsoft.com/office/officeart/2005/8/layout/hierarchy4"/>
    <dgm:cxn modelId="{2070C76E-F86E-4C18-AF1C-2D0D49F332F4}" type="presOf" srcId="{1BFBA392-5AE5-4A45-9C1E-C9B4D1C6BD76}" destId="{F62108E3-73B0-4493-95C6-3CDFFC594719}" srcOrd="0" destOrd="0" presId="urn:microsoft.com/office/officeart/2005/8/layout/hierarchy4"/>
    <dgm:cxn modelId="{6BEC1426-AA55-477A-9273-BA413F159FC3}" type="presOf" srcId="{78829088-AE86-4E98-A937-A0DBCEC3ABEB}" destId="{6DED6500-5A9E-42CC-80FD-4635FB8BC15D}" srcOrd="0" destOrd="0" presId="urn:microsoft.com/office/officeart/2005/8/layout/hierarchy4"/>
    <dgm:cxn modelId="{3C0C9EF5-51B5-4B0D-B1A9-4D6D7798E62F}" type="presOf" srcId="{68F72D6A-FFF6-4056-A622-09CDA4333A70}" destId="{91A259A3-281A-4A6C-B1E7-28474434518A}" srcOrd="0" destOrd="0" presId="urn:microsoft.com/office/officeart/2005/8/layout/hierarchy4"/>
    <dgm:cxn modelId="{BFE9102B-CC39-4ED3-BFAA-6A4F00D58B01}" srcId="{CC33C832-7B04-404C-84D8-4D109D40D998}" destId="{0D5B946F-5213-44BC-91EF-D36BE588D84F}" srcOrd="1" destOrd="0" parTransId="{20118768-4437-41ED-9931-8CC72E9559A9}" sibTransId="{A5DB3638-2507-4F78-967A-9C78DE8A4BE8}"/>
    <dgm:cxn modelId="{6DA4AB47-51BE-44BB-ADAC-75BBED42C3B5}" type="presOf" srcId="{28243430-C623-42E0-BAD0-AA691D56B6C6}" destId="{325030B4-D4F2-40FE-AB12-7F1EE34E41D7}" srcOrd="0" destOrd="0" presId="urn:microsoft.com/office/officeart/2005/8/layout/hierarchy4"/>
    <dgm:cxn modelId="{339A98E2-4EC8-448F-8931-591C92368D7F}" type="presOf" srcId="{96DDD719-FB1C-45C8-8F07-D952EA4C2A79}" destId="{12CF01E4-502D-4AB1-8EFB-7EA42ACE8584}" srcOrd="0" destOrd="0" presId="urn:microsoft.com/office/officeart/2005/8/layout/hierarchy4"/>
    <dgm:cxn modelId="{1329C651-A2C4-48C9-A18A-DB7C685DD3CD}" type="presOf" srcId="{B7F5BB36-67A3-4976-BB88-AD5706143E43}" destId="{BF371E90-3641-4174-81A7-B759A4C6322C}" srcOrd="0" destOrd="0" presId="urn:microsoft.com/office/officeart/2005/8/layout/hierarchy4"/>
    <dgm:cxn modelId="{ACAFDB3C-3253-40AD-93ED-389DD58A7CDE}" srcId="{BE74EF86-E5EB-4C83-94E3-F4569C08798D}" destId="{96DDD719-FB1C-45C8-8F07-D952EA4C2A79}" srcOrd="0" destOrd="0" parTransId="{89450F89-D85B-4AFE-B445-EF8A4F253B2A}" sibTransId="{7671D4EC-E69F-4B22-9B80-914AAF986B6C}"/>
    <dgm:cxn modelId="{E4251A54-855A-4550-A61B-68A3423A6E95}" type="presOf" srcId="{A028DBAE-FE82-49F3-80B9-3145AF237B3A}" destId="{66CF0AA2-EC9C-4485-A71A-5F1EB400A7D1}" srcOrd="0" destOrd="0" presId="urn:microsoft.com/office/officeart/2005/8/layout/hierarchy4"/>
    <dgm:cxn modelId="{E5232261-3138-4640-933C-ABD9C6C94037}" srcId="{78829088-AE86-4E98-A937-A0DBCEC3ABEB}" destId="{EA2385F4-EE40-48E0-9821-BC271C27050A}" srcOrd="0" destOrd="0" parTransId="{690418E2-6E76-4143-B3C0-8180D740E2D1}" sibTransId="{A07AA2CB-43B6-45CE-A684-71D5F51DA193}"/>
    <dgm:cxn modelId="{F63725FA-8DC8-49B9-8977-F60747D06E2B}" srcId="{1BFBA392-5AE5-4A45-9C1E-C9B4D1C6BD76}" destId="{78829088-AE86-4E98-A937-A0DBCEC3ABEB}" srcOrd="0" destOrd="0" parTransId="{365D78E8-39BC-4242-91BF-1225E1327196}" sibTransId="{2621528A-02BC-4C06-B6A2-3A2552C2F82F}"/>
    <dgm:cxn modelId="{F15F457E-6E54-4145-BFF8-F78FF000287E}" srcId="{7C09D999-72BD-4B60-827F-595338AB2BC6}" destId="{718E94B2-10A2-499C-A9F9-7CA92538D50D}" srcOrd="0" destOrd="0" parTransId="{36A49475-BFE1-419D-9930-9D1DB79D7E75}" sibTransId="{4B33FA42-894B-4235-86D4-2C92D3244BCC}"/>
    <dgm:cxn modelId="{FA5870E8-019C-489B-AA81-20BF36F79845}" srcId="{CC33C832-7B04-404C-84D8-4D109D40D998}" destId="{7C09D999-72BD-4B60-827F-595338AB2BC6}" srcOrd="2" destOrd="0" parTransId="{146C5E61-D31E-44BD-B9AB-500BB1123BE3}" sibTransId="{A5F646AD-BCF3-4DCD-B022-24890E4B0E8A}"/>
    <dgm:cxn modelId="{9864343D-CC4B-49F7-AEE2-0CBB44B0E88A}" srcId="{9AA64E02-9B02-4480-82F8-5EE8599C81F6}" destId="{66F35D55-8087-4DDB-BC0B-5FC9145D7297}" srcOrd="0" destOrd="0" parTransId="{19F4B0E1-ECD4-4670-927D-0760E0CAAAB7}" sibTransId="{1AAD8426-8F23-483B-BF6B-CAA4DD57D8D8}"/>
    <dgm:cxn modelId="{5D75A600-A3D7-49A2-8D8D-E1FBADE2C9C1}" type="presOf" srcId="{9891F362-6655-4E35-A4FA-72D0C984C6D2}" destId="{A30ED656-ED12-44EA-9B2F-57B3EF90ABFE}" srcOrd="0" destOrd="0" presId="urn:microsoft.com/office/officeart/2005/8/layout/hierarchy4"/>
    <dgm:cxn modelId="{31429698-BBEC-42F2-A56F-9400BD98FB9D}" srcId="{AADEEE69-920D-4D6E-BD21-5190C632B34D}" destId="{677ADF4D-1D0B-425D-9EB8-C35443A265F3}" srcOrd="0" destOrd="0" parTransId="{2D452C05-32AD-4F94-B121-055A0DE7E93E}" sibTransId="{1A34E4BF-BAEF-47D1-AB15-4A3E6D176213}"/>
    <dgm:cxn modelId="{1168B8D0-56AA-4275-ABB0-7C99BC96248C}" srcId="{C8716E49-BB9C-4301-A1D8-669A10735280}" destId="{518E522A-8620-484F-8C54-656DD14A50C0}" srcOrd="0" destOrd="0" parTransId="{7EBAF85C-545C-4EEA-8320-E93E2052AD54}" sibTransId="{0BB003EE-E114-48CD-B116-6835AB5B3F6A}"/>
    <dgm:cxn modelId="{0A3EF19D-B262-46D6-9713-4B90CDFC9C86}" srcId="{0D5B946F-5213-44BC-91EF-D36BE588D84F}" destId="{9891F362-6655-4E35-A4FA-72D0C984C6D2}" srcOrd="0" destOrd="0" parTransId="{256C3182-ACAB-431C-A15B-67DB9C90C39E}" sibTransId="{7A8F6341-5854-4FD5-93D8-66B111A17BF2}"/>
    <dgm:cxn modelId="{253256DA-21A0-4FBA-B14A-689B937427F4}" srcId="{2D0DB8FE-80EC-42B0-BAFF-C7982C4D8CC7}" destId="{786F6791-75C3-43A7-AB6F-DA1A169349A3}" srcOrd="0" destOrd="0" parTransId="{9AE7530B-2D1B-4086-98EA-646F3A7CECEE}" sibTransId="{B85A2C26-968F-4CDA-BE1E-A230C788FA08}"/>
    <dgm:cxn modelId="{09486862-B998-4BA5-AAA4-23303D5DDB8D}" type="presOf" srcId="{963251EB-17A4-4C55-B72E-AC1425951556}" destId="{DC52CCE9-A08E-4406-BC4E-328C263CD8E2}" srcOrd="0" destOrd="0" presId="urn:microsoft.com/office/officeart/2005/8/layout/hierarchy4"/>
    <dgm:cxn modelId="{EB62BC5A-3FD8-4AAF-A31A-0D8BE5FADDBA}" srcId="{77A6667A-820C-4535-A58C-0AD6A4109F70}" destId="{2D0DB8FE-80EC-42B0-BAFF-C7982C4D8CC7}" srcOrd="1" destOrd="0" parTransId="{043A5F12-19A9-4E24-9A1C-DA6A77446599}" sibTransId="{5B265363-408B-46DF-957F-EC03E512A084}"/>
    <dgm:cxn modelId="{6AC30F9C-1736-4913-9185-7CE4975443AD}" type="presOf" srcId="{CC33C832-7B04-404C-84D8-4D109D40D998}" destId="{C131EE15-8978-484A-9610-7BD91D89DF5F}" srcOrd="0" destOrd="0" presId="urn:microsoft.com/office/officeart/2005/8/layout/hierarchy4"/>
    <dgm:cxn modelId="{FF6AE5B6-8534-40EF-9D58-9F219ED8810A}" type="presOf" srcId="{7C09D999-72BD-4B60-827F-595338AB2BC6}" destId="{60069922-62D0-4CF6-9902-C67568F247BE}" srcOrd="0" destOrd="0" presId="urn:microsoft.com/office/officeart/2005/8/layout/hierarchy4"/>
    <dgm:cxn modelId="{EA865DF5-E570-4220-B571-BF8112E90539}" type="presOf" srcId="{EA2385F4-EE40-48E0-9821-BC271C27050A}" destId="{BD9B2F75-C8EC-48FE-AE55-BF90EE9069AE}" srcOrd="0" destOrd="0" presId="urn:microsoft.com/office/officeart/2005/8/layout/hierarchy4"/>
    <dgm:cxn modelId="{195CCF59-31B4-4DD2-9950-4BBF9A64C25F}" type="presOf" srcId="{C8716E49-BB9C-4301-A1D8-669A10735280}" destId="{17B216DD-84FE-445A-A635-EA32D4CD76E6}" srcOrd="0" destOrd="0" presId="urn:microsoft.com/office/officeart/2005/8/layout/hierarchy4"/>
    <dgm:cxn modelId="{CF832C38-6E43-40C9-8D81-EF60309E8158}" srcId="{677ADF4D-1D0B-425D-9EB8-C35443A265F3}" destId="{77A6667A-820C-4535-A58C-0AD6A4109F70}" srcOrd="2" destOrd="0" parTransId="{640A40C3-DC5C-46FA-8C7B-DD6F6B6C566B}" sibTransId="{FB06AD92-FA23-4CCF-8EE7-B69E04526CF5}"/>
    <dgm:cxn modelId="{DCE89042-AD35-4B39-B190-2247A9FEF684}" srcId="{677ADF4D-1D0B-425D-9EB8-C35443A265F3}" destId="{ED7D3D15-E216-4E6F-82C3-1701CB998B60}" srcOrd="1" destOrd="0" parTransId="{C3304B9D-BC29-4F6C-BB5C-4BF7F526189F}" sibTransId="{C37FB47F-450F-421B-99CF-64E8A2A8D036}"/>
    <dgm:cxn modelId="{CCBBD370-BBDD-4CE8-AC30-9927B6779A64}" type="presOf" srcId="{77A6667A-820C-4535-A58C-0AD6A4109F70}" destId="{AAEB9E85-E5BC-4396-903B-C0BBE936510B}" srcOrd="0" destOrd="0" presId="urn:microsoft.com/office/officeart/2005/8/layout/hierarchy4"/>
    <dgm:cxn modelId="{8A4CADD9-22A4-466C-8EB8-ECD82CAE24AE}" srcId="{68F72D6A-FFF6-4056-A622-09CDA4333A70}" destId="{C8716E49-BB9C-4301-A1D8-669A10735280}" srcOrd="0" destOrd="0" parTransId="{7B5F075E-12E7-41A1-812F-221B9BB2BE6F}" sibTransId="{B023D30B-3929-4E28-B3FC-2BBD44D2FCDE}"/>
    <dgm:cxn modelId="{46A40A1D-844F-406D-A9B3-9880A6565B77}" type="presOf" srcId="{AADEEE69-920D-4D6E-BD21-5190C632B34D}" destId="{59AF5B9B-DD00-49F2-B48A-495B318B2CBB}" srcOrd="0" destOrd="0" presId="urn:microsoft.com/office/officeart/2005/8/layout/hierarchy4"/>
    <dgm:cxn modelId="{12553693-3F5C-4C6E-89E7-82BE4621DD9E}" srcId="{9891F362-6655-4E35-A4FA-72D0C984C6D2}" destId="{A028DBAE-FE82-49F3-80B9-3145AF237B3A}" srcOrd="0" destOrd="0" parTransId="{1FD4AF42-1D3F-41AD-82FF-D1089B53DBB3}" sibTransId="{5E79784D-4F52-46FD-AAD0-347523ECC821}"/>
    <dgm:cxn modelId="{662D4FC5-3E44-4E45-B3D1-8D24BDB3D30F}" srcId="{77A6667A-820C-4535-A58C-0AD6A4109F70}" destId="{963251EB-17A4-4C55-B72E-AC1425951556}" srcOrd="0" destOrd="0" parTransId="{C9382C8F-C1CA-4255-97AF-2D33869E7D8B}" sibTransId="{E53B4350-0F23-4CA8-B7EB-930ED0394389}"/>
    <dgm:cxn modelId="{F73E268D-E44C-4424-A8EC-3225E0D1BFA4}" srcId="{66F35D55-8087-4DDB-BC0B-5FC9145D7297}" destId="{B7F5BB36-67A3-4976-BB88-AD5706143E43}" srcOrd="0" destOrd="0" parTransId="{ECAD5697-C649-4793-9596-50EC1894856B}" sibTransId="{706CDA0B-D425-4826-A1EF-6AE25BD9B5A4}"/>
    <dgm:cxn modelId="{9866D15F-6196-40B6-AABE-E9920E8B5CFC}" type="presOf" srcId="{2D0DB8FE-80EC-42B0-BAFF-C7982C4D8CC7}" destId="{011D0909-A082-464E-B99D-0D3F882AB7B1}" srcOrd="0" destOrd="0" presId="urn:microsoft.com/office/officeart/2005/8/layout/hierarchy4"/>
    <dgm:cxn modelId="{B77778BB-37B1-40AB-8582-C056A63941A9}" type="presOf" srcId="{786F6791-75C3-43A7-AB6F-DA1A169349A3}" destId="{5124323E-E721-403A-844D-4181D486F8B7}" srcOrd="0" destOrd="0" presId="urn:microsoft.com/office/officeart/2005/8/layout/hierarchy4"/>
    <dgm:cxn modelId="{881776C3-BDAA-49DA-86F7-260B056BD7F8}" srcId="{ED7D3D15-E216-4E6F-82C3-1701CB998B60}" destId="{BE74EF86-E5EB-4C83-94E3-F4569C08798D}" srcOrd="1" destOrd="0" parTransId="{8793C1FC-AFD9-4424-AA7C-888AAAC34324}" sibTransId="{CEEA4CA5-6706-41E5-AF36-8F54D56FA064}"/>
    <dgm:cxn modelId="{23B4FFD6-3532-4E4F-8133-E6C062EA669E}" srcId="{963251EB-17A4-4C55-B72E-AC1425951556}" destId="{28243430-C623-42E0-BAD0-AA691D56B6C6}" srcOrd="0" destOrd="0" parTransId="{AC9A3875-4C13-4DA4-8ED6-3D8697C6475F}" sibTransId="{4B34D977-93FC-4DC6-8F81-B511E516F301}"/>
    <dgm:cxn modelId="{C4DBA686-7C79-4A36-A016-A175C93FD824}" type="presOf" srcId="{0D5B946F-5213-44BC-91EF-D36BE588D84F}" destId="{2444CD1D-00A1-42AF-89F9-8BBD24388DAB}" srcOrd="0" destOrd="0" presId="urn:microsoft.com/office/officeart/2005/8/layout/hierarchy4"/>
    <dgm:cxn modelId="{11840DD4-578C-4F9C-A2E7-EBF5F01E8B45}" type="presOf" srcId="{BE74EF86-E5EB-4C83-94E3-F4569C08798D}" destId="{A89E5EC4-134B-4955-9BA2-E64431BC6660}" srcOrd="0" destOrd="0" presId="urn:microsoft.com/office/officeart/2005/8/layout/hierarchy4"/>
    <dgm:cxn modelId="{3B07ECF1-0C14-4231-844A-1A3489626B91}" type="presOf" srcId="{518E522A-8620-484F-8C54-656DD14A50C0}" destId="{BFDF9EFE-16A2-4FAA-B623-2BB088DB9AF9}" srcOrd="0" destOrd="0" presId="urn:microsoft.com/office/officeart/2005/8/layout/hierarchy4"/>
    <dgm:cxn modelId="{F965C6EA-AB3A-4CDB-9E04-835636C0303C}" srcId="{CC33C832-7B04-404C-84D8-4D109D40D998}" destId="{1BFBA392-5AE5-4A45-9C1E-C9B4D1C6BD76}" srcOrd="0" destOrd="0" parTransId="{1E46392F-FEF9-4919-9645-F0CAFAD35FA1}" sibTransId="{48D65636-5FF6-44F8-B2CB-1FB44058F2DC}"/>
    <dgm:cxn modelId="{470F321E-4F69-42FC-BD12-C5717E41F50C}" srcId="{77A6667A-820C-4535-A58C-0AD6A4109F70}" destId="{9AA64E02-9B02-4480-82F8-5EE8599C81F6}" srcOrd="2" destOrd="0" parTransId="{5AD00B0D-BC27-423C-B8B1-495C55267BEE}" sibTransId="{501BF25D-4053-4C44-BB04-2F585C444A03}"/>
    <dgm:cxn modelId="{CC965222-52AD-4692-AA16-2D4ED4E85034}" type="presOf" srcId="{677ADF4D-1D0B-425D-9EB8-C35443A265F3}" destId="{56EF808A-C735-44E7-A8F0-46CF7D01B001}" srcOrd="0" destOrd="0" presId="urn:microsoft.com/office/officeart/2005/8/layout/hierarchy4"/>
    <dgm:cxn modelId="{3C5083F2-A88E-455D-982C-F2F7EACB60B3}" type="presParOf" srcId="{59AF5B9B-DD00-49F2-B48A-495B318B2CBB}" destId="{980CFC48-CD23-41FB-A6D5-A4C6CE7E09E5}" srcOrd="0" destOrd="0" presId="urn:microsoft.com/office/officeart/2005/8/layout/hierarchy4"/>
    <dgm:cxn modelId="{01F7BCA7-8039-4CE9-8B9D-7B67A7C2F250}" type="presParOf" srcId="{980CFC48-CD23-41FB-A6D5-A4C6CE7E09E5}" destId="{56EF808A-C735-44E7-A8F0-46CF7D01B001}" srcOrd="0" destOrd="0" presId="urn:microsoft.com/office/officeart/2005/8/layout/hierarchy4"/>
    <dgm:cxn modelId="{8347BDF8-2359-4AEC-AB74-D9D2A6B0E558}" type="presParOf" srcId="{980CFC48-CD23-41FB-A6D5-A4C6CE7E09E5}" destId="{67183ADC-8B33-4D1A-91F2-CB7D3A716EC4}" srcOrd="1" destOrd="0" presId="urn:microsoft.com/office/officeart/2005/8/layout/hierarchy4"/>
    <dgm:cxn modelId="{AB79D4FC-8390-4C93-A127-37EF1D065EAC}" type="presParOf" srcId="{980CFC48-CD23-41FB-A6D5-A4C6CE7E09E5}" destId="{116698DB-497B-4A15-97B7-CCA55F6C3A0E}" srcOrd="2" destOrd="0" presId="urn:microsoft.com/office/officeart/2005/8/layout/hierarchy4"/>
    <dgm:cxn modelId="{A59F87A9-E655-4143-9B9E-D134440F4300}" type="presParOf" srcId="{116698DB-497B-4A15-97B7-CCA55F6C3A0E}" destId="{FC2D2CF4-2F9F-4742-AB67-9E4193F8B6BA}" srcOrd="0" destOrd="0" presId="urn:microsoft.com/office/officeart/2005/8/layout/hierarchy4"/>
    <dgm:cxn modelId="{C29C7B74-70A6-499A-8205-32BD2D67FC86}" type="presParOf" srcId="{FC2D2CF4-2F9F-4742-AB67-9E4193F8B6BA}" destId="{C131EE15-8978-484A-9610-7BD91D89DF5F}" srcOrd="0" destOrd="0" presId="urn:microsoft.com/office/officeart/2005/8/layout/hierarchy4"/>
    <dgm:cxn modelId="{B935D4BF-C28D-4AF7-88CD-FE2EE5543A5A}" type="presParOf" srcId="{FC2D2CF4-2F9F-4742-AB67-9E4193F8B6BA}" destId="{7552E06C-86EC-4EB0-A6C6-CA996D0BEDC0}" srcOrd="1" destOrd="0" presId="urn:microsoft.com/office/officeart/2005/8/layout/hierarchy4"/>
    <dgm:cxn modelId="{22B0F875-33E3-4AB8-B9EC-1567D44DBC14}" type="presParOf" srcId="{FC2D2CF4-2F9F-4742-AB67-9E4193F8B6BA}" destId="{9E9A96F6-B16E-46AE-ACE8-77812A7025F4}" srcOrd="2" destOrd="0" presId="urn:microsoft.com/office/officeart/2005/8/layout/hierarchy4"/>
    <dgm:cxn modelId="{9B2C27E8-F408-4E81-BF44-2E8BF876C817}" type="presParOf" srcId="{9E9A96F6-B16E-46AE-ACE8-77812A7025F4}" destId="{F6CA1720-1751-470C-BF93-AFC32AE4F28A}" srcOrd="0" destOrd="0" presId="urn:microsoft.com/office/officeart/2005/8/layout/hierarchy4"/>
    <dgm:cxn modelId="{5BA4469E-1B6C-49B1-B350-4D7B755F219A}" type="presParOf" srcId="{F6CA1720-1751-470C-BF93-AFC32AE4F28A}" destId="{F62108E3-73B0-4493-95C6-3CDFFC594719}" srcOrd="0" destOrd="0" presId="urn:microsoft.com/office/officeart/2005/8/layout/hierarchy4"/>
    <dgm:cxn modelId="{ED88DD60-7DF1-4279-B47B-9778F546BC91}" type="presParOf" srcId="{F6CA1720-1751-470C-BF93-AFC32AE4F28A}" destId="{5339435C-1B46-45FC-A26F-3C87A23691D0}" srcOrd="1" destOrd="0" presId="urn:microsoft.com/office/officeart/2005/8/layout/hierarchy4"/>
    <dgm:cxn modelId="{93656468-F860-4614-9530-F009D8ED5643}" type="presParOf" srcId="{F6CA1720-1751-470C-BF93-AFC32AE4F28A}" destId="{B938BCC7-B180-4D1B-A839-0924D3B22287}" srcOrd="2" destOrd="0" presId="urn:microsoft.com/office/officeart/2005/8/layout/hierarchy4"/>
    <dgm:cxn modelId="{8CCAAD05-C98F-4C3D-AB2B-5207E385351E}" type="presParOf" srcId="{B938BCC7-B180-4D1B-A839-0924D3B22287}" destId="{ED425DB4-ACE7-410D-8A2F-5D4B4F239836}" srcOrd="0" destOrd="0" presId="urn:microsoft.com/office/officeart/2005/8/layout/hierarchy4"/>
    <dgm:cxn modelId="{99F4750C-DD00-4B61-A48F-BD06D1B53915}" type="presParOf" srcId="{ED425DB4-ACE7-410D-8A2F-5D4B4F239836}" destId="{6DED6500-5A9E-42CC-80FD-4635FB8BC15D}" srcOrd="0" destOrd="0" presId="urn:microsoft.com/office/officeart/2005/8/layout/hierarchy4"/>
    <dgm:cxn modelId="{A72B0BBB-F382-41DF-9645-B6B2F1456CA2}" type="presParOf" srcId="{ED425DB4-ACE7-410D-8A2F-5D4B4F239836}" destId="{92D9590E-EE5F-4EE5-87B0-4252F73218E6}" srcOrd="1" destOrd="0" presId="urn:microsoft.com/office/officeart/2005/8/layout/hierarchy4"/>
    <dgm:cxn modelId="{FE006A54-FEF2-41E8-8BDC-3B22F1FAB500}" type="presParOf" srcId="{ED425DB4-ACE7-410D-8A2F-5D4B4F239836}" destId="{30D943F8-0717-4B2A-91E4-F4A2DC6FD436}" srcOrd="2" destOrd="0" presId="urn:microsoft.com/office/officeart/2005/8/layout/hierarchy4"/>
    <dgm:cxn modelId="{7C379C1D-B2CB-45EA-BF64-CA752C2D3841}" type="presParOf" srcId="{30D943F8-0717-4B2A-91E4-F4A2DC6FD436}" destId="{AF81B62A-7C0E-458C-B4C8-3DD68A51FD67}" srcOrd="0" destOrd="0" presId="urn:microsoft.com/office/officeart/2005/8/layout/hierarchy4"/>
    <dgm:cxn modelId="{1A7E5267-7A63-4DF7-BDBC-843788B78C25}" type="presParOf" srcId="{AF81B62A-7C0E-458C-B4C8-3DD68A51FD67}" destId="{BD9B2F75-C8EC-48FE-AE55-BF90EE9069AE}" srcOrd="0" destOrd="0" presId="urn:microsoft.com/office/officeart/2005/8/layout/hierarchy4"/>
    <dgm:cxn modelId="{1A230503-822C-4F4F-9DD3-7A7B7C512B7C}" type="presParOf" srcId="{AF81B62A-7C0E-458C-B4C8-3DD68A51FD67}" destId="{5CD89D83-F6D1-4CA7-B39E-2E6C3D2D0784}" srcOrd="1" destOrd="0" presId="urn:microsoft.com/office/officeart/2005/8/layout/hierarchy4"/>
    <dgm:cxn modelId="{5148FE56-1DA8-43E7-B944-BCE9AE808258}" type="presParOf" srcId="{9E9A96F6-B16E-46AE-ACE8-77812A7025F4}" destId="{A8D9A8CA-E865-41E2-9B64-37CD5B1118C4}" srcOrd="1" destOrd="0" presId="urn:microsoft.com/office/officeart/2005/8/layout/hierarchy4"/>
    <dgm:cxn modelId="{E44C2097-EB7A-4EA8-80C1-612F602E4DC5}" type="presParOf" srcId="{9E9A96F6-B16E-46AE-ACE8-77812A7025F4}" destId="{F8011DCE-6C12-4F97-92CA-8DFE6EF9DB85}" srcOrd="2" destOrd="0" presId="urn:microsoft.com/office/officeart/2005/8/layout/hierarchy4"/>
    <dgm:cxn modelId="{F628CCAD-FDB8-439B-96B6-B435CA17FBA2}" type="presParOf" srcId="{F8011DCE-6C12-4F97-92CA-8DFE6EF9DB85}" destId="{2444CD1D-00A1-42AF-89F9-8BBD24388DAB}" srcOrd="0" destOrd="0" presId="urn:microsoft.com/office/officeart/2005/8/layout/hierarchy4"/>
    <dgm:cxn modelId="{7E73C6A1-E730-4B04-9D2E-5513E8195DAC}" type="presParOf" srcId="{F8011DCE-6C12-4F97-92CA-8DFE6EF9DB85}" destId="{6D355E2F-3975-4586-804E-E4329D8A2FCE}" srcOrd="1" destOrd="0" presId="urn:microsoft.com/office/officeart/2005/8/layout/hierarchy4"/>
    <dgm:cxn modelId="{EB51EBFF-5FC6-4418-A4E7-1B36250C6530}" type="presParOf" srcId="{F8011DCE-6C12-4F97-92CA-8DFE6EF9DB85}" destId="{A46250BD-18C7-4EDF-B3C4-08EFAFEF0C14}" srcOrd="2" destOrd="0" presId="urn:microsoft.com/office/officeart/2005/8/layout/hierarchy4"/>
    <dgm:cxn modelId="{76A4F932-3B71-4149-9039-44972CE3909C}" type="presParOf" srcId="{A46250BD-18C7-4EDF-B3C4-08EFAFEF0C14}" destId="{F79FE379-4D71-49EE-B9AE-3F50C2790D4A}" srcOrd="0" destOrd="0" presId="urn:microsoft.com/office/officeart/2005/8/layout/hierarchy4"/>
    <dgm:cxn modelId="{01538363-80C8-48D1-BABF-B2D531687509}" type="presParOf" srcId="{F79FE379-4D71-49EE-B9AE-3F50C2790D4A}" destId="{A30ED656-ED12-44EA-9B2F-57B3EF90ABFE}" srcOrd="0" destOrd="0" presId="urn:microsoft.com/office/officeart/2005/8/layout/hierarchy4"/>
    <dgm:cxn modelId="{7EDE5F0F-3260-45A5-8ACA-ED5FEE283CE0}" type="presParOf" srcId="{F79FE379-4D71-49EE-B9AE-3F50C2790D4A}" destId="{DC2D87BC-8EA4-4251-BD17-89B4E78A8CD9}" srcOrd="1" destOrd="0" presId="urn:microsoft.com/office/officeart/2005/8/layout/hierarchy4"/>
    <dgm:cxn modelId="{DFE636A6-3DB0-44F4-8912-25119C165C85}" type="presParOf" srcId="{F79FE379-4D71-49EE-B9AE-3F50C2790D4A}" destId="{A115C3DD-36A3-4BB8-9C93-A792C486FBB9}" srcOrd="2" destOrd="0" presId="urn:microsoft.com/office/officeart/2005/8/layout/hierarchy4"/>
    <dgm:cxn modelId="{438717F7-C340-4E94-BE60-DA239B63799A}" type="presParOf" srcId="{A115C3DD-36A3-4BB8-9C93-A792C486FBB9}" destId="{B576BAF4-6627-40F6-8EE8-C604B38A600F}" srcOrd="0" destOrd="0" presId="urn:microsoft.com/office/officeart/2005/8/layout/hierarchy4"/>
    <dgm:cxn modelId="{F5AAE19C-AE6F-481A-8C02-9B110EF710C2}" type="presParOf" srcId="{B576BAF4-6627-40F6-8EE8-C604B38A600F}" destId="{66CF0AA2-EC9C-4485-A71A-5F1EB400A7D1}" srcOrd="0" destOrd="0" presId="urn:microsoft.com/office/officeart/2005/8/layout/hierarchy4"/>
    <dgm:cxn modelId="{479CB56D-94B7-4204-A8EC-37E3D3596D2B}" type="presParOf" srcId="{B576BAF4-6627-40F6-8EE8-C604B38A600F}" destId="{A4C3249D-79FD-4573-B8EF-A637DFF89B0E}" srcOrd="1" destOrd="0" presId="urn:microsoft.com/office/officeart/2005/8/layout/hierarchy4"/>
    <dgm:cxn modelId="{CE5C05F4-C09D-4BA8-9CC2-CB63D0D2BF2D}" type="presParOf" srcId="{9E9A96F6-B16E-46AE-ACE8-77812A7025F4}" destId="{8DA42CF6-3C7E-41A7-9FA5-5BB1EB3E83B8}" srcOrd="3" destOrd="0" presId="urn:microsoft.com/office/officeart/2005/8/layout/hierarchy4"/>
    <dgm:cxn modelId="{94AFCFA9-9A78-4C00-A859-35D684C5BAFF}" type="presParOf" srcId="{9E9A96F6-B16E-46AE-ACE8-77812A7025F4}" destId="{8B946DE0-9161-4D51-B17F-5712139A1375}" srcOrd="4" destOrd="0" presId="urn:microsoft.com/office/officeart/2005/8/layout/hierarchy4"/>
    <dgm:cxn modelId="{0A65621A-0686-4949-B0C3-D393B2A079ED}" type="presParOf" srcId="{8B946DE0-9161-4D51-B17F-5712139A1375}" destId="{60069922-62D0-4CF6-9902-C67568F247BE}" srcOrd="0" destOrd="0" presId="urn:microsoft.com/office/officeart/2005/8/layout/hierarchy4"/>
    <dgm:cxn modelId="{E234B0C9-AD03-424C-9DB1-909DA01EA8B4}" type="presParOf" srcId="{8B946DE0-9161-4D51-B17F-5712139A1375}" destId="{A4C10FC3-6B4C-48F5-91FA-221C449F8C80}" srcOrd="1" destOrd="0" presId="urn:microsoft.com/office/officeart/2005/8/layout/hierarchy4"/>
    <dgm:cxn modelId="{FFC95014-49D9-494A-95C2-3C44FAD3D208}" type="presParOf" srcId="{8B946DE0-9161-4D51-B17F-5712139A1375}" destId="{83CA3842-9DDD-4173-BEDA-ACBCBC5B3362}" srcOrd="2" destOrd="0" presId="urn:microsoft.com/office/officeart/2005/8/layout/hierarchy4"/>
    <dgm:cxn modelId="{70B102BE-0D65-4B37-A5D7-012D3295F076}" type="presParOf" srcId="{83CA3842-9DDD-4173-BEDA-ACBCBC5B3362}" destId="{AF17AD27-E5DC-4ED6-A9B1-771673ADBFD9}" srcOrd="0" destOrd="0" presId="urn:microsoft.com/office/officeart/2005/8/layout/hierarchy4"/>
    <dgm:cxn modelId="{37E8F2AE-B8AF-42C5-B764-07922054BC51}" type="presParOf" srcId="{AF17AD27-E5DC-4ED6-A9B1-771673ADBFD9}" destId="{AB05BBF9-35F2-49B4-83CB-94B2C9A509D7}" srcOrd="0" destOrd="0" presId="urn:microsoft.com/office/officeart/2005/8/layout/hierarchy4"/>
    <dgm:cxn modelId="{F32CB68F-E92A-4565-967C-5660B9265031}" type="presParOf" srcId="{AF17AD27-E5DC-4ED6-A9B1-771673ADBFD9}" destId="{A14AEEE7-832C-435C-AD97-AE7B74F3D868}" srcOrd="1" destOrd="0" presId="urn:microsoft.com/office/officeart/2005/8/layout/hierarchy4"/>
    <dgm:cxn modelId="{50F6D550-78C8-4E6E-8EE0-2C62C3C864C9}" type="presParOf" srcId="{116698DB-497B-4A15-97B7-CCA55F6C3A0E}" destId="{DA9B3CF7-3D59-4A9D-B37E-E4799BA8980E}" srcOrd="1" destOrd="0" presId="urn:microsoft.com/office/officeart/2005/8/layout/hierarchy4"/>
    <dgm:cxn modelId="{4D240797-8204-4B14-ABC5-FF6768A6B85E}" type="presParOf" srcId="{116698DB-497B-4A15-97B7-CCA55F6C3A0E}" destId="{A0826A67-C0F9-45FF-8D26-8CF1AB2B5A5E}" srcOrd="2" destOrd="0" presId="urn:microsoft.com/office/officeart/2005/8/layout/hierarchy4"/>
    <dgm:cxn modelId="{D4A2CDA5-A88D-4721-BFE5-EF12D735AA76}" type="presParOf" srcId="{A0826A67-C0F9-45FF-8D26-8CF1AB2B5A5E}" destId="{3046104C-51CA-4DFD-8C45-536705317505}" srcOrd="0" destOrd="0" presId="urn:microsoft.com/office/officeart/2005/8/layout/hierarchy4"/>
    <dgm:cxn modelId="{C5C7F803-45AE-492C-B5A5-29FAB2CE60FD}" type="presParOf" srcId="{A0826A67-C0F9-45FF-8D26-8CF1AB2B5A5E}" destId="{749C546F-55DD-4F00-951B-D299104172DA}" srcOrd="1" destOrd="0" presId="urn:microsoft.com/office/officeart/2005/8/layout/hierarchy4"/>
    <dgm:cxn modelId="{B7F9F95C-721A-4EF1-BB6F-EEFE57FC1F1F}" type="presParOf" srcId="{A0826A67-C0F9-45FF-8D26-8CF1AB2B5A5E}" destId="{F59F8589-45B0-42BB-B8FB-59F49A71D5C8}" srcOrd="2" destOrd="0" presId="urn:microsoft.com/office/officeart/2005/8/layout/hierarchy4"/>
    <dgm:cxn modelId="{A27CCF81-E3EB-4E3D-8224-85FA9305E7FB}" type="presParOf" srcId="{F59F8589-45B0-42BB-B8FB-59F49A71D5C8}" destId="{CF4A1F9B-5270-4CF3-919C-F8FC9F2A04F0}" srcOrd="0" destOrd="0" presId="urn:microsoft.com/office/officeart/2005/8/layout/hierarchy4"/>
    <dgm:cxn modelId="{EE0A7DF1-5A89-480B-A807-2B7321BB90B7}" type="presParOf" srcId="{CF4A1F9B-5270-4CF3-919C-F8FC9F2A04F0}" destId="{91A259A3-281A-4A6C-B1E7-28474434518A}" srcOrd="0" destOrd="0" presId="urn:microsoft.com/office/officeart/2005/8/layout/hierarchy4"/>
    <dgm:cxn modelId="{F61FEC64-1A19-4062-BAA9-7E82B3B23FE7}" type="presParOf" srcId="{CF4A1F9B-5270-4CF3-919C-F8FC9F2A04F0}" destId="{5BFC005A-8C5A-4918-93F0-A3FC4E990B43}" srcOrd="1" destOrd="0" presId="urn:microsoft.com/office/officeart/2005/8/layout/hierarchy4"/>
    <dgm:cxn modelId="{C5A185EE-6DC3-47D9-823F-9FCA559765BD}" type="presParOf" srcId="{CF4A1F9B-5270-4CF3-919C-F8FC9F2A04F0}" destId="{4F9C8ED4-554D-4EE4-9250-BFE5AA2BB595}" srcOrd="2" destOrd="0" presId="urn:microsoft.com/office/officeart/2005/8/layout/hierarchy4"/>
    <dgm:cxn modelId="{1466DBA8-FA37-4F21-BB45-972AF3E57F45}" type="presParOf" srcId="{4F9C8ED4-554D-4EE4-9250-BFE5AA2BB595}" destId="{C048ED77-0325-41D3-BB4A-8513728C3A7A}" srcOrd="0" destOrd="0" presId="urn:microsoft.com/office/officeart/2005/8/layout/hierarchy4"/>
    <dgm:cxn modelId="{0AD975E1-616A-4319-A491-8BFD64D5A3DF}" type="presParOf" srcId="{C048ED77-0325-41D3-BB4A-8513728C3A7A}" destId="{17B216DD-84FE-445A-A635-EA32D4CD76E6}" srcOrd="0" destOrd="0" presId="urn:microsoft.com/office/officeart/2005/8/layout/hierarchy4"/>
    <dgm:cxn modelId="{E2A01F4D-2261-4542-AAC5-7BE492F0CD53}" type="presParOf" srcId="{C048ED77-0325-41D3-BB4A-8513728C3A7A}" destId="{9333DCE1-0CB3-4C34-818B-71BC71370BB7}" srcOrd="1" destOrd="0" presId="urn:microsoft.com/office/officeart/2005/8/layout/hierarchy4"/>
    <dgm:cxn modelId="{960E8CE1-6E7A-4C8D-9692-650EEB753AFE}" type="presParOf" srcId="{C048ED77-0325-41D3-BB4A-8513728C3A7A}" destId="{25FCD433-779A-4DE8-AA7C-56E417C26276}" srcOrd="2" destOrd="0" presId="urn:microsoft.com/office/officeart/2005/8/layout/hierarchy4"/>
    <dgm:cxn modelId="{4D3ED262-3D9A-41B4-9042-0CC1E527C228}" type="presParOf" srcId="{25FCD433-779A-4DE8-AA7C-56E417C26276}" destId="{202C3740-2BAA-4EFE-9028-EBA24B96EC21}" srcOrd="0" destOrd="0" presId="urn:microsoft.com/office/officeart/2005/8/layout/hierarchy4"/>
    <dgm:cxn modelId="{085EA882-0E07-4520-B6C7-6997A37907C6}" type="presParOf" srcId="{202C3740-2BAA-4EFE-9028-EBA24B96EC21}" destId="{BFDF9EFE-16A2-4FAA-B623-2BB088DB9AF9}" srcOrd="0" destOrd="0" presId="urn:microsoft.com/office/officeart/2005/8/layout/hierarchy4"/>
    <dgm:cxn modelId="{4F0CB09E-610B-4638-B84E-829BC8B87BC3}" type="presParOf" srcId="{202C3740-2BAA-4EFE-9028-EBA24B96EC21}" destId="{C5ADCFBE-97BE-4794-A45C-0175481357AB}" srcOrd="1" destOrd="0" presId="urn:microsoft.com/office/officeart/2005/8/layout/hierarchy4"/>
    <dgm:cxn modelId="{61925692-C147-4C9B-9759-74ED6A58248B}" type="presParOf" srcId="{F59F8589-45B0-42BB-B8FB-59F49A71D5C8}" destId="{DE133C42-F778-47BA-AAC2-F3E117A02876}" srcOrd="1" destOrd="0" presId="urn:microsoft.com/office/officeart/2005/8/layout/hierarchy4"/>
    <dgm:cxn modelId="{9612FA56-EC77-4052-A1B0-68B12DE71D52}" type="presParOf" srcId="{F59F8589-45B0-42BB-B8FB-59F49A71D5C8}" destId="{3A9BC621-27C0-416F-A280-CDDB2EB0B4BA}" srcOrd="2" destOrd="0" presId="urn:microsoft.com/office/officeart/2005/8/layout/hierarchy4"/>
    <dgm:cxn modelId="{B781F94E-0628-45C4-8810-96A248766791}" type="presParOf" srcId="{3A9BC621-27C0-416F-A280-CDDB2EB0B4BA}" destId="{A89E5EC4-134B-4955-9BA2-E64431BC6660}" srcOrd="0" destOrd="0" presId="urn:microsoft.com/office/officeart/2005/8/layout/hierarchy4"/>
    <dgm:cxn modelId="{BC6ECA4C-3934-47DC-8E8A-9B510E0F3D77}" type="presParOf" srcId="{3A9BC621-27C0-416F-A280-CDDB2EB0B4BA}" destId="{DC487AA7-A422-4378-8402-5D545FB08921}" srcOrd="1" destOrd="0" presId="urn:microsoft.com/office/officeart/2005/8/layout/hierarchy4"/>
    <dgm:cxn modelId="{83F2FB5A-601A-4D6C-86EE-6DF1D6868ED9}" type="presParOf" srcId="{3A9BC621-27C0-416F-A280-CDDB2EB0B4BA}" destId="{7EE405B0-7F08-4413-95E6-E0B623ABCE5B}" srcOrd="2" destOrd="0" presId="urn:microsoft.com/office/officeart/2005/8/layout/hierarchy4"/>
    <dgm:cxn modelId="{046C77FA-9C09-4139-8AE4-2F979D578E80}" type="presParOf" srcId="{7EE405B0-7F08-4413-95E6-E0B623ABCE5B}" destId="{81E240CE-D07C-4C79-9E9B-F9248BB9F224}" srcOrd="0" destOrd="0" presId="urn:microsoft.com/office/officeart/2005/8/layout/hierarchy4"/>
    <dgm:cxn modelId="{F6EDE253-EB77-4822-B2BD-684AAA2BDB8C}" type="presParOf" srcId="{81E240CE-D07C-4C79-9E9B-F9248BB9F224}" destId="{12CF01E4-502D-4AB1-8EFB-7EA42ACE8584}" srcOrd="0" destOrd="0" presId="urn:microsoft.com/office/officeart/2005/8/layout/hierarchy4"/>
    <dgm:cxn modelId="{BE27067E-9864-4D05-BC3F-4A4D3F3C2872}" type="presParOf" srcId="{81E240CE-D07C-4C79-9E9B-F9248BB9F224}" destId="{7CEF3117-37A5-4B9D-8563-3CEFF237A816}" srcOrd="1" destOrd="0" presId="urn:microsoft.com/office/officeart/2005/8/layout/hierarchy4"/>
    <dgm:cxn modelId="{1D1E69BB-AE5F-4619-B17A-663FEEB8FA59}" type="presParOf" srcId="{116698DB-497B-4A15-97B7-CCA55F6C3A0E}" destId="{FC460AFE-2FCF-4CE8-8FC2-2C8D859783F8}" srcOrd="3" destOrd="0" presId="urn:microsoft.com/office/officeart/2005/8/layout/hierarchy4"/>
    <dgm:cxn modelId="{D662082C-C46B-49BC-B6F5-5D90BC0DF31B}" type="presParOf" srcId="{116698DB-497B-4A15-97B7-CCA55F6C3A0E}" destId="{2726C20C-FCD7-43F9-8370-602B942160C9}" srcOrd="4" destOrd="0" presId="urn:microsoft.com/office/officeart/2005/8/layout/hierarchy4"/>
    <dgm:cxn modelId="{B3971C85-8FBC-4038-AC4B-F6FDA88FB88F}" type="presParOf" srcId="{2726C20C-FCD7-43F9-8370-602B942160C9}" destId="{AAEB9E85-E5BC-4396-903B-C0BBE936510B}" srcOrd="0" destOrd="0" presId="urn:microsoft.com/office/officeart/2005/8/layout/hierarchy4"/>
    <dgm:cxn modelId="{25D8A920-426F-4970-A3A4-27EB24AAF81D}" type="presParOf" srcId="{2726C20C-FCD7-43F9-8370-602B942160C9}" destId="{4A2834C9-B13C-4F4E-ADBB-DB4F7B02F945}" srcOrd="1" destOrd="0" presId="urn:microsoft.com/office/officeart/2005/8/layout/hierarchy4"/>
    <dgm:cxn modelId="{1F5044B6-ABA0-4B1F-A11A-0C27CB428C82}" type="presParOf" srcId="{2726C20C-FCD7-43F9-8370-602B942160C9}" destId="{465A0D11-248B-4B04-A151-64DD1293CDDF}" srcOrd="2" destOrd="0" presId="urn:microsoft.com/office/officeart/2005/8/layout/hierarchy4"/>
    <dgm:cxn modelId="{27B8F437-4339-4673-A008-2D122B25A487}" type="presParOf" srcId="{465A0D11-248B-4B04-A151-64DD1293CDDF}" destId="{C3E5A0F4-03D0-49C2-8082-DF3D80BD0F79}" srcOrd="0" destOrd="0" presId="urn:microsoft.com/office/officeart/2005/8/layout/hierarchy4"/>
    <dgm:cxn modelId="{9A9210C6-9939-4FCF-8658-9192EA8BDEB7}" type="presParOf" srcId="{C3E5A0F4-03D0-49C2-8082-DF3D80BD0F79}" destId="{DC52CCE9-A08E-4406-BC4E-328C263CD8E2}" srcOrd="0" destOrd="0" presId="urn:microsoft.com/office/officeart/2005/8/layout/hierarchy4"/>
    <dgm:cxn modelId="{CCE15C36-C8F4-445A-B1B4-EEA9158F35C1}" type="presParOf" srcId="{C3E5A0F4-03D0-49C2-8082-DF3D80BD0F79}" destId="{824C7BDD-8274-4198-BE73-C71D0170E533}" srcOrd="1" destOrd="0" presId="urn:microsoft.com/office/officeart/2005/8/layout/hierarchy4"/>
    <dgm:cxn modelId="{E632BEBB-E6EB-4DA0-BA2D-38F566F24341}" type="presParOf" srcId="{C3E5A0F4-03D0-49C2-8082-DF3D80BD0F79}" destId="{9471D3A2-C396-4D43-A64F-25BC6527DC9D}" srcOrd="2" destOrd="0" presId="urn:microsoft.com/office/officeart/2005/8/layout/hierarchy4"/>
    <dgm:cxn modelId="{B00BF76F-F1E9-4096-B78A-B58CEE30F12C}" type="presParOf" srcId="{9471D3A2-C396-4D43-A64F-25BC6527DC9D}" destId="{B7DD7563-4920-49F9-AECE-A48ACF9D181D}" srcOrd="0" destOrd="0" presId="urn:microsoft.com/office/officeart/2005/8/layout/hierarchy4"/>
    <dgm:cxn modelId="{3B5CFFCA-F29B-44B9-85FF-A590E1750649}" type="presParOf" srcId="{B7DD7563-4920-49F9-AECE-A48ACF9D181D}" destId="{325030B4-D4F2-40FE-AB12-7F1EE34E41D7}" srcOrd="0" destOrd="0" presId="urn:microsoft.com/office/officeart/2005/8/layout/hierarchy4"/>
    <dgm:cxn modelId="{B1A57D32-ED21-464C-8B91-6D3ED5762620}" type="presParOf" srcId="{B7DD7563-4920-49F9-AECE-A48ACF9D181D}" destId="{55B76810-B7A0-448A-AD7D-ADDEDC9BCF2A}" srcOrd="1" destOrd="0" presId="urn:microsoft.com/office/officeart/2005/8/layout/hierarchy4"/>
    <dgm:cxn modelId="{963A750E-768D-4677-B339-C406E49B3899}" type="presParOf" srcId="{465A0D11-248B-4B04-A151-64DD1293CDDF}" destId="{21D6C560-BB7E-44BC-867D-884842FC3FEF}" srcOrd="1" destOrd="0" presId="urn:microsoft.com/office/officeart/2005/8/layout/hierarchy4"/>
    <dgm:cxn modelId="{5CBE2952-8B1F-4692-9112-E2D4FA7884E8}" type="presParOf" srcId="{465A0D11-248B-4B04-A151-64DD1293CDDF}" destId="{91CDC6DE-75FA-482F-B3D8-55075623C141}" srcOrd="2" destOrd="0" presId="urn:microsoft.com/office/officeart/2005/8/layout/hierarchy4"/>
    <dgm:cxn modelId="{47CF9E7C-4337-4197-B2C1-A5D33D45AB29}" type="presParOf" srcId="{91CDC6DE-75FA-482F-B3D8-55075623C141}" destId="{011D0909-A082-464E-B99D-0D3F882AB7B1}" srcOrd="0" destOrd="0" presId="urn:microsoft.com/office/officeart/2005/8/layout/hierarchy4"/>
    <dgm:cxn modelId="{245A1248-CA8F-479C-A351-4D20B6923AC4}" type="presParOf" srcId="{91CDC6DE-75FA-482F-B3D8-55075623C141}" destId="{AD76B48C-0943-47D6-9351-369CFA25DAF5}" srcOrd="1" destOrd="0" presId="urn:microsoft.com/office/officeart/2005/8/layout/hierarchy4"/>
    <dgm:cxn modelId="{3C988D7F-D8ED-44FB-BAAC-4CCC55865C5E}" type="presParOf" srcId="{91CDC6DE-75FA-482F-B3D8-55075623C141}" destId="{0600728D-FF2F-4D40-8C81-F28C6E358236}" srcOrd="2" destOrd="0" presId="urn:microsoft.com/office/officeart/2005/8/layout/hierarchy4"/>
    <dgm:cxn modelId="{45566D52-D59C-46FC-856C-E369677EA8AB}" type="presParOf" srcId="{0600728D-FF2F-4D40-8C81-F28C6E358236}" destId="{40DD6B82-747C-4B85-8D80-3C75926D84D5}" srcOrd="0" destOrd="0" presId="urn:microsoft.com/office/officeart/2005/8/layout/hierarchy4"/>
    <dgm:cxn modelId="{D95D297D-638D-4FAE-961A-BB0DFDD56D88}" type="presParOf" srcId="{40DD6B82-747C-4B85-8D80-3C75926D84D5}" destId="{5124323E-E721-403A-844D-4181D486F8B7}" srcOrd="0" destOrd="0" presId="urn:microsoft.com/office/officeart/2005/8/layout/hierarchy4"/>
    <dgm:cxn modelId="{FB12B055-FF9D-4450-942E-C99626F6DBB2}" type="presParOf" srcId="{40DD6B82-747C-4B85-8D80-3C75926D84D5}" destId="{5AA36EB2-8A1B-47CC-9F6E-EB1D06550F6F}" srcOrd="1" destOrd="0" presId="urn:microsoft.com/office/officeart/2005/8/layout/hierarchy4"/>
    <dgm:cxn modelId="{9522E4C8-C073-4D53-A819-75452F936B8C}" type="presParOf" srcId="{465A0D11-248B-4B04-A151-64DD1293CDDF}" destId="{FE50265F-138A-4825-A419-1DF289946BC5}" srcOrd="3" destOrd="0" presId="urn:microsoft.com/office/officeart/2005/8/layout/hierarchy4"/>
    <dgm:cxn modelId="{01BF2700-7CAD-4A9E-AB41-CED76FEE9A88}" type="presParOf" srcId="{465A0D11-248B-4B04-A151-64DD1293CDDF}" destId="{898554BE-6CA3-40A4-B6FA-069AC445C416}" srcOrd="4" destOrd="0" presId="urn:microsoft.com/office/officeart/2005/8/layout/hierarchy4"/>
    <dgm:cxn modelId="{3968C4D9-F724-4B87-A256-E54F00E11719}" type="presParOf" srcId="{898554BE-6CA3-40A4-B6FA-069AC445C416}" destId="{D9243F3C-CE80-45CD-A238-951D857311D0}" srcOrd="0" destOrd="0" presId="urn:microsoft.com/office/officeart/2005/8/layout/hierarchy4"/>
    <dgm:cxn modelId="{77BE6B09-B7B1-4483-9A2F-BE1B1DB62C9A}" type="presParOf" srcId="{898554BE-6CA3-40A4-B6FA-069AC445C416}" destId="{6BEC28D9-F223-4F25-83DB-C29B49787CD2}" srcOrd="1" destOrd="0" presId="urn:microsoft.com/office/officeart/2005/8/layout/hierarchy4"/>
    <dgm:cxn modelId="{2754E759-BD05-4DD5-B18F-DD3E967295D5}" type="presParOf" srcId="{898554BE-6CA3-40A4-B6FA-069AC445C416}" destId="{F8AFC4E8-B5C5-4FC1-AE33-BCF1F00630C4}" srcOrd="2" destOrd="0" presId="urn:microsoft.com/office/officeart/2005/8/layout/hierarchy4"/>
    <dgm:cxn modelId="{D627FDBF-FDAC-439C-97A1-B1C4200CF757}" type="presParOf" srcId="{F8AFC4E8-B5C5-4FC1-AE33-BCF1F00630C4}" destId="{420E8F89-9A06-448D-BCAF-4EB2EF15E9FC}" srcOrd="0" destOrd="0" presId="urn:microsoft.com/office/officeart/2005/8/layout/hierarchy4"/>
    <dgm:cxn modelId="{68428245-B2D0-4F09-84B7-73E6C3F9F5F0}" type="presParOf" srcId="{420E8F89-9A06-448D-BCAF-4EB2EF15E9FC}" destId="{6276C5CB-2814-4FF3-8FCB-E2393108A311}" srcOrd="0" destOrd="0" presId="urn:microsoft.com/office/officeart/2005/8/layout/hierarchy4"/>
    <dgm:cxn modelId="{398B9C36-B7FD-4E20-A1F3-2EA3A1A91169}" type="presParOf" srcId="{420E8F89-9A06-448D-BCAF-4EB2EF15E9FC}" destId="{927567A2-9A6E-478A-98CC-B39913C6E128}" srcOrd="1" destOrd="0" presId="urn:microsoft.com/office/officeart/2005/8/layout/hierarchy4"/>
    <dgm:cxn modelId="{D6C21BD9-3070-4329-BBC7-E32A041AA0FA}" type="presParOf" srcId="{420E8F89-9A06-448D-BCAF-4EB2EF15E9FC}" destId="{F3F15497-8B7C-4052-AF94-F2D1B7B1A974}" srcOrd="2" destOrd="0" presId="urn:microsoft.com/office/officeart/2005/8/layout/hierarchy4"/>
    <dgm:cxn modelId="{04EE9C97-7371-48BC-B601-FC2EB6E88E7C}" type="presParOf" srcId="{F3F15497-8B7C-4052-AF94-F2D1B7B1A974}" destId="{4FB9185F-AB25-47B9-9C39-C85FF9823A85}" srcOrd="0" destOrd="0" presId="urn:microsoft.com/office/officeart/2005/8/layout/hierarchy4"/>
    <dgm:cxn modelId="{6B100259-1C72-4E11-AB50-F6239F78B288}" type="presParOf" srcId="{4FB9185F-AB25-47B9-9C39-C85FF9823A85}" destId="{BF371E90-3641-4174-81A7-B759A4C6322C}" srcOrd="0" destOrd="0" presId="urn:microsoft.com/office/officeart/2005/8/layout/hierarchy4"/>
    <dgm:cxn modelId="{F6123D12-662A-4E3D-B0D3-1E879EAC1277}" type="presParOf" srcId="{4FB9185F-AB25-47B9-9C39-C85FF9823A85}" destId="{933686E9-8E3D-47B4-93C6-873B7BE5FAC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C660B2-667C-486F-AC1E-844F1D4CA7C0}"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488A2768-EADF-4831-AE28-737868217EEE}">
      <dgm:prSet phldrT="[Text]" custT="1"/>
      <dgm:spPr>
        <a:solidFill>
          <a:schemeClr val="bg1">
            <a:lumMod val="75000"/>
          </a:schemeClr>
        </a:solidFill>
      </dgm:spPr>
      <dgm:t>
        <a:bodyPr anchor="t"/>
        <a:lstStyle/>
        <a:p>
          <a:pPr>
            <a:spcAft>
              <a:spcPts val="0"/>
            </a:spcAft>
          </a:pPr>
          <a:r>
            <a:rPr lang="en-US" sz="1800" b="1" u="sng" dirty="0" smtClean="0">
              <a:solidFill>
                <a:srgbClr val="C00000"/>
              </a:solidFill>
              <a:latin typeface="Calibri" panose="020F0502020204030204" pitchFamily="34" charset="0"/>
            </a:rPr>
            <a:t>Smart BKC 3.0 </a:t>
          </a:r>
        </a:p>
        <a:p>
          <a:pPr>
            <a:spcAft>
              <a:spcPts val="0"/>
            </a:spcAft>
          </a:pPr>
          <a:r>
            <a:rPr lang="en-US" sz="1800" b="1" u="sng" dirty="0" smtClean="0">
              <a:solidFill>
                <a:srgbClr val="C00000"/>
              </a:solidFill>
              <a:latin typeface="Calibri" panose="020F0502020204030204" pitchFamily="34" charset="0"/>
            </a:rPr>
            <a:t>Futuristic Initiatives</a:t>
          </a:r>
        </a:p>
      </dgm:t>
    </dgm:pt>
    <dgm:pt modelId="{FC12D108-204F-4DDD-8B43-B85254198A57}" type="parTrans" cxnId="{FC197C30-8511-4F4F-AC23-1003321A5A1D}">
      <dgm:prSet/>
      <dgm:spPr/>
      <dgm:t>
        <a:bodyPr/>
        <a:lstStyle/>
        <a:p>
          <a:endParaRPr lang="en-US">
            <a:solidFill>
              <a:schemeClr val="tx1"/>
            </a:solidFill>
          </a:endParaRPr>
        </a:p>
      </dgm:t>
    </dgm:pt>
    <dgm:pt modelId="{CA730805-8C9B-44B8-87AA-DC9995ED3406}" type="sibTrans" cxnId="{FC197C30-8511-4F4F-AC23-1003321A5A1D}">
      <dgm:prSet/>
      <dgm:spPr/>
      <dgm:t>
        <a:bodyPr/>
        <a:lstStyle/>
        <a:p>
          <a:endParaRPr lang="en-US">
            <a:solidFill>
              <a:schemeClr val="tx1"/>
            </a:solidFill>
          </a:endParaRPr>
        </a:p>
      </dgm:t>
    </dgm:pt>
    <dgm:pt modelId="{21666EDB-164A-46E7-AFF7-32A781546FDF}">
      <dgm:prSet phldrT="[Text]" custT="1"/>
      <dgm:spPr>
        <a:solidFill>
          <a:srgbClr val="00B0F0"/>
        </a:solidFill>
      </dgm:spPr>
      <dgm:t>
        <a:bodyPr anchor="t"/>
        <a:lstStyle/>
        <a:p>
          <a:pPr>
            <a:spcAft>
              <a:spcPts val="0"/>
            </a:spcAft>
          </a:pPr>
          <a:r>
            <a:rPr lang="en-US" sz="1400" b="1" u="sng" dirty="0" smtClean="0">
              <a:solidFill>
                <a:srgbClr val="C00000"/>
              </a:solidFill>
              <a:latin typeface="Calibri" panose="020F0502020204030204" pitchFamily="34" charset="0"/>
            </a:rPr>
            <a:t>Smart BKC 2.0 </a:t>
          </a:r>
        </a:p>
        <a:p>
          <a:pPr>
            <a:spcAft>
              <a:spcPts val="0"/>
            </a:spcAft>
          </a:pPr>
          <a:r>
            <a:rPr lang="en-US" sz="1400" b="1" u="sng" dirty="0" smtClean="0">
              <a:solidFill>
                <a:srgbClr val="C00000"/>
              </a:solidFill>
              <a:latin typeface="Calibri" panose="020F0502020204030204" pitchFamily="34" charset="0"/>
            </a:rPr>
            <a:t>Advanced Initiatives</a:t>
          </a:r>
        </a:p>
      </dgm:t>
    </dgm:pt>
    <dgm:pt modelId="{B79245AF-9C64-49E4-91FF-19240F809971}" type="parTrans" cxnId="{39DB6961-4133-4FBD-87A8-EA14270A8CC1}">
      <dgm:prSet/>
      <dgm:spPr/>
      <dgm:t>
        <a:bodyPr/>
        <a:lstStyle/>
        <a:p>
          <a:endParaRPr lang="en-US">
            <a:solidFill>
              <a:schemeClr val="tx1"/>
            </a:solidFill>
          </a:endParaRPr>
        </a:p>
      </dgm:t>
    </dgm:pt>
    <dgm:pt modelId="{3A4E94A1-D246-4842-92E8-C1159999A833}" type="sibTrans" cxnId="{39DB6961-4133-4FBD-87A8-EA14270A8CC1}">
      <dgm:prSet/>
      <dgm:spPr/>
      <dgm:t>
        <a:bodyPr/>
        <a:lstStyle/>
        <a:p>
          <a:endParaRPr lang="en-US">
            <a:solidFill>
              <a:schemeClr val="tx1"/>
            </a:solidFill>
          </a:endParaRPr>
        </a:p>
      </dgm:t>
    </dgm:pt>
    <dgm:pt modelId="{6A0D55AE-B131-435A-A207-1B6979858FDD}">
      <dgm:prSet phldrT="[Text]" custT="1"/>
      <dgm:spPr>
        <a:solidFill>
          <a:schemeClr val="accent1">
            <a:lumMod val="20000"/>
            <a:lumOff val="80000"/>
          </a:schemeClr>
        </a:solidFill>
      </dgm:spPr>
      <dgm:t>
        <a:bodyPr anchor="t"/>
        <a:lstStyle/>
        <a:p>
          <a:pPr algn="ctr">
            <a:spcAft>
              <a:spcPts val="0"/>
            </a:spcAft>
          </a:pPr>
          <a:r>
            <a:rPr lang="en-US" sz="1200" b="1" u="sng" dirty="0" smtClean="0">
              <a:solidFill>
                <a:srgbClr val="C00000"/>
              </a:solidFill>
              <a:latin typeface="Calibri" panose="020F0502020204030204" pitchFamily="34" charset="0"/>
            </a:rPr>
            <a:t>Smart BKC 1.0 </a:t>
          </a:r>
        </a:p>
        <a:p>
          <a:pPr algn="ctr">
            <a:spcAft>
              <a:spcPts val="0"/>
            </a:spcAft>
          </a:pPr>
          <a:r>
            <a:rPr lang="en-US" sz="1050" b="1" u="sng" dirty="0" smtClean="0">
              <a:solidFill>
                <a:srgbClr val="C00000"/>
              </a:solidFill>
              <a:latin typeface="Calibri" panose="020F0502020204030204" pitchFamily="34" charset="0"/>
            </a:rPr>
            <a:t>Foundation Initiatives</a:t>
          </a:r>
        </a:p>
      </dgm:t>
    </dgm:pt>
    <dgm:pt modelId="{B6E6F933-FD5E-408B-B20D-DCF557A7DF58}" type="parTrans" cxnId="{C419585E-B4E9-4F53-8236-36F0F3240886}">
      <dgm:prSet/>
      <dgm:spPr/>
      <dgm:t>
        <a:bodyPr/>
        <a:lstStyle/>
        <a:p>
          <a:endParaRPr lang="en-US">
            <a:solidFill>
              <a:schemeClr val="tx1"/>
            </a:solidFill>
          </a:endParaRPr>
        </a:p>
      </dgm:t>
    </dgm:pt>
    <dgm:pt modelId="{D13A059A-2537-4C86-B2C5-ABFEF22CAF38}" type="sibTrans" cxnId="{C419585E-B4E9-4F53-8236-36F0F3240886}">
      <dgm:prSet/>
      <dgm:spPr/>
      <dgm:t>
        <a:bodyPr/>
        <a:lstStyle/>
        <a:p>
          <a:endParaRPr lang="en-US">
            <a:solidFill>
              <a:schemeClr val="tx1"/>
            </a:solidFill>
          </a:endParaRPr>
        </a:p>
      </dgm:t>
    </dgm:pt>
    <dgm:pt modelId="{7AD98405-6E9C-4F67-A353-7EB5BAA05C9D}" type="pres">
      <dgm:prSet presAssocID="{A8C660B2-667C-486F-AC1E-844F1D4CA7C0}" presName="Name0" presStyleCnt="0">
        <dgm:presLayoutVars>
          <dgm:chMax val="7"/>
          <dgm:resizeHandles val="exact"/>
        </dgm:presLayoutVars>
      </dgm:prSet>
      <dgm:spPr/>
      <dgm:t>
        <a:bodyPr/>
        <a:lstStyle/>
        <a:p>
          <a:endParaRPr lang="en-US"/>
        </a:p>
      </dgm:t>
    </dgm:pt>
    <dgm:pt modelId="{9F12B02B-7A00-42BA-87D6-2DB0EE37E81C}" type="pres">
      <dgm:prSet presAssocID="{A8C660B2-667C-486F-AC1E-844F1D4CA7C0}" presName="comp1" presStyleCnt="0"/>
      <dgm:spPr/>
    </dgm:pt>
    <dgm:pt modelId="{0C9751D4-A671-442C-83B3-A71070B501BB}" type="pres">
      <dgm:prSet presAssocID="{A8C660B2-667C-486F-AC1E-844F1D4CA7C0}" presName="circle1" presStyleLbl="node1" presStyleIdx="0" presStyleCnt="3" custScaleX="159764" custLinFactNeighborX="71" custLinFactNeighborY="0"/>
      <dgm:spPr/>
      <dgm:t>
        <a:bodyPr/>
        <a:lstStyle/>
        <a:p>
          <a:endParaRPr lang="en-US"/>
        </a:p>
      </dgm:t>
    </dgm:pt>
    <dgm:pt modelId="{4D133D9A-6683-451F-8254-BC93D98E6742}" type="pres">
      <dgm:prSet presAssocID="{A8C660B2-667C-486F-AC1E-844F1D4CA7C0}" presName="c1text" presStyleLbl="node1" presStyleIdx="0" presStyleCnt="3">
        <dgm:presLayoutVars>
          <dgm:bulletEnabled val="1"/>
        </dgm:presLayoutVars>
      </dgm:prSet>
      <dgm:spPr/>
      <dgm:t>
        <a:bodyPr/>
        <a:lstStyle/>
        <a:p>
          <a:endParaRPr lang="en-US"/>
        </a:p>
      </dgm:t>
    </dgm:pt>
    <dgm:pt modelId="{5B3B9F7D-54BE-4E3B-BDB6-E31CF9E2D64F}" type="pres">
      <dgm:prSet presAssocID="{A8C660B2-667C-486F-AC1E-844F1D4CA7C0}" presName="comp2" presStyleCnt="0"/>
      <dgm:spPr/>
    </dgm:pt>
    <dgm:pt modelId="{C74C846B-B0D6-40CD-87B7-1CAFABED595B}" type="pres">
      <dgm:prSet presAssocID="{A8C660B2-667C-486F-AC1E-844F1D4CA7C0}" presName="circle2" presStyleLbl="node1" presStyleIdx="1" presStyleCnt="3" custScaleX="160764" custLinFactNeighborX="-1025" custLinFactNeighborY="0"/>
      <dgm:spPr/>
      <dgm:t>
        <a:bodyPr/>
        <a:lstStyle/>
        <a:p>
          <a:endParaRPr lang="en-US"/>
        </a:p>
      </dgm:t>
    </dgm:pt>
    <dgm:pt modelId="{21B891C8-4906-41E9-8F22-C2065ABCE9FC}" type="pres">
      <dgm:prSet presAssocID="{A8C660B2-667C-486F-AC1E-844F1D4CA7C0}" presName="c2text" presStyleLbl="node1" presStyleIdx="1" presStyleCnt="3">
        <dgm:presLayoutVars>
          <dgm:bulletEnabled val="1"/>
        </dgm:presLayoutVars>
      </dgm:prSet>
      <dgm:spPr/>
      <dgm:t>
        <a:bodyPr/>
        <a:lstStyle/>
        <a:p>
          <a:endParaRPr lang="en-US"/>
        </a:p>
      </dgm:t>
    </dgm:pt>
    <dgm:pt modelId="{3C325A4A-4F43-4EA6-81DA-7D098C4B660E}" type="pres">
      <dgm:prSet presAssocID="{A8C660B2-667C-486F-AC1E-844F1D4CA7C0}" presName="comp3" presStyleCnt="0"/>
      <dgm:spPr/>
    </dgm:pt>
    <dgm:pt modelId="{AC8C0692-73C1-496B-B7D8-529726BD94C8}" type="pres">
      <dgm:prSet presAssocID="{A8C660B2-667C-486F-AC1E-844F1D4CA7C0}" presName="circle3" presStyleLbl="node1" presStyleIdx="2" presStyleCnt="3" custScaleX="140688" custLinFactNeighborX="-699" custLinFactNeighborY="483"/>
      <dgm:spPr/>
      <dgm:t>
        <a:bodyPr/>
        <a:lstStyle/>
        <a:p>
          <a:endParaRPr lang="en-US"/>
        </a:p>
      </dgm:t>
    </dgm:pt>
    <dgm:pt modelId="{AD913EBE-441A-44ED-9293-C0C7CF0078D9}" type="pres">
      <dgm:prSet presAssocID="{A8C660B2-667C-486F-AC1E-844F1D4CA7C0}" presName="c3text" presStyleLbl="node1" presStyleIdx="2" presStyleCnt="3">
        <dgm:presLayoutVars>
          <dgm:bulletEnabled val="1"/>
        </dgm:presLayoutVars>
      </dgm:prSet>
      <dgm:spPr/>
      <dgm:t>
        <a:bodyPr/>
        <a:lstStyle/>
        <a:p>
          <a:endParaRPr lang="en-US"/>
        </a:p>
      </dgm:t>
    </dgm:pt>
  </dgm:ptLst>
  <dgm:cxnLst>
    <dgm:cxn modelId="{A12CADAE-170A-45F6-B4DA-82200F1D02D6}" type="presOf" srcId="{6A0D55AE-B131-435A-A207-1B6979858FDD}" destId="{AC8C0692-73C1-496B-B7D8-529726BD94C8}" srcOrd="0" destOrd="0" presId="urn:microsoft.com/office/officeart/2005/8/layout/venn2"/>
    <dgm:cxn modelId="{39DB6961-4133-4FBD-87A8-EA14270A8CC1}" srcId="{A8C660B2-667C-486F-AC1E-844F1D4CA7C0}" destId="{21666EDB-164A-46E7-AFF7-32A781546FDF}" srcOrd="1" destOrd="0" parTransId="{B79245AF-9C64-49E4-91FF-19240F809971}" sibTransId="{3A4E94A1-D246-4842-92E8-C1159999A833}"/>
    <dgm:cxn modelId="{BF94E04B-1E5D-42F4-986E-B1E38F213D78}" type="presOf" srcId="{488A2768-EADF-4831-AE28-737868217EEE}" destId="{0C9751D4-A671-442C-83B3-A71070B501BB}" srcOrd="0" destOrd="0" presId="urn:microsoft.com/office/officeart/2005/8/layout/venn2"/>
    <dgm:cxn modelId="{33B3B8DD-5C67-4976-BB0A-9D9D731081D2}" type="presOf" srcId="{488A2768-EADF-4831-AE28-737868217EEE}" destId="{4D133D9A-6683-451F-8254-BC93D98E6742}" srcOrd="1" destOrd="0" presId="urn:microsoft.com/office/officeart/2005/8/layout/venn2"/>
    <dgm:cxn modelId="{C5A8E614-F30F-4374-AAD7-439369920CA4}" type="presOf" srcId="{21666EDB-164A-46E7-AFF7-32A781546FDF}" destId="{C74C846B-B0D6-40CD-87B7-1CAFABED595B}" srcOrd="0" destOrd="0" presId="urn:microsoft.com/office/officeart/2005/8/layout/venn2"/>
    <dgm:cxn modelId="{2BC1CBB7-E84A-4D91-9DF6-AB06549ED655}" type="presOf" srcId="{6A0D55AE-B131-435A-A207-1B6979858FDD}" destId="{AD913EBE-441A-44ED-9293-C0C7CF0078D9}" srcOrd="1" destOrd="0" presId="urn:microsoft.com/office/officeart/2005/8/layout/venn2"/>
    <dgm:cxn modelId="{FC197C30-8511-4F4F-AC23-1003321A5A1D}" srcId="{A8C660B2-667C-486F-AC1E-844F1D4CA7C0}" destId="{488A2768-EADF-4831-AE28-737868217EEE}" srcOrd="0" destOrd="0" parTransId="{FC12D108-204F-4DDD-8B43-B85254198A57}" sibTransId="{CA730805-8C9B-44B8-87AA-DC9995ED3406}"/>
    <dgm:cxn modelId="{0904B517-0B60-40C4-9BE1-B997507E1C6E}" type="presOf" srcId="{A8C660B2-667C-486F-AC1E-844F1D4CA7C0}" destId="{7AD98405-6E9C-4F67-A353-7EB5BAA05C9D}" srcOrd="0" destOrd="0" presId="urn:microsoft.com/office/officeart/2005/8/layout/venn2"/>
    <dgm:cxn modelId="{AC779E07-2364-48CD-9892-2BB472504A73}" type="presOf" srcId="{21666EDB-164A-46E7-AFF7-32A781546FDF}" destId="{21B891C8-4906-41E9-8F22-C2065ABCE9FC}" srcOrd="1" destOrd="0" presId="urn:microsoft.com/office/officeart/2005/8/layout/venn2"/>
    <dgm:cxn modelId="{C419585E-B4E9-4F53-8236-36F0F3240886}" srcId="{A8C660B2-667C-486F-AC1E-844F1D4CA7C0}" destId="{6A0D55AE-B131-435A-A207-1B6979858FDD}" srcOrd="2" destOrd="0" parTransId="{B6E6F933-FD5E-408B-B20D-DCF557A7DF58}" sibTransId="{D13A059A-2537-4C86-B2C5-ABFEF22CAF38}"/>
    <dgm:cxn modelId="{3C39C479-D17B-435A-98A8-371FA40943CD}" type="presParOf" srcId="{7AD98405-6E9C-4F67-A353-7EB5BAA05C9D}" destId="{9F12B02B-7A00-42BA-87D6-2DB0EE37E81C}" srcOrd="0" destOrd="0" presId="urn:microsoft.com/office/officeart/2005/8/layout/venn2"/>
    <dgm:cxn modelId="{F80047A0-16FB-435D-A669-5DDDEF265D6C}" type="presParOf" srcId="{9F12B02B-7A00-42BA-87D6-2DB0EE37E81C}" destId="{0C9751D4-A671-442C-83B3-A71070B501BB}" srcOrd="0" destOrd="0" presId="urn:microsoft.com/office/officeart/2005/8/layout/venn2"/>
    <dgm:cxn modelId="{6F4BFEC9-1DBF-4D89-B6A1-30200011A80A}" type="presParOf" srcId="{9F12B02B-7A00-42BA-87D6-2DB0EE37E81C}" destId="{4D133D9A-6683-451F-8254-BC93D98E6742}" srcOrd="1" destOrd="0" presId="urn:microsoft.com/office/officeart/2005/8/layout/venn2"/>
    <dgm:cxn modelId="{E63D4E87-FF49-472B-83E5-0E2B7DD654A7}" type="presParOf" srcId="{7AD98405-6E9C-4F67-A353-7EB5BAA05C9D}" destId="{5B3B9F7D-54BE-4E3B-BDB6-E31CF9E2D64F}" srcOrd="1" destOrd="0" presId="urn:microsoft.com/office/officeart/2005/8/layout/venn2"/>
    <dgm:cxn modelId="{E97B8EB2-CB8F-4313-B5C7-91998E79DA60}" type="presParOf" srcId="{5B3B9F7D-54BE-4E3B-BDB6-E31CF9E2D64F}" destId="{C74C846B-B0D6-40CD-87B7-1CAFABED595B}" srcOrd="0" destOrd="0" presId="urn:microsoft.com/office/officeart/2005/8/layout/venn2"/>
    <dgm:cxn modelId="{F1988990-299B-4E7B-8C5D-3525FE53F671}" type="presParOf" srcId="{5B3B9F7D-54BE-4E3B-BDB6-E31CF9E2D64F}" destId="{21B891C8-4906-41E9-8F22-C2065ABCE9FC}" srcOrd="1" destOrd="0" presId="urn:microsoft.com/office/officeart/2005/8/layout/venn2"/>
    <dgm:cxn modelId="{BA38F8A6-01A3-448E-B7D0-F2D3F391F50C}" type="presParOf" srcId="{7AD98405-6E9C-4F67-A353-7EB5BAA05C9D}" destId="{3C325A4A-4F43-4EA6-81DA-7D098C4B660E}" srcOrd="2" destOrd="0" presId="urn:microsoft.com/office/officeart/2005/8/layout/venn2"/>
    <dgm:cxn modelId="{2FC3D67B-A02D-4DC3-BE2E-731D1BD1DCA3}" type="presParOf" srcId="{3C325A4A-4F43-4EA6-81DA-7D098C4B660E}" destId="{AC8C0692-73C1-496B-B7D8-529726BD94C8}" srcOrd="0" destOrd="0" presId="urn:microsoft.com/office/officeart/2005/8/layout/venn2"/>
    <dgm:cxn modelId="{C4DE4E1E-2596-4A0C-A2B0-D1D803F7F016}" type="presParOf" srcId="{3C325A4A-4F43-4EA6-81DA-7D098C4B660E}" destId="{AD913EBE-441A-44ED-9293-C0C7CF0078D9}"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drawings/drawing1.xml><?xml version="1.0" encoding="utf-8"?>
<c:userShapes xmlns:c="http://schemas.openxmlformats.org/drawingml/2006/chart">
  <cdr:relSizeAnchor xmlns:cdr="http://schemas.openxmlformats.org/drawingml/2006/chartDrawing">
    <cdr:from>
      <cdr:x>0.13712</cdr:x>
      <cdr:y>0.89638</cdr:y>
    </cdr:from>
    <cdr:to>
      <cdr:x>0.83623</cdr:x>
      <cdr:y>0.89638</cdr:y>
    </cdr:to>
    <cdr:cxnSp macro="">
      <cdr:nvCxnSpPr>
        <cdr:cNvPr id="3" name="Straight Connector 2"/>
        <cdr:cNvCxnSpPr/>
      </cdr:nvCxnSpPr>
      <cdr:spPr>
        <a:xfrm xmlns:a="http://schemas.openxmlformats.org/drawingml/2006/main">
          <a:off x="303609" y="1231478"/>
          <a:ext cx="15480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193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idx="2"/>
          </p:nvPr>
        </p:nvSpPr>
        <p:spPr bwMode="auto">
          <a:xfrm>
            <a:off x="1206500" y="698500"/>
            <a:ext cx="4598988" cy="34496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4720" y="4387320"/>
            <a:ext cx="5140960" cy="4157339"/>
          </a:xfrm>
          <a:prstGeom prst="rect">
            <a:avLst/>
          </a:prstGeom>
          <a:noFill/>
          <a:ln w="12700">
            <a:noFill/>
            <a:miter lim="800000"/>
            <a:headEnd/>
            <a:tailEnd/>
          </a:ln>
          <a:effectLst/>
        </p:spPr>
        <p:txBody>
          <a:bodyPr vert="horz" wrap="square" lIns="91588" tIns="44991" rIns="91588" bIns="44991"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Tree>
    <p:extLst>
      <p:ext uri="{BB962C8B-B14F-4D97-AF65-F5344CB8AC3E}">
        <p14:creationId xmlns:p14="http://schemas.microsoft.com/office/powerpoint/2010/main" val="534948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6203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161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692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Based on Accenture Analysis and Top Smart City Raning</a:t>
            </a:r>
            <a:endParaRPr lang="en-US" dirty="0"/>
          </a:p>
        </p:txBody>
      </p:sp>
      <p:sp>
        <p:nvSpPr>
          <p:cNvPr id="4" name="Slide Number Placeholder 3"/>
          <p:cNvSpPr>
            <a:spLocks noGrp="1"/>
          </p:cNvSpPr>
          <p:nvPr>
            <p:ph type="sldNum" sz="quarter" idx="10"/>
          </p:nvPr>
        </p:nvSpPr>
        <p:spPr>
          <a:xfrm>
            <a:off x="3211513" y="8829967"/>
            <a:ext cx="2982119" cy="464820"/>
          </a:xfrm>
          <a:prstGeom prst="rect">
            <a:avLst/>
          </a:prstGeom>
        </p:spPr>
        <p:txBody>
          <a:bodyPr/>
          <a:lstStyle/>
          <a:p>
            <a:pPr>
              <a:defRPr/>
            </a:pPr>
            <a:fld id="{BA44FAA9-51FA-4F6B-AC6F-9EF5239E7D33}" type="slidenum">
              <a:rPr lang="de-DE" smtClean="0">
                <a:solidFill>
                  <a:prstClr val="black"/>
                </a:solidFill>
              </a:rPr>
              <a:pPr>
                <a:defRPr/>
              </a:pPr>
              <a:t>34</a:t>
            </a:fld>
            <a:endParaRPr lang="de-DE" dirty="0">
              <a:solidFill>
                <a:prstClr val="black"/>
              </a:solidFill>
            </a:endParaRPr>
          </a:p>
        </p:txBody>
      </p:sp>
    </p:spTree>
    <p:extLst>
      <p:ext uri="{BB962C8B-B14F-4D97-AF65-F5344CB8AC3E}">
        <p14:creationId xmlns:p14="http://schemas.microsoft.com/office/powerpoint/2010/main" val="1872103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pPr defTabSz="924458">
              <a:defRPr/>
            </a:pPr>
            <a:endParaRPr lang="en-US" dirty="0"/>
          </a:p>
        </p:txBody>
      </p:sp>
    </p:spTree>
    <p:extLst>
      <p:ext uri="{BB962C8B-B14F-4D97-AF65-F5344CB8AC3E}">
        <p14:creationId xmlns:p14="http://schemas.microsoft.com/office/powerpoint/2010/main" val="258271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7677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pPr algn="l"/>
            <a:endParaRPr lang="en-US" dirty="0">
              <a:latin typeface="Calibri" panose="020F0502020204030204" pitchFamily="34" charset="0"/>
            </a:endParaRPr>
          </a:p>
        </p:txBody>
      </p:sp>
    </p:spTree>
    <p:extLst>
      <p:ext uri="{BB962C8B-B14F-4D97-AF65-F5344CB8AC3E}">
        <p14:creationId xmlns:p14="http://schemas.microsoft.com/office/powerpoint/2010/main" val="350574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pPr algn="l"/>
            <a:endParaRPr lang="en-US" dirty="0">
              <a:latin typeface="Calibri" panose="020F0502020204030204" pitchFamily="34" charset="0"/>
            </a:endParaRPr>
          </a:p>
        </p:txBody>
      </p:sp>
    </p:spTree>
    <p:extLst>
      <p:ext uri="{BB962C8B-B14F-4D97-AF65-F5344CB8AC3E}">
        <p14:creationId xmlns:p14="http://schemas.microsoft.com/office/powerpoint/2010/main" val="185686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r>
              <a:rPr lang="en-US" dirty="0">
                <a:cs typeface="+mn-cs"/>
              </a:rPr>
              <a:t>The Karnataka Energy Regulatory Commission (KERC) has recently announced rates at which the electricity companies (ESCOMs) in Karnataka, will buy excess solar energy from individuals and commercial establishments.</a:t>
            </a:r>
          </a:p>
          <a:p>
            <a:r>
              <a:rPr lang="en-US" dirty="0" smtClean="0"/>
              <a:t>http://bangalore.citizenmatters.in/articles/installing-domestic-solar-plants-some-questions-and-answers</a:t>
            </a:r>
            <a:endParaRPr lang="en-US" dirty="0"/>
          </a:p>
        </p:txBody>
      </p:sp>
    </p:spTree>
    <p:extLst>
      <p:ext uri="{BB962C8B-B14F-4D97-AF65-F5344CB8AC3E}">
        <p14:creationId xmlns:p14="http://schemas.microsoft.com/office/powerpoint/2010/main" val="113627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pPr defTabSz="924458">
              <a:defRPr/>
            </a:pPr>
            <a:endParaRPr lang="en-US" dirty="0"/>
          </a:p>
        </p:txBody>
      </p:sp>
    </p:spTree>
    <p:extLst>
      <p:ext uri="{BB962C8B-B14F-4D97-AF65-F5344CB8AC3E}">
        <p14:creationId xmlns:p14="http://schemas.microsoft.com/office/powerpoint/2010/main" val="2255849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211513" y="8829967"/>
            <a:ext cx="2982119" cy="464820"/>
          </a:xfrm>
          <a:prstGeom prst="rect">
            <a:avLst/>
          </a:prstGeom>
        </p:spPr>
        <p:txBody>
          <a:bodyPr/>
          <a:lstStyle/>
          <a:p>
            <a:pPr>
              <a:defRPr/>
            </a:pPr>
            <a:fld id="{BA44FAA9-51FA-4F6B-AC6F-9EF5239E7D33}" type="slidenum">
              <a:rPr lang="de-DE" smtClean="0">
                <a:solidFill>
                  <a:prstClr val="black"/>
                </a:solidFill>
              </a:rPr>
              <a:pPr>
                <a:defRPr/>
              </a:pPr>
              <a:t>59</a:t>
            </a:fld>
            <a:endParaRPr lang="de-DE" dirty="0">
              <a:solidFill>
                <a:prstClr val="black"/>
              </a:solidFill>
            </a:endParaRPr>
          </a:p>
        </p:txBody>
      </p:sp>
    </p:spTree>
    <p:extLst>
      <p:ext uri="{BB962C8B-B14F-4D97-AF65-F5344CB8AC3E}">
        <p14:creationId xmlns:p14="http://schemas.microsoft.com/office/powerpoint/2010/main" val="373300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196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pPr defTabSz="924458">
              <a:defRPr/>
            </a:pPr>
            <a:endParaRPr lang="en-US" dirty="0"/>
          </a:p>
        </p:txBody>
      </p:sp>
    </p:spTree>
    <p:extLst>
      <p:ext uri="{BB962C8B-B14F-4D97-AF65-F5344CB8AC3E}">
        <p14:creationId xmlns:p14="http://schemas.microsoft.com/office/powerpoint/2010/main" val="2171012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342900"/>
            <a:ext cx="5592763" cy="4195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211513" y="8829967"/>
            <a:ext cx="2982119" cy="464820"/>
          </a:xfrm>
          <a:prstGeom prst="rect">
            <a:avLst/>
          </a:prstGeom>
        </p:spPr>
        <p:txBody>
          <a:bodyPr/>
          <a:lstStyle/>
          <a:p>
            <a:pPr>
              <a:defRPr/>
            </a:pPr>
            <a:fld id="{BA44FAA9-51FA-4F6B-AC6F-9EF5239E7D33}" type="slidenum">
              <a:rPr lang="de-DE" smtClean="0"/>
              <a:pPr>
                <a:defRPr/>
              </a:pPr>
              <a:t>61</a:t>
            </a:fld>
            <a:endParaRPr lang="de-DE" dirty="0"/>
          </a:p>
        </p:txBody>
      </p:sp>
    </p:spTree>
    <p:extLst>
      <p:ext uri="{BB962C8B-B14F-4D97-AF65-F5344CB8AC3E}">
        <p14:creationId xmlns:p14="http://schemas.microsoft.com/office/powerpoint/2010/main" val="1840290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66</a:t>
            </a:fld>
            <a:endParaRPr lang="ca-ES">
              <a:solidFill>
                <a:prstClr val="black"/>
              </a:solidFill>
            </a:endParaRPr>
          </a:p>
        </p:txBody>
      </p:sp>
    </p:spTree>
    <p:extLst>
      <p:ext uri="{BB962C8B-B14F-4D97-AF65-F5344CB8AC3E}">
        <p14:creationId xmlns:p14="http://schemas.microsoft.com/office/powerpoint/2010/main" val="1340003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67</a:t>
            </a:fld>
            <a:endParaRPr lang="ca-ES">
              <a:solidFill>
                <a:prstClr val="black"/>
              </a:solidFill>
            </a:endParaRPr>
          </a:p>
        </p:txBody>
      </p:sp>
    </p:spTree>
    <p:extLst>
      <p:ext uri="{BB962C8B-B14F-4D97-AF65-F5344CB8AC3E}">
        <p14:creationId xmlns:p14="http://schemas.microsoft.com/office/powerpoint/2010/main" val="591057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68</a:t>
            </a:fld>
            <a:endParaRPr lang="ca-ES">
              <a:solidFill>
                <a:prstClr val="black"/>
              </a:solidFill>
            </a:endParaRPr>
          </a:p>
        </p:txBody>
      </p:sp>
    </p:spTree>
    <p:extLst>
      <p:ext uri="{BB962C8B-B14F-4D97-AF65-F5344CB8AC3E}">
        <p14:creationId xmlns:p14="http://schemas.microsoft.com/office/powerpoint/2010/main" val="4091141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69</a:t>
            </a:fld>
            <a:endParaRPr lang="ca-ES">
              <a:solidFill>
                <a:prstClr val="black"/>
              </a:solidFill>
            </a:endParaRPr>
          </a:p>
        </p:txBody>
      </p:sp>
    </p:spTree>
    <p:extLst>
      <p:ext uri="{BB962C8B-B14F-4D97-AF65-F5344CB8AC3E}">
        <p14:creationId xmlns:p14="http://schemas.microsoft.com/office/powerpoint/2010/main" val="341554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70</a:t>
            </a:fld>
            <a:endParaRPr lang="ca-ES">
              <a:solidFill>
                <a:prstClr val="black"/>
              </a:solidFill>
            </a:endParaRPr>
          </a:p>
        </p:txBody>
      </p:sp>
    </p:spTree>
    <p:extLst>
      <p:ext uri="{BB962C8B-B14F-4D97-AF65-F5344CB8AC3E}">
        <p14:creationId xmlns:p14="http://schemas.microsoft.com/office/powerpoint/2010/main" val="2861719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71</a:t>
            </a:fld>
            <a:endParaRPr lang="ca-ES">
              <a:solidFill>
                <a:prstClr val="black"/>
              </a:solidFill>
            </a:endParaRPr>
          </a:p>
        </p:txBody>
      </p:sp>
    </p:spTree>
    <p:extLst>
      <p:ext uri="{BB962C8B-B14F-4D97-AF65-F5344CB8AC3E}">
        <p14:creationId xmlns:p14="http://schemas.microsoft.com/office/powerpoint/2010/main" val="123503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72</a:t>
            </a:fld>
            <a:endParaRPr lang="ca-ES">
              <a:solidFill>
                <a:prstClr val="black"/>
              </a:solidFill>
            </a:endParaRPr>
          </a:p>
        </p:txBody>
      </p:sp>
    </p:spTree>
    <p:extLst>
      <p:ext uri="{BB962C8B-B14F-4D97-AF65-F5344CB8AC3E}">
        <p14:creationId xmlns:p14="http://schemas.microsoft.com/office/powerpoint/2010/main" val="2228121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73</a:t>
            </a:fld>
            <a:endParaRPr lang="ca-ES">
              <a:solidFill>
                <a:prstClr val="black"/>
              </a:solidFill>
            </a:endParaRPr>
          </a:p>
        </p:txBody>
      </p:sp>
    </p:spTree>
    <p:extLst>
      <p:ext uri="{BB962C8B-B14F-4D97-AF65-F5344CB8AC3E}">
        <p14:creationId xmlns:p14="http://schemas.microsoft.com/office/powerpoint/2010/main" val="125434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itchFamily="34" charset="0"/>
              <a:buChar char="•"/>
              <a:defRPr/>
            </a:pPr>
            <a:r>
              <a:rPr lang="en-GB" dirty="0" smtClean="0"/>
              <a:t>The global population is now predominantly city-dwelling and as a result demand is increasing for urban infrastructure investment.</a:t>
            </a:r>
          </a:p>
          <a:p>
            <a:pPr marL="171450" indent="-171450">
              <a:buFont typeface="Arial" pitchFamily="34" charset="0"/>
              <a:buChar char="•"/>
              <a:defRPr/>
            </a:pPr>
            <a:r>
              <a:rPr lang="en-GB" dirty="0" smtClean="0"/>
              <a:t>In 2008 for the first time in history the urban population equalled the rural population of the world. </a:t>
            </a:r>
            <a:r>
              <a:rPr lang="en-GB" b="1" dirty="0" smtClean="0"/>
              <a:t>By 2030 </a:t>
            </a:r>
            <a:r>
              <a:rPr lang="en-GB" dirty="0" smtClean="0"/>
              <a:t>this number is expected to swell from 3.3bn to </a:t>
            </a:r>
            <a:r>
              <a:rPr lang="en-GB" b="1" dirty="0" smtClean="0"/>
              <a:t>5bn people</a:t>
            </a:r>
            <a:r>
              <a:rPr lang="en-GB" dirty="0" smtClean="0"/>
              <a:t>. </a:t>
            </a:r>
          </a:p>
          <a:p>
            <a:pPr marL="171450" indent="-171450">
              <a:buFont typeface="Arial" pitchFamily="34" charset="0"/>
              <a:buChar char="•"/>
              <a:defRPr/>
            </a:pPr>
            <a:r>
              <a:rPr lang="en-GB" dirty="0" smtClean="0"/>
              <a:t>T</a:t>
            </a:r>
            <a:r>
              <a:rPr lang="en-US" dirty="0" smtClean="0"/>
              <a:t>his is especially prevalent in developing countries such as China and India, where </a:t>
            </a:r>
            <a:r>
              <a:rPr lang="en-US" b="1" dirty="0" smtClean="0"/>
              <a:t>300-250 million </a:t>
            </a:r>
            <a:r>
              <a:rPr lang="en-US" dirty="0" smtClean="0"/>
              <a:t>people in each country will move from rural areas to cities within the next 20 years (that is the equivalent of the entire US population moving into cities).</a:t>
            </a:r>
            <a:endParaRPr lang="en-GB" dirty="0" smtClean="0"/>
          </a:p>
          <a:p>
            <a:pPr>
              <a:defRPr/>
            </a:pPr>
            <a:endParaRPr lang="en-GB" dirty="0" smtClean="0"/>
          </a:p>
          <a:p>
            <a:pPr>
              <a:defRPr/>
            </a:pPr>
            <a:endParaRPr lang="en-GB" dirty="0"/>
          </a:p>
        </p:txBody>
      </p:sp>
    </p:spTree>
    <p:extLst>
      <p:ext uri="{BB962C8B-B14F-4D97-AF65-F5344CB8AC3E}">
        <p14:creationId xmlns:p14="http://schemas.microsoft.com/office/powerpoint/2010/main" val="1769251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74</a:t>
            </a:fld>
            <a:endParaRPr lang="ca-ES">
              <a:solidFill>
                <a:prstClr val="black"/>
              </a:solidFill>
            </a:endParaRPr>
          </a:p>
        </p:txBody>
      </p:sp>
    </p:spTree>
    <p:extLst>
      <p:ext uri="{BB962C8B-B14F-4D97-AF65-F5344CB8AC3E}">
        <p14:creationId xmlns:p14="http://schemas.microsoft.com/office/powerpoint/2010/main" val="366214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75</a:t>
            </a:fld>
            <a:endParaRPr lang="ca-ES">
              <a:solidFill>
                <a:prstClr val="black"/>
              </a:solidFill>
            </a:endParaRPr>
          </a:p>
        </p:txBody>
      </p:sp>
    </p:spTree>
    <p:extLst>
      <p:ext uri="{BB962C8B-B14F-4D97-AF65-F5344CB8AC3E}">
        <p14:creationId xmlns:p14="http://schemas.microsoft.com/office/powerpoint/2010/main" val="2234397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76</a:t>
            </a:fld>
            <a:endParaRPr lang="ca-ES">
              <a:solidFill>
                <a:prstClr val="black"/>
              </a:solidFill>
            </a:endParaRPr>
          </a:p>
        </p:txBody>
      </p:sp>
    </p:spTree>
    <p:extLst>
      <p:ext uri="{BB962C8B-B14F-4D97-AF65-F5344CB8AC3E}">
        <p14:creationId xmlns:p14="http://schemas.microsoft.com/office/powerpoint/2010/main" val="2311068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77</a:t>
            </a:fld>
            <a:endParaRPr lang="ca-ES">
              <a:solidFill>
                <a:prstClr val="black"/>
              </a:solidFill>
            </a:endParaRPr>
          </a:p>
        </p:txBody>
      </p:sp>
    </p:spTree>
    <p:extLst>
      <p:ext uri="{BB962C8B-B14F-4D97-AF65-F5344CB8AC3E}">
        <p14:creationId xmlns:p14="http://schemas.microsoft.com/office/powerpoint/2010/main" val="1715511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78</a:t>
            </a:fld>
            <a:endParaRPr lang="ca-ES">
              <a:solidFill>
                <a:prstClr val="black"/>
              </a:solidFill>
            </a:endParaRPr>
          </a:p>
        </p:txBody>
      </p:sp>
    </p:spTree>
    <p:extLst>
      <p:ext uri="{BB962C8B-B14F-4D97-AF65-F5344CB8AC3E}">
        <p14:creationId xmlns:p14="http://schemas.microsoft.com/office/powerpoint/2010/main" val="4129376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79</a:t>
            </a:fld>
            <a:endParaRPr lang="ca-ES">
              <a:solidFill>
                <a:prstClr val="black"/>
              </a:solidFill>
            </a:endParaRPr>
          </a:p>
        </p:txBody>
      </p:sp>
    </p:spTree>
    <p:extLst>
      <p:ext uri="{BB962C8B-B14F-4D97-AF65-F5344CB8AC3E}">
        <p14:creationId xmlns:p14="http://schemas.microsoft.com/office/powerpoint/2010/main" val="2177832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80</a:t>
            </a:fld>
            <a:endParaRPr lang="ca-ES">
              <a:solidFill>
                <a:prstClr val="black"/>
              </a:solidFill>
            </a:endParaRPr>
          </a:p>
        </p:txBody>
      </p:sp>
    </p:spTree>
    <p:extLst>
      <p:ext uri="{BB962C8B-B14F-4D97-AF65-F5344CB8AC3E}">
        <p14:creationId xmlns:p14="http://schemas.microsoft.com/office/powerpoint/2010/main" val="173521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81</a:t>
            </a:fld>
            <a:endParaRPr lang="ca-ES">
              <a:solidFill>
                <a:prstClr val="black"/>
              </a:solidFill>
            </a:endParaRPr>
          </a:p>
        </p:txBody>
      </p:sp>
    </p:spTree>
    <p:extLst>
      <p:ext uri="{BB962C8B-B14F-4D97-AF65-F5344CB8AC3E}">
        <p14:creationId xmlns:p14="http://schemas.microsoft.com/office/powerpoint/2010/main" val="1212980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319088"/>
            <a:ext cx="5195887" cy="3895725"/>
          </a:xfrm>
        </p:spPr>
      </p:sp>
      <p:sp>
        <p:nvSpPr>
          <p:cNvPr id="3" name="Notes Placeholder 2"/>
          <p:cNvSpPr>
            <a:spLocks noGrp="1"/>
          </p:cNvSpPr>
          <p:nvPr>
            <p:ph type="body" idx="1"/>
          </p:nvPr>
        </p:nvSpPr>
        <p:spPr/>
        <p:txBody>
          <a:bodyPr/>
          <a:lstStyle/>
          <a:p>
            <a:r>
              <a:rPr lang="en-US" dirty="0" smtClean="0"/>
              <a:t>http://www.tvilight.com/projects/city-nuenen/</a:t>
            </a:r>
          </a:p>
          <a:p>
            <a:r>
              <a:rPr lang="en-US" dirty="0" smtClean="0"/>
              <a:t>ftp://seav.vic.gov.au/news_old/media_releases/20030908_2.pdf</a:t>
            </a:r>
            <a:endParaRPr lang="en-US" dirty="0"/>
          </a:p>
        </p:txBody>
      </p:sp>
    </p:spTree>
    <p:extLst>
      <p:ext uri="{BB962C8B-B14F-4D97-AF65-F5344CB8AC3E}">
        <p14:creationId xmlns:p14="http://schemas.microsoft.com/office/powerpoint/2010/main" val="2997621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a:xfrm>
            <a:off x="3934172" y="8737665"/>
            <a:ext cx="3009712" cy="459960"/>
          </a:xfrm>
          <a:prstGeom prst="rect">
            <a:avLst/>
          </a:prstGeom>
        </p:spPr>
        <p:txBody>
          <a:bodyPr/>
          <a:lstStyle/>
          <a:p>
            <a:fld id="{1474BB2F-F984-4B4D-84BB-024D5970D5FB}" type="slidenum">
              <a:rPr lang="ca-ES">
                <a:solidFill>
                  <a:prstClr val="black"/>
                </a:solidFill>
              </a:rPr>
              <a:pPr/>
              <a:t>87</a:t>
            </a:fld>
            <a:endParaRPr lang="ca-ES">
              <a:solidFill>
                <a:prstClr val="black"/>
              </a:solidFill>
            </a:endParaRPr>
          </a:p>
        </p:txBody>
      </p:sp>
    </p:spTree>
    <p:extLst>
      <p:ext uri="{BB962C8B-B14F-4D97-AF65-F5344CB8AC3E}">
        <p14:creationId xmlns:p14="http://schemas.microsoft.com/office/powerpoint/2010/main" val="196707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3D5F-5842-4B20-A2FE-286E7C8AA48F}" type="slidenum">
              <a:rPr lang="en-US" smtClean="0"/>
              <a:t>6</a:t>
            </a:fld>
            <a:endParaRPr lang="en-US" dirty="0"/>
          </a:p>
        </p:txBody>
      </p:sp>
    </p:spTree>
    <p:extLst>
      <p:ext uri="{BB962C8B-B14F-4D97-AF65-F5344CB8AC3E}">
        <p14:creationId xmlns:p14="http://schemas.microsoft.com/office/powerpoint/2010/main" val="1530613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400425"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271521" y="8772669"/>
            <a:ext cx="3037840" cy="461804"/>
          </a:xfrm>
          <a:prstGeom prst="rect">
            <a:avLst/>
          </a:prstGeom>
        </p:spPr>
        <p:txBody>
          <a:bodyPr/>
          <a:lstStyle/>
          <a:p>
            <a:fld id="{FE9BC4E5-2BC1-4F43-85DD-A1B8F74CB7EB}" type="slidenum">
              <a:rPr lang="en-US" smtClean="0">
                <a:solidFill>
                  <a:srgbClr val="000000"/>
                </a:solidFill>
              </a:rPr>
              <a:pPr/>
              <a:t>90</a:t>
            </a:fld>
            <a:endParaRPr lang="en-US" dirty="0">
              <a:solidFill>
                <a:srgbClr val="000000"/>
              </a:solidFill>
            </a:endParaRPr>
          </a:p>
        </p:txBody>
      </p:sp>
    </p:spTree>
    <p:extLst>
      <p:ext uri="{BB962C8B-B14F-4D97-AF65-F5344CB8AC3E}">
        <p14:creationId xmlns:p14="http://schemas.microsoft.com/office/powerpoint/2010/main" val="2542710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331788"/>
            <a:ext cx="5424488" cy="4068762"/>
          </a:xfrm>
        </p:spPr>
      </p:sp>
      <p:sp>
        <p:nvSpPr>
          <p:cNvPr id="3" name="Notes Placeholder 2"/>
          <p:cNvSpPr>
            <a:spLocks noGrp="1"/>
          </p:cNvSpPr>
          <p:nvPr>
            <p:ph type="body" idx="1"/>
          </p:nvPr>
        </p:nvSpPr>
        <p:spPr/>
        <p:txBody>
          <a:bodyPr/>
          <a:lstStyle/>
          <a:p>
            <a:pPr defTabSz="924458">
              <a:defRPr/>
            </a:pPr>
            <a:endParaRPr lang="en-US" dirty="0"/>
          </a:p>
        </p:txBody>
      </p:sp>
    </p:spTree>
    <p:extLst>
      <p:ext uri="{BB962C8B-B14F-4D97-AF65-F5344CB8AC3E}">
        <p14:creationId xmlns:p14="http://schemas.microsoft.com/office/powerpoint/2010/main" val="683019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171450" indent="-171450">
              <a:buFontTx/>
              <a:buChar char="•"/>
            </a:pPr>
            <a:r>
              <a:rPr lang="en-GB" altLang="en-US" dirty="0" smtClean="0">
                <a:latin typeface="Arial" panose="020B0604020202020204" pitchFamily="34" charset="0"/>
              </a:rPr>
              <a:t>Cities have a huge pull on the world’s finite global resources (fossil fuels, water etc); Cities are major consumers and polluters. Despite only occupying 2% of land, cities today account for over two-thirds of the world’s energy consumption. This energy use translates into </a:t>
            </a:r>
            <a:r>
              <a:rPr lang="en-GB" altLang="en-US" b="1" dirty="0" smtClean="0">
                <a:latin typeface="Arial" panose="020B0604020202020204" pitchFamily="34" charset="0"/>
              </a:rPr>
              <a:t>19.8 Gt of CO2 emissions </a:t>
            </a:r>
            <a:r>
              <a:rPr lang="en-GB" altLang="en-US" dirty="0" smtClean="0">
                <a:latin typeface="Arial" panose="020B0604020202020204" pitchFamily="34" charset="0"/>
              </a:rPr>
              <a:t>from cities — roughly 71% of global energy-related CO2 emissions. </a:t>
            </a:r>
          </a:p>
          <a:p>
            <a:pPr marL="171450" indent="-171450">
              <a:buFontTx/>
              <a:buChar char="•"/>
            </a:pPr>
            <a:r>
              <a:rPr lang="en-GB" altLang="en-US" dirty="0" smtClean="0">
                <a:latin typeface="Arial" panose="020B0604020202020204" pitchFamily="34" charset="0"/>
              </a:rPr>
              <a:t>By 2030 the share of cities in global CO2 emissions is expected to rise to </a:t>
            </a:r>
            <a:r>
              <a:rPr lang="en-GB" altLang="en-US" b="1" dirty="0" smtClean="0">
                <a:latin typeface="Arial" panose="020B0604020202020204" pitchFamily="34" charset="0"/>
              </a:rPr>
              <a:t>76% </a:t>
            </a:r>
          </a:p>
          <a:p>
            <a:pPr marL="171450" indent="-171450">
              <a:buFontTx/>
              <a:buChar char="•"/>
            </a:pPr>
            <a:r>
              <a:rPr lang="en-GB" altLang="en-US" dirty="0" smtClean="0">
                <a:latin typeface="Arial" panose="020B0604020202020204" pitchFamily="34" charset="0"/>
              </a:rPr>
              <a:t>We are also seeing the vulnerability of cities to the effects of climate change e.g. Hurricane Sandy and New York. </a:t>
            </a:r>
          </a:p>
        </p:txBody>
      </p:sp>
    </p:spTree>
    <p:extLst>
      <p:ext uri="{BB962C8B-B14F-4D97-AF65-F5344CB8AC3E}">
        <p14:creationId xmlns:p14="http://schemas.microsoft.com/office/powerpoint/2010/main" val="216999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171450" indent="-171450">
              <a:buFontTx/>
              <a:buChar char="•"/>
            </a:pPr>
            <a:endParaRPr lang="en-GB" altLang="en-US" dirty="0" smtClean="0">
              <a:latin typeface="Arial" panose="020B0604020202020204" pitchFamily="34" charset="0"/>
            </a:endParaRPr>
          </a:p>
        </p:txBody>
      </p:sp>
    </p:spTree>
    <p:extLst>
      <p:ext uri="{BB962C8B-B14F-4D97-AF65-F5344CB8AC3E}">
        <p14:creationId xmlns:p14="http://schemas.microsoft.com/office/powerpoint/2010/main" val="292463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xfrm>
            <a:off x="592667" y="4387320"/>
            <a:ext cx="6095999" cy="415733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171450" indent="-171450">
              <a:buFontTx/>
              <a:buChar char="•"/>
            </a:pPr>
            <a:endParaRPr lang="en-GB" altLang="en-US" dirty="0" smtClean="0">
              <a:latin typeface="Arial" panose="020B0604020202020204" pitchFamily="34" charset="0"/>
            </a:endParaRPr>
          </a:p>
        </p:txBody>
      </p:sp>
    </p:spTree>
    <p:extLst>
      <p:ext uri="{BB962C8B-B14F-4D97-AF65-F5344CB8AC3E}">
        <p14:creationId xmlns:p14="http://schemas.microsoft.com/office/powerpoint/2010/main" val="352800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074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b="1" dirty="0" smtClean="0"/>
              <a:t>To improve its attractiveness and reduce environmental impact </a:t>
            </a:r>
            <a:endParaRPr lang="en-US" sz="1600" dirty="0" smtClean="0"/>
          </a:p>
          <a:p>
            <a:pPr lvl="1"/>
            <a:r>
              <a:rPr lang="en-US" sz="1600" b="1" dirty="0" smtClean="0"/>
              <a:t>To provide a platform for Innovative public and private sector collaboration </a:t>
            </a:r>
            <a:endParaRPr lang="en-US" sz="1600" dirty="0" smtClean="0"/>
          </a:p>
          <a:p>
            <a:pPr lvl="1"/>
            <a:r>
              <a:rPr lang="en-US" sz="1600" b="1" dirty="0" smtClean="0"/>
              <a:t>To encourage new business, governance and financing models </a:t>
            </a:r>
            <a:endParaRPr lang="en-US" sz="1600" dirty="0" smtClean="0"/>
          </a:p>
          <a:p>
            <a:pPr lvl="1"/>
            <a:r>
              <a:rPr lang="en-US" sz="1600" b="1" dirty="0" smtClean="0"/>
              <a:t>To promote tourism through intelligent city solutions </a:t>
            </a:r>
            <a:endParaRPr lang="en-US" sz="1600" dirty="0" smtClean="0"/>
          </a:p>
          <a:p>
            <a:pPr lvl="1"/>
            <a:r>
              <a:rPr lang="en-US" sz="1600" b="1" dirty="0" smtClean="0"/>
              <a:t>To integrate across urban systems and increase quality of outcomes (social, environmental and economic): </a:t>
            </a:r>
            <a:endParaRPr lang="en-US" sz="2000" dirty="0" smtClean="0"/>
          </a:p>
          <a:p>
            <a:endParaRPr lang="en-US" dirty="0"/>
          </a:p>
        </p:txBody>
      </p:sp>
    </p:spTree>
    <p:extLst>
      <p:ext uri="{BB962C8B-B14F-4D97-AF65-F5344CB8AC3E}">
        <p14:creationId xmlns:p14="http://schemas.microsoft.com/office/powerpoint/2010/main" val="369808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6.xml"/><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0.png"/><Relationship Id="rId5" Type="http://schemas.openxmlformats.org/officeDocument/2006/relationships/slideMaster" Target="../slideMasters/slideMaster3.xml"/><Relationship Id="rId10" Type="http://schemas.microsoft.com/office/2007/relationships/hdphoto" Target="../media/hdphoto1.wdp"/><Relationship Id="rId4" Type="http://schemas.openxmlformats.org/officeDocument/2006/relationships/tags" Target="../tags/tag7.xml"/><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5.xml"/><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image" Target="../media/image10.png"/><Relationship Id="rId5" Type="http://schemas.openxmlformats.org/officeDocument/2006/relationships/slideMaster" Target="../slideMasters/slideMaster4.xml"/><Relationship Id="rId10" Type="http://schemas.microsoft.com/office/2007/relationships/hdphoto" Target="../media/hdphoto1.wdp"/><Relationship Id="rId4" Type="http://schemas.openxmlformats.org/officeDocument/2006/relationships/tags" Target="../tags/tag16.xml"/><Relationship Id="rId9"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slideMaster" Target="../slideMasters/slideMaster4.xml"/><Relationship Id="rId4" Type="http://schemas.openxmlformats.org/officeDocument/2006/relationships/tags" Target="../tags/tag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xml"/><Relationship Id="rId1" Type="http://schemas.openxmlformats.org/officeDocument/2006/relationships/vmlDrawing" Target="../drawings/vmlDrawing11.vml"/><Relationship Id="rId4" Type="http://schemas.openxmlformats.org/officeDocument/2006/relationships/oleObject" Target="../embeddings/oleObject11.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38326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with White Signature">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8788" y="3088763"/>
            <a:ext cx="4024312" cy="1233311"/>
          </a:xfrm>
        </p:spPr>
        <p:txBody>
          <a:bodyPr>
            <a:noAutofit/>
          </a:bodyPr>
          <a:lstStyle>
            <a:lvl1pPr marL="0" indent="0">
              <a:lnSpc>
                <a:spcPts val="3900"/>
              </a:lnSpc>
              <a:spcBef>
                <a:spcPts val="0"/>
              </a:spcBef>
              <a:spcAft>
                <a:spcPts val="0"/>
              </a:spcAft>
              <a:buNone/>
              <a:defRPr sz="3600" baseline="0">
                <a:solidFill>
                  <a:schemeClr val="tx1"/>
                </a:solidFill>
              </a:defRPr>
            </a:lvl1pPr>
            <a:lvl2pPr marL="0" indent="0">
              <a:lnSpc>
                <a:spcPct val="100000"/>
              </a:lnSpc>
              <a:spcAft>
                <a:spcPts val="0"/>
              </a:spcAft>
              <a:buNone/>
              <a:defRPr sz="1900">
                <a:solidFill>
                  <a:schemeClr val="bg1"/>
                </a:solidFill>
              </a:defRPr>
            </a:lvl2pPr>
            <a:lvl3pPr marL="468000" indent="0">
              <a:buNone/>
              <a:defRPr/>
            </a:lvl3pPr>
          </a:lstStyle>
          <a:p>
            <a:pPr lvl="0"/>
            <a:r>
              <a:rPr lang="en-US" dirty="0" smtClean="0"/>
              <a:t>Master Title Slide Headline</a:t>
            </a:r>
          </a:p>
        </p:txBody>
      </p:sp>
      <p:grpSp>
        <p:nvGrpSpPr>
          <p:cNvPr id="5" name="Group 4"/>
          <p:cNvGrpSpPr/>
          <p:nvPr userDrawn="1"/>
        </p:nvGrpSpPr>
        <p:grpSpPr>
          <a:xfrm>
            <a:off x="5724128" y="682760"/>
            <a:ext cx="3074395" cy="2060440"/>
            <a:chOff x="5701703" y="682760"/>
            <a:chExt cx="3074395" cy="2060440"/>
          </a:xfrm>
        </p:grpSpPr>
        <p:sp>
          <p:nvSpPr>
            <p:cNvPr id="6" name="Freeform 5"/>
            <p:cNvSpPr/>
            <p:nvPr/>
          </p:nvSpPr>
          <p:spPr>
            <a:xfrm>
              <a:off x="6164291" y="682760"/>
              <a:ext cx="2013677" cy="2060440"/>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CA" sz="1800" b="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703" y="1523009"/>
              <a:ext cx="3074395" cy="252000"/>
            </a:xfrm>
            <a:prstGeom prst="rect">
              <a:avLst/>
            </a:prstGeom>
          </p:spPr>
        </p:pic>
      </p:grpSp>
      <p:pic>
        <p:nvPicPr>
          <p:cNvPr id="1026" name="Picture 2" descr="C:\Users\dariusz.razniewski\Desktop\Acc_Strategy_GP_Lockup\Acc_Strategy_GP_Lockup_Wht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675" y="5798914"/>
            <a:ext cx="3970784" cy="755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ariusz.razniewski\Desktop\Acc_Strategy_StratLine\Acc_Strategy_StratLine_wht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27700" y="6297104"/>
            <a:ext cx="3005137" cy="18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637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p:bg>
      <p:bgPr>
        <a:solidFill>
          <a:srgbClr val="FF0000"/>
        </a:solid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457200" y="3910061"/>
            <a:ext cx="8228013" cy="2622222"/>
          </a:xfrm>
        </p:spPr>
        <p:txBody>
          <a:bodyPr lIns="0" rIns="0" anchor="b" anchorCtr="0">
            <a:noAutofit/>
          </a:bodyPr>
          <a:lstStyle>
            <a:lvl1pPr marL="0" indent="0" algn="l">
              <a:lnSpc>
                <a:spcPts val="3900"/>
              </a:lnSpc>
              <a:spcBef>
                <a:spcPts val="0"/>
              </a:spcBef>
              <a:spcAft>
                <a:spcPts val="0"/>
              </a:spcAft>
              <a:buNone/>
              <a:defRPr sz="4000" b="0" baseline="0">
                <a:solidFill>
                  <a:schemeClr val="bg1"/>
                </a:solidFill>
              </a:defRPr>
            </a:lvl1pPr>
            <a:lvl2pPr marL="0" indent="0">
              <a:lnSpc>
                <a:spcPct val="100000"/>
              </a:lnSpc>
              <a:spcAft>
                <a:spcPts val="0"/>
              </a:spcAft>
              <a:buNone/>
              <a:defRPr sz="1900">
                <a:solidFill>
                  <a:schemeClr val="bg1"/>
                </a:solidFill>
              </a:defRPr>
            </a:lvl2pPr>
            <a:lvl3pPr marL="468000" indent="0">
              <a:buNone/>
              <a:defRPr/>
            </a:lvl3pPr>
          </a:lstStyle>
          <a:p>
            <a:pPr lvl="0"/>
            <a:r>
              <a:rPr lang="en-US" dirty="0" smtClean="0"/>
              <a:t>Master Divider Slide Headline</a:t>
            </a:r>
          </a:p>
        </p:txBody>
      </p:sp>
    </p:spTree>
    <p:extLst>
      <p:ext uri="{BB962C8B-B14F-4D97-AF65-F5344CB8AC3E}">
        <p14:creationId xmlns:p14="http://schemas.microsoft.com/office/powerpoint/2010/main" val="25095895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
    <p:bg>
      <p:bgRef idx="1001">
        <a:schemeClr val="bg1"/>
      </p:bgRef>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457200" y="3910061"/>
            <a:ext cx="8228013" cy="2622222"/>
          </a:xfrm>
        </p:spPr>
        <p:txBody>
          <a:bodyPr lIns="0" rIns="0" anchor="b" anchorCtr="0">
            <a:noAutofit/>
          </a:bodyPr>
          <a:lstStyle>
            <a:lvl1pPr marL="0" indent="0" algn="l">
              <a:lnSpc>
                <a:spcPts val="3900"/>
              </a:lnSpc>
              <a:spcBef>
                <a:spcPts val="0"/>
              </a:spcBef>
              <a:spcAft>
                <a:spcPts val="0"/>
              </a:spcAft>
              <a:buNone/>
              <a:defRPr sz="4000" b="0" baseline="0">
                <a:solidFill>
                  <a:schemeClr val="bg2"/>
                </a:solidFill>
              </a:defRPr>
            </a:lvl1pPr>
            <a:lvl2pPr marL="0" indent="0">
              <a:lnSpc>
                <a:spcPct val="100000"/>
              </a:lnSpc>
              <a:spcAft>
                <a:spcPts val="0"/>
              </a:spcAft>
              <a:buNone/>
              <a:defRPr sz="1900">
                <a:solidFill>
                  <a:schemeClr val="bg1"/>
                </a:solidFill>
              </a:defRPr>
            </a:lvl2pPr>
            <a:lvl3pPr marL="468000" indent="0">
              <a:buNone/>
              <a:defRPr/>
            </a:lvl3pPr>
          </a:lstStyle>
          <a:p>
            <a:pPr lvl="0"/>
            <a:r>
              <a:rPr lang="en-US" dirty="0" smtClean="0"/>
              <a:t>Master Divider Slide Headline</a:t>
            </a:r>
          </a:p>
        </p:txBody>
      </p:sp>
    </p:spTree>
    <p:extLst>
      <p:ext uri="{BB962C8B-B14F-4D97-AF65-F5344CB8AC3E}">
        <p14:creationId xmlns:p14="http://schemas.microsoft.com/office/powerpoint/2010/main" val="3951127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2" hasCustomPrompt="1"/>
          </p:nvPr>
        </p:nvSpPr>
        <p:spPr/>
        <p:txBody>
          <a:bodyPr/>
          <a:lstStyle>
            <a:lvl2pPr>
              <a:defRPr/>
            </a:lvl2pPr>
            <a:lvl3pPr>
              <a:defRPr/>
            </a:lvl3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4" name="Title 3"/>
          <p:cNvSpPr>
            <a:spLocks noGrp="1"/>
          </p:cNvSpPr>
          <p:nvPr>
            <p:ph type="title" hasCustomPrompt="1"/>
          </p:nvPr>
        </p:nvSpPr>
        <p:spPr/>
        <p:txBody>
          <a:bodyPr/>
          <a:lstStyle/>
          <a:p>
            <a:r>
              <a:rPr lang="en-US" dirty="0" smtClean="0"/>
              <a:t>Master Title Slide Headline</a:t>
            </a:r>
            <a:endParaRPr lang="en-CA" dirty="0"/>
          </a:p>
        </p:txBody>
      </p:sp>
    </p:spTree>
    <p:extLst>
      <p:ext uri="{BB962C8B-B14F-4D97-AF65-F5344CB8AC3E}">
        <p14:creationId xmlns:p14="http://schemas.microsoft.com/office/powerpoint/2010/main" val="31967883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Paragraphs">
    <p:spTree>
      <p:nvGrpSpPr>
        <p:cNvPr id="1" name=""/>
        <p:cNvGrpSpPr/>
        <p:nvPr/>
      </p:nvGrpSpPr>
      <p:grpSpPr>
        <a:xfrm>
          <a:off x="0" y="0"/>
          <a:ext cx="0" cy="0"/>
          <a:chOff x="0" y="0"/>
          <a:chExt cx="0" cy="0"/>
        </a:xfrm>
      </p:grpSpPr>
      <p:sp>
        <p:nvSpPr>
          <p:cNvPr id="10" name="Content Placeholder 9"/>
          <p:cNvSpPr>
            <a:spLocks noGrp="1"/>
          </p:cNvSpPr>
          <p:nvPr>
            <p:ph sz="quarter" idx="12" hasCustomPrompt="1"/>
          </p:nvPr>
        </p:nvSpPr>
        <p:spPr/>
        <p:txBody>
          <a:bodyPr/>
          <a:lstStyle>
            <a:lvl1pPr marL="0" indent="0">
              <a:spcBef>
                <a:spcPts val="1200"/>
              </a:spcBef>
              <a:spcAft>
                <a:spcPts val="0"/>
              </a:spcAft>
              <a:buNone/>
              <a:defRPr sz="2400" b="1">
                <a:solidFill>
                  <a:srgbClr val="FF0000"/>
                </a:solidFill>
              </a:defRPr>
            </a:lvl1pPr>
            <a:lvl2pPr marL="231775" indent="-231775">
              <a:spcBef>
                <a:spcPts val="624"/>
              </a:spcBef>
              <a:buFont typeface="Arial" pitchFamily="34" charset="0"/>
              <a:buChar char="•"/>
              <a:defRPr/>
            </a:lvl2pPr>
            <a:lvl3pPr marL="457200" indent="-231775">
              <a:buFont typeface="Arial" pitchFamily="34" charset="0"/>
              <a:buChar char="–"/>
              <a:defRPr/>
            </a:lvl3pPr>
            <a:lvl4pPr marL="688975" indent="-225425">
              <a:buFont typeface="Arial" pitchFamily="34" charset="0"/>
              <a:buChar char="•"/>
              <a:defRPr/>
            </a:lvl4pPr>
            <a:lvl5pPr marL="914400" indent="-225425">
              <a:buFont typeface="Arial" pitchFamily="34" charset="0"/>
              <a:buChar char="–"/>
              <a:tabLst/>
              <a:defRPr/>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3" name="Title 2"/>
          <p:cNvSpPr>
            <a:spLocks noGrp="1"/>
          </p:cNvSpPr>
          <p:nvPr>
            <p:ph type="title" hasCustomPrompt="1"/>
          </p:nvPr>
        </p:nvSpPr>
        <p:spPr/>
        <p:txBody>
          <a:bodyPr/>
          <a:lstStyle/>
          <a:p>
            <a:r>
              <a:rPr lang="en-US" dirty="0" smtClean="0"/>
              <a:t>Master Title Slide Headline</a:t>
            </a:r>
            <a:endParaRPr lang="en-CA" dirty="0"/>
          </a:p>
        </p:txBody>
      </p:sp>
    </p:spTree>
    <p:extLst>
      <p:ext uri="{BB962C8B-B14F-4D97-AF65-F5344CB8AC3E}">
        <p14:creationId xmlns:p14="http://schemas.microsoft.com/office/powerpoint/2010/main" val="27160187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Content">
    <p:spTree>
      <p:nvGrpSpPr>
        <p:cNvPr id="1" name=""/>
        <p:cNvGrpSpPr/>
        <p:nvPr/>
      </p:nvGrpSpPr>
      <p:grpSpPr>
        <a:xfrm>
          <a:off x="0" y="0"/>
          <a:ext cx="0" cy="0"/>
          <a:chOff x="0" y="0"/>
          <a:chExt cx="0" cy="0"/>
        </a:xfrm>
      </p:grpSpPr>
      <p:sp>
        <p:nvSpPr>
          <p:cNvPr id="10" name="Content Placeholder 9"/>
          <p:cNvSpPr>
            <a:spLocks noGrp="1"/>
          </p:cNvSpPr>
          <p:nvPr>
            <p:ph sz="quarter" idx="12" hasCustomPrompt="1"/>
          </p:nvPr>
        </p:nvSpPr>
        <p:spPr>
          <a:xfrm>
            <a:off x="457201" y="1381125"/>
            <a:ext cx="4025899" cy="4824414"/>
          </a:xfrm>
        </p:spPr>
        <p:txBody>
          <a:bodyPr>
            <a:normAutofit/>
          </a:bodyPr>
          <a:lstStyle>
            <a:lvl1pPr>
              <a:defRPr sz="2000"/>
            </a:lvl1pPr>
            <a:lvl2pPr>
              <a:defRPr sz="1800"/>
            </a:lvl2pPr>
            <a:lvl3pPr>
              <a:defRPr sz="1600"/>
            </a:lvl3pPr>
            <a:lvl4pPr>
              <a:defRPr sz="1400"/>
            </a:lvl4pPr>
            <a:lvl5pPr>
              <a:defRPr sz="1200"/>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9" name="Content Placeholder 9"/>
          <p:cNvSpPr>
            <a:spLocks noGrp="1"/>
          </p:cNvSpPr>
          <p:nvPr>
            <p:ph sz="quarter" idx="13" hasCustomPrompt="1"/>
          </p:nvPr>
        </p:nvSpPr>
        <p:spPr>
          <a:xfrm>
            <a:off x="4659314" y="1381125"/>
            <a:ext cx="4025899" cy="4824414"/>
          </a:xfrm>
        </p:spPr>
        <p:txBody>
          <a:bodyPr>
            <a:normAutofit/>
          </a:bodyPr>
          <a:lstStyle>
            <a:lvl1pPr>
              <a:defRPr sz="2000"/>
            </a:lvl1pPr>
            <a:lvl2pPr>
              <a:defRPr sz="1800"/>
            </a:lvl2pPr>
            <a:lvl3pPr>
              <a:defRPr sz="1600"/>
            </a:lvl3pPr>
            <a:lvl4pPr>
              <a:defRPr sz="1400"/>
            </a:lvl4pPr>
            <a:lvl5pPr>
              <a:defRPr sz="1200"/>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3" name="Title 2"/>
          <p:cNvSpPr>
            <a:spLocks noGrp="1"/>
          </p:cNvSpPr>
          <p:nvPr>
            <p:ph type="title" hasCustomPrompt="1"/>
          </p:nvPr>
        </p:nvSpPr>
        <p:spPr/>
        <p:txBody>
          <a:bodyPr/>
          <a:lstStyle/>
          <a:p>
            <a:r>
              <a:rPr lang="en-US" dirty="0" smtClean="0"/>
              <a:t>Master Title Slide Headline</a:t>
            </a:r>
            <a:endParaRPr lang="en-CA" dirty="0"/>
          </a:p>
        </p:txBody>
      </p:sp>
    </p:spTree>
    <p:extLst>
      <p:ext uri="{BB962C8B-B14F-4D97-AF65-F5344CB8AC3E}">
        <p14:creationId xmlns:p14="http://schemas.microsoft.com/office/powerpoint/2010/main" val="2005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content Paragraphs">
    <p:spTree>
      <p:nvGrpSpPr>
        <p:cNvPr id="1" name=""/>
        <p:cNvGrpSpPr/>
        <p:nvPr/>
      </p:nvGrpSpPr>
      <p:grpSpPr>
        <a:xfrm>
          <a:off x="0" y="0"/>
          <a:ext cx="0" cy="0"/>
          <a:chOff x="0" y="0"/>
          <a:chExt cx="0" cy="0"/>
        </a:xfrm>
      </p:grpSpPr>
      <p:sp>
        <p:nvSpPr>
          <p:cNvPr id="10" name="Content Placeholder 9"/>
          <p:cNvSpPr>
            <a:spLocks noGrp="1"/>
          </p:cNvSpPr>
          <p:nvPr>
            <p:ph sz="quarter" idx="12" hasCustomPrompt="1"/>
          </p:nvPr>
        </p:nvSpPr>
        <p:spPr>
          <a:xfrm>
            <a:off x="457202" y="1381125"/>
            <a:ext cx="4025898" cy="4824414"/>
          </a:xfrm>
        </p:spPr>
        <p:txBody>
          <a:bodyPr>
            <a:normAutofit/>
          </a:bodyPr>
          <a:lstStyle>
            <a:lvl1pPr marL="0" indent="0">
              <a:spcBef>
                <a:spcPts val="1200"/>
              </a:spcBef>
              <a:spcAft>
                <a:spcPts val="0"/>
              </a:spcAft>
              <a:buNone/>
              <a:defRPr sz="2000" b="1">
                <a:solidFill>
                  <a:srgbClr val="FF0000"/>
                </a:solidFill>
              </a:defRPr>
            </a:lvl1pPr>
            <a:lvl2pPr marL="231775" indent="-231775">
              <a:buFont typeface="Arial" pitchFamily="34" charset="0"/>
              <a:buChar char="•"/>
              <a:defRPr sz="2000"/>
            </a:lvl2pPr>
            <a:lvl3pPr marL="457200" indent="-231775">
              <a:buFont typeface="Arial" pitchFamily="34" charset="0"/>
              <a:buChar char="–"/>
              <a:defRPr sz="1800"/>
            </a:lvl3pPr>
            <a:lvl4pPr marL="688975" indent="-225425">
              <a:buFont typeface="Arial" pitchFamily="34" charset="0"/>
              <a:buChar char="•"/>
              <a:defRPr sz="1600"/>
            </a:lvl4pPr>
            <a:lvl5pPr marL="914400" indent="-225425">
              <a:buFont typeface="Arial" pitchFamily="34" charset="0"/>
              <a:buChar char="–"/>
              <a:tabLst/>
              <a:defRPr sz="1400"/>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8" name="Content Placeholder 9"/>
          <p:cNvSpPr>
            <a:spLocks noGrp="1"/>
          </p:cNvSpPr>
          <p:nvPr>
            <p:ph sz="quarter" idx="14" hasCustomPrompt="1"/>
          </p:nvPr>
        </p:nvSpPr>
        <p:spPr>
          <a:xfrm>
            <a:off x="4660900" y="1381125"/>
            <a:ext cx="4025898" cy="4824414"/>
          </a:xfrm>
        </p:spPr>
        <p:txBody>
          <a:bodyPr>
            <a:normAutofit/>
          </a:bodyPr>
          <a:lstStyle>
            <a:lvl1pPr marL="0" indent="0">
              <a:spcBef>
                <a:spcPts val="1200"/>
              </a:spcBef>
              <a:spcAft>
                <a:spcPts val="0"/>
              </a:spcAft>
              <a:buNone/>
              <a:defRPr sz="2000" b="1">
                <a:solidFill>
                  <a:srgbClr val="FF0000"/>
                </a:solidFill>
              </a:defRPr>
            </a:lvl1pPr>
            <a:lvl2pPr marL="231775" indent="-231775">
              <a:buFont typeface="Arial" pitchFamily="34" charset="0"/>
              <a:buChar char="•"/>
              <a:defRPr sz="2000"/>
            </a:lvl2pPr>
            <a:lvl3pPr marL="457200" indent="-231775">
              <a:buFont typeface="Arial" pitchFamily="34" charset="0"/>
              <a:buChar char="–"/>
              <a:defRPr sz="1800"/>
            </a:lvl3pPr>
            <a:lvl4pPr marL="688975" indent="-225425">
              <a:buFont typeface="Arial" pitchFamily="34" charset="0"/>
              <a:buChar char="•"/>
              <a:defRPr sz="1600"/>
            </a:lvl4pPr>
            <a:lvl5pPr marL="914400" indent="-225425">
              <a:buFont typeface="Arial" pitchFamily="34" charset="0"/>
              <a:buChar char="–"/>
              <a:tabLst/>
              <a:defRPr sz="1400"/>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3" name="Title 2"/>
          <p:cNvSpPr>
            <a:spLocks noGrp="1"/>
          </p:cNvSpPr>
          <p:nvPr>
            <p:ph type="title" hasCustomPrompt="1"/>
          </p:nvPr>
        </p:nvSpPr>
        <p:spPr/>
        <p:txBody>
          <a:bodyPr/>
          <a:lstStyle/>
          <a:p>
            <a:r>
              <a:rPr lang="en-US" dirty="0" smtClean="0"/>
              <a:t>Master Title Slide Headline</a:t>
            </a:r>
            <a:endParaRPr lang="en-CA" dirty="0"/>
          </a:p>
        </p:txBody>
      </p:sp>
    </p:spTree>
    <p:extLst>
      <p:ext uri="{BB962C8B-B14F-4D97-AF65-F5344CB8AC3E}">
        <p14:creationId xmlns:p14="http://schemas.microsoft.com/office/powerpoint/2010/main" val="9561261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Master Title Slide Headline</a:t>
            </a:r>
            <a:endParaRPr lang="en-CA" dirty="0"/>
          </a:p>
        </p:txBody>
      </p:sp>
    </p:spTree>
    <p:extLst>
      <p:ext uri="{BB962C8B-B14F-4D97-AF65-F5344CB8AC3E}">
        <p14:creationId xmlns:p14="http://schemas.microsoft.com/office/powerpoint/2010/main" val="23174683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7338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2_Title Slide">
    <p:bg>
      <p:bgPr>
        <a:solidFill>
          <a:schemeClr val="bg1"/>
        </a:solidFill>
        <a:effectLst/>
      </p:bgPr>
    </p:bg>
    <p:spTree>
      <p:nvGrpSpPr>
        <p:cNvPr id="1" name=""/>
        <p:cNvGrpSpPr/>
        <p:nvPr/>
      </p:nvGrpSpPr>
      <p:grpSpPr>
        <a:xfrm>
          <a:off x="0" y="0"/>
          <a:ext cx="0" cy="0"/>
          <a:chOff x="0" y="0"/>
          <a:chExt cx="0" cy="0"/>
        </a:xfrm>
      </p:grpSpPr>
      <p:graphicFrame>
        <p:nvGraphicFramePr>
          <p:cNvPr id="44" name="Objekt 43"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84" name="think-cell Slide" r:id="rId6" imgW="0" imgH="0" progId="">
                  <p:embed/>
                </p:oleObj>
              </mc:Choice>
              <mc:Fallback>
                <p:oleObj name="think-cell Slide" r:id="rId6"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ctrTitle"/>
            <p:custDataLst>
              <p:tags r:id="rId3"/>
            </p:custDataLst>
          </p:nvPr>
        </p:nvSpPr>
        <p:spPr bwMode="auto">
          <a:xfrm>
            <a:off x="458788" y="2557997"/>
            <a:ext cx="4113212" cy="94301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defRPr lang="de-DE" sz="2800" i="0" dirty="0">
                <a:solidFill>
                  <a:schemeClr val="tx1"/>
                </a:solidFill>
                <a:latin typeface="Arial"/>
              </a:defRPr>
            </a:lvl1pPr>
          </a:lstStyle>
          <a:p>
            <a:pPr marL="0" lvl="0" indent="0">
              <a:lnSpc>
                <a:spcPct val="100000"/>
              </a:lnSpc>
              <a:buNone/>
            </a:pPr>
            <a:r>
              <a:rPr lang="en-US" smtClean="0"/>
              <a:t>Click to edit Master title style</a:t>
            </a:r>
            <a:endParaRPr lang="de-DE" dirty="0"/>
          </a:p>
        </p:txBody>
      </p:sp>
      <p:sp>
        <p:nvSpPr>
          <p:cNvPr id="3" name="Untertitel 2"/>
          <p:cNvSpPr>
            <a:spLocks noGrp="1"/>
          </p:cNvSpPr>
          <p:nvPr>
            <p:ph type="subTitle" idx="1"/>
            <p:custDataLst>
              <p:tags r:id="rId4"/>
            </p:custDataLst>
          </p:nvPr>
        </p:nvSpPr>
        <p:spPr bwMode="auto">
          <a:xfrm>
            <a:off x="461963" y="3501008"/>
            <a:ext cx="4110037" cy="615553"/>
          </a:xfrm>
          <a:prstGeom prst="rect">
            <a:avLst/>
          </a:prstGeom>
          <a:ln w="9525"/>
        </p:spPr>
        <p:txBody>
          <a:bodyPr lIns="0" tIns="0" rIns="0" bIns="0">
            <a:noAutofit/>
          </a:bodyPr>
          <a:lstStyle>
            <a:lvl1pPr marL="0" indent="0" algn="l" rtl="0" eaLnBrk="1" fontAlgn="base" hangingPunct="1">
              <a:spcBef>
                <a:spcPts val="800"/>
              </a:spcBef>
              <a:spcAft>
                <a:spcPct val="0"/>
              </a:spcAft>
              <a:buClr>
                <a:schemeClr val="tx1"/>
              </a:buClr>
              <a:buFontTx/>
              <a:buNone/>
              <a:defRPr lang="de-DE" sz="200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Tree>
    <p:extLst>
      <p:ext uri="{BB962C8B-B14F-4D97-AF65-F5344CB8AC3E}">
        <p14:creationId xmlns:p14="http://schemas.microsoft.com/office/powerpoint/2010/main" val="1628564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rgbClr val="004F9E"/>
                </a:solidFill>
              </a:defRPr>
            </a:lvl1pPr>
            <a:lvl2pPr>
              <a:defRPr sz="2000">
                <a:solidFill>
                  <a:srgbClr val="3366FF"/>
                </a:solidFill>
              </a:defRPr>
            </a:lvl2pPr>
            <a:lvl3pPr>
              <a:defRPr sz="2000">
                <a:solidFill>
                  <a:srgbClr val="44488E"/>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Rectangle 65"/>
          <p:cNvSpPr>
            <a:spLocks noGrp="1" noChangeArrowheads="1"/>
          </p:cNvSpPr>
          <p:nvPr>
            <p:ph type="title"/>
          </p:nvPr>
        </p:nvSpPr>
        <p:spPr bwMode="gray">
          <a:xfrm>
            <a:off x="1528175" y="152098"/>
            <a:ext cx="7442788" cy="77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Click to edit Master title style</a:t>
            </a:r>
            <a:endParaRPr lang="en-AU" altLang="en-US" dirty="0" smtClean="0"/>
          </a:p>
        </p:txBody>
      </p:sp>
    </p:spTree>
    <p:extLst>
      <p:ext uri="{BB962C8B-B14F-4D97-AF65-F5344CB8AC3E}">
        <p14:creationId xmlns:p14="http://schemas.microsoft.com/office/powerpoint/2010/main" val="23017388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Slide_Top">
    <p:spTree>
      <p:nvGrpSpPr>
        <p:cNvPr id="1" name=""/>
        <p:cNvGrpSpPr/>
        <p:nvPr/>
      </p:nvGrpSpPr>
      <p:grpSpPr>
        <a:xfrm>
          <a:off x="0" y="0"/>
          <a:ext cx="0" cy="0"/>
          <a:chOff x="0" y="0"/>
          <a:chExt cx="0" cy="0"/>
        </a:xfrm>
      </p:grpSpPr>
      <p:pic>
        <p:nvPicPr>
          <p:cNvPr id="14" name="Picture 2" descr="\\JBWServer\Shared\Clients\Presentations\Accenture\Tricia Speirs - 12-2348 - AMC Strategy PPT templates &amp; eBanners\Working files\Final Images\Supplemental\107253582_7.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353" y="3427414"/>
            <a:ext cx="9144001" cy="3439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96888" y="1821613"/>
            <a:ext cx="8151811" cy="613193"/>
          </a:xfrm>
          <a:prstGeom prst="rect">
            <a:avLst/>
          </a:prstGeom>
        </p:spPr>
        <p:txBody>
          <a:bodyPr lIns="0" tIns="0" anchor="t" anchorCtr="0">
            <a:noAutofit/>
          </a:bodyPr>
          <a:lstStyle>
            <a:lvl1pPr algn="l">
              <a:lnSpc>
                <a:spcPct val="100000"/>
              </a:lnSpc>
              <a:defRPr sz="3600" b="0" spc="0" baseline="0">
                <a:solidFill>
                  <a:schemeClr val="accent2"/>
                </a:solidFill>
                <a:latin typeface="Arial" pitchFamily="34" charset="0"/>
                <a:cs typeface="Arial" pitchFamily="34" charset="0"/>
              </a:defRPr>
            </a:lvl1pPr>
          </a:lstStyle>
          <a:p>
            <a:r>
              <a:rPr lang="en-US" dirty="0" smtClean="0"/>
              <a:t>Click to edit Master title style </a:t>
            </a:r>
            <a:endParaRPr lang="en-GB" dirty="0"/>
          </a:p>
        </p:txBody>
      </p:sp>
      <p:cxnSp>
        <p:nvCxnSpPr>
          <p:cNvPr id="15" name="Straight Connector 9"/>
          <p:cNvCxnSpPr>
            <a:cxnSpLocks noChangeShapeType="1"/>
          </p:cNvCxnSpPr>
          <p:nvPr userDrawn="1"/>
        </p:nvCxnSpPr>
        <p:spPr bwMode="auto">
          <a:xfrm>
            <a:off x="496888" y="1102300"/>
            <a:ext cx="8647112" cy="0"/>
          </a:xfrm>
          <a:prstGeom prst="line">
            <a:avLst/>
          </a:prstGeom>
          <a:noFill/>
          <a:ln w="12700">
            <a:solidFill>
              <a:schemeClr val="tx1"/>
            </a:solidFill>
            <a:round/>
            <a:headEnd/>
            <a:tailEnd/>
          </a:ln>
        </p:spPr>
      </p:cxnSp>
      <p:sp>
        <p:nvSpPr>
          <p:cNvPr id="33" name="Text Placeholder 32"/>
          <p:cNvSpPr>
            <a:spLocks noGrp="1"/>
          </p:cNvSpPr>
          <p:nvPr>
            <p:ph type="body" sz="quarter" idx="10"/>
          </p:nvPr>
        </p:nvSpPr>
        <p:spPr>
          <a:xfrm>
            <a:off x="496887" y="2437563"/>
            <a:ext cx="8151811" cy="467562"/>
          </a:xfrm>
        </p:spPr>
        <p:txBody>
          <a:bodyPr/>
          <a:lstStyle>
            <a:lvl1pPr marL="0" indent="0" algn="l" rtl="0" eaLnBrk="1" fontAlgn="base" hangingPunct="1">
              <a:lnSpc>
                <a:spcPct val="100000"/>
              </a:lnSpc>
              <a:spcBef>
                <a:spcPct val="0"/>
              </a:spcBef>
              <a:spcAft>
                <a:spcPct val="0"/>
              </a:spcAft>
              <a:buFont typeface="Arial" charset="0"/>
              <a:buNone/>
              <a:defRPr lang="en-US" sz="2000" b="0" kern="1200" spc="0" baseline="0" dirty="0" smtClean="0">
                <a:solidFill>
                  <a:schemeClr val="accent2"/>
                </a:solidFill>
                <a:latin typeface="Arial" pitchFamily="34" charset="0"/>
                <a:ea typeface="Arial" pitchFamily="-105" charset="-52"/>
                <a:cs typeface="Arial" pitchFamily="34" charset="0"/>
              </a:defRPr>
            </a:lvl1pPr>
            <a:lvl2pPr algn="l" rtl="0" eaLnBrk="1" fontAlgn="base" hangingPunct="1">
              <a:lnSpc>
                <a:spcPct val="100000"/>
              </a:lnSpc>
              <a:spcBef>
                <a:spcPct val="0"/>
              </a:spcBef>
              <a:spcAft>
                <a:spcPct val="0"/>
              </a:spcAft>
              <a:buFont typeface="Arial" charset="0"/>
              <a:defRPr lang="en-US" sz="2000" b="0" kern="1200" spc="0" baseline="0" dirty="0" smtClean="0">
                <a:solidFill>
                  <a:schemeClr val="accent1"/>
                </a:solidFill>
                <a:latin typeface="Arial" pitchFamily="34" charset="0"/>
                <a:ea typeface="Arial" pitchFamily="-105" charset="-52"/>
                <a:cs typeface="Arial" pitchFamily="34" charset="0"/>
              </a:defRPr>
            </a:lvl2pPr>
            <a:lvl3pPr algn="l" rtl="0" eaLnBrk="1" fontAlgn="base" hangingPunct="1">
              <a:lnSpc>
                <a:spcPct val="100000"/>
              </a:lnSpc>
              <a:spcBef>
                <a:spcPct val="0"/>
              </a:spcBef>
              <a:spcAft>
                <a:spcPct val="0"/>
              </a:spcAft>
              <a:buFont typeface="Arial" charset="0"/>
              <a:defRPr lang="en-US" sz="2000" b="0" kern="1200" spc="0" baseline="0" dirty="0" smtClean="0">
                <a:solidFill>
                  <a:schemeClr val="accent1"/>
                </a:solidFill>
                <a:latin typeface="Arial" pitchFamily="34" charset="0"/>
                <a:ea typeface="Arial" pitchFamily="-105" charset="-52"/>
                <a:cs typeface="Arial" pitchFamily="34" charset="0"/>
              </a:defRPr>
            </a:lvl3pPr>
            <a:lvl4pPr algn="l" rtl="0" eaLnBrk="1" fontAlgn="base" hangingPunct="1">
              <a:lnSpc>
                <a:spcPct val="100000"/>
              </a:lnSpc>
              <a:spcBef>
                <a:spcPct val="0"/>
              </a:spcBef>
              <a:spcAft>
                <a:spcPct val="0"/>
              </a:spcAft>
              <a:buFont typeface="Arial" charset="0"/>
              <a:defRPr lang="en-US" sz="2000" b="0" kern="1200" spc="0" baseline="0" dirty="0" smtClean="0">
                <a:solidFill>
                  <a:schemeClr val="accent1"/>
                </a:solidFill>
                <a:latin typeface="Arial" pitchFamily="34" charset="0"/>
                <a:ea typeface="Arial" pitchFamily="-105" charset="-52"/>
                <a:cs typeface="Arial" pitchFamily="34" charset="0"/>
              </a:defRPr>
            </a:lvl4pPr>
            <a:lvl5pPr algn="l" rtl="0" eaLnBrk="1" fontAlgn="base" hangingPunct="1">
              <a:lnSpc>
                <a:spcPct val="100000"/>
              </a:lnSpc>
              <a:spcBef>
                <a:spcPct val="0"/>
              </a:spcBef>
              <a:spcAft>
                <a:spcPct val="0"/>
              </a:spcAft>
              <a:buFont typeface="Arial" charset="0"/>
              <a:defRPr lang="en-AU" sz="2000" b="0" kern="1200" spc="0" baseline="0" dirty="0">
                <a:solidFill>
                  <a:schemeClr val="accent1"/>
                </a:solidFill>
                <a:latin typeface="Arial" pitchFamily="34" charset="0"/>
                <a:ea typeface="Arial" pitchFamily="-105" charset="-52"/>
                <a:cs typeface="Arial"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38599560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Text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496800" y="1137285"/>
            <a:ext cx="8151900" cy="508000"/>
          </a:xfrm>
          <a:prstGeom prst="rect">
            <a:avLst/>
          </a:prstGeom>
        </p:spPr>
        <p:txBody>
          <a:bodyPr lIns="0"/>
          <a:lstStyle>
            <a:lvl1pPr marL="0" indent="0">
              <a:buNone/>
              <a:defRPr sz="2600">
                <a:solidFill>
                  <a:schemeClr val="accent2"/>
                </a:solidFill>
              </a:defRPr>
            </a:lvl1pPr>
            <a:lvl2pPr>
              <a:defRPr sz="2600"/>
            </a:lvl2pPr>
            <a:lvl3pPr>
              <a:defRPr sz="2400"/>
            </a:lvl3pPr>
            <a:lvl4pPr>
              <a:defRPr sz="2200"/>
            </a:lvl4pPr>
            <a:lvl5pPr>
              <a:defRPr sz="2000"/>
            </a:lvl5pPr>
          </a:lstStyle>
          <a:p>
            <a:pPr lvl="0"/>
            <a:r>
              <a:rPr lang="en-US" dirty="0" smtClean="0"/>
              <a:t>Click to edit Master text styles</a:t>
            </a:r>
          </a:p>
        </p:txBody>
      </p:sp>
      <p:sp>
        <p:nvSpPr>
          <p:cNvPr id="8" name="Content Placeholder 7"/>
          <p:cNvSpPr>
            <a:spLocks noGrp="1"/>
          </p:cNvSpPr>
          <p:nvPr>
            <p:ph sz="quarter" idx="11"/>
          </p:nvPr>
        </p:nvSpPr>
        <p:spPr>
          <a:xfrm>
            <a:off x="496800" y="1645285"/>
            <a:ext cx="8151900" cy="47444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2" name="Title 1"/>
          <p:cNvSpPr>
            <a:spLocks noGrp="1"/>
          </p:cNvSpPr>
          <p:nvPr>
            <p:ph type="title"/>
          </p:nvPr>
        </p:nvSpPr>
        <p:spPr/>
        <p:txBody>
          <a:bodyPr/>
          <a:lstStyle/>
          <a:p>
            <a:r>
              <a:rPr lang="en-US" dirty="0" smtClean="0"/>
              <a:t>Click to edit Master title style</a:t>
            </a:r>
            <a:endParaRPr lang="en-AU" dirty="0"/>
          </a:p>
        </p:txBody>
      </p:sp>
    </p:spTree>
    <p:extLst>
      <p:ext uri="{BB962C8B-B14F-4D97-AF65-F5344CB8AC3E}">
        <p14:creationId xmlns:p14="http://schemas.microsoft.com/office/powerpoint/2010/main" val="1954052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lumn Text slide with Headings">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AU"/>
          </a:p>
        </p:txBody>
      </p:sp>
      <p:sp>
        <p:nvSpPr>
          <p:cNvPr id="10" name="Text Placeholder 16"/>
          <p:cNvSpPr>
            <a:spLocks noGrp="1"/>
          </p:cNvSpPr>
          <p:nvPr>
            <p:ph type="body" sz="quarter" idx="10"/>
          </p:nvPr>
        </p:nvSpPr>
        <p:spPr>
          <a:xfrm>
            <a:off x="496889" y="1137285"/>
            <a:ext cx="4019550" cy="508000"/>
          </a:xfrm>
          <a:prstGeom prst="rect">
            <a:avLst/>
          </a:prstGeom>
        </p:spPr>
        <p:txBody>
          <a:bodyPr lIns="0"/>
          <a:lstStyle>
            <a:lvl1pPr marL="0" indent="0">
              <a:buNone/>
              <a:defRPr sz="2600">
                <a:solidFill>
                  <a:schemeClr val="accent2"/>
                </a:solidFill>
              </a:defRPr>
            </a:lvl1pPr>
            <a:lvl2pPr>
              <a:defRPr sz="2600"/>
            </a:lvl2pPr>
            <a:lvl3pPr>
              <a:defRPr sz="2400"/>
            </a:lvl3pPr>
            <a:lvl4pPr>
              <a:defRPr sz="2200"/>
            </a:lvl4pPr>
            <a:lvl5pPr>
              <a:defRPr sz="2000"/>
            </a:lvl5pPr>
          </a:lstStyle>
          <a:p>
            <a:pPr lvl="0"/>
            <a:r>
              <a:rPr lang="en-US" dirty="0" smtClean="0"/>
              <a:t>Click to edit Master text styles</a:t>
            </a:r>
          </a:p>
        </p:txBody>
      </p:sp>
      <p:sp>
        <p:nvSpPr>
          <p:cNvPr id="11" name="Content Placeholder 7"/>
          <p:cNvSpPr>
            <a:spLocks noGrp="1"/>
          </p:cNvSpPr>
          <p:nvPr>
            <p:ph sz="quarter" idx="11"/>
          </p:nvPr>
        </p:nvSpPr>
        <p:spPr>
          <a:xfrm>
            <a:off x="496889" y="1645285"/>
            <a:ext cx="4019550" cy="47444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2" name="Text Placeholder 16"/>
          <p:cNvSpPr>
            <a:spLocks noGrp="1"/>
          </p:cNvSpPr>
          <p:nvPr>
            <p:ph type="body" sz="quarter" idx="16"/>
          </p:nvPr>
        </p:nvSpPr>
        <p:spPr>
          <a:xfrm>
            <a:off x="4627563" y="1137285"/>
            <a:ext cx="4021137" cy="508000"/>
          </a:xfrm>
          <a:prstGeom prst="rect">
            <a:avLst/>
          </a:prstGeom>
        </p:spPr>
        <p:txBody>
          <a:bodyPr lIns="0"/>
          <a:lstStyle>
            <a:lvl1pPr marL="0" indent="0">
              <a:buNone/>
              <a:defRPr sz="2600">
                <a:solidFill>
                  <a:schemeClr val="accent2"/>
                </a:solidFill>
              </a:defRPr>
            </a:lvl1pPr>
            <a:lvl2pPr>
              <a:defRPr sz="2600"/>
            </a:lvl2pPr>
            <a:lvl3pPr>
              <a:defRPr sz="2400"/>
            </a:lvl3pPr>
            <a:lvl4pPr>
              <a:defRPr sz="2200"/>
            </a:lvl4pPr>
            <a:lvl5pPr>
              <a:defRPr sz="2000"/>
            </a:lvl5pPr>
          </a:lstStyle>
          <a:p>
            <a:pPr lvl="0"/>
            <a:r>
              <a:rPr lang="en-US" dirty="0" smtClean="0"/>
              <a:t>Click to edit Master text styles</a:t>
            </a:r>
          </a:p>
        </p:txBody>
      </p:sp>
      <p:sp>
        <p:nvSpPr>
          <p:cNvPr id="13" name="Content Placeholder 7"/>
          <p:cNvSpPr>
            <a:spLocks noGrp="1"/>
          </p:cNvSpPr>
          <p:nvPr>
            <p:ph sz="quarter" idx="17"/>
          </p:nvPr>
        </p:nvSpPr>
        <p:spPr>
          <a:xfrm>
            <a:off x="4627563" y="1645285"/>
            <a:ext cx="4021137" cy="47444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807837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wo Column Text slide with Headin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AU"/>
          </a:p>
        </p:txBody>
      </p:sp>
      <p:sp>
        <p:nvSpPr>
          <p:cNvPr id="9" name="Text Placeholder 16"/>
          <p:cNvSpPr>
            <a:spLocks noGrp="1"/>
          </p:cNvSpPr>
          <p:nvPr>
            <p:ph type="body" sz="quarter" idx="10"/>
          </p:nvPr>
        </p:nvSpPr>
        <p:spPr>
          <a:xfrm>
            <a:off x="496800" y="1137285"/>
            <a:ext cx="8151900" cy="508000"/>
          </a:xfrm>
          <a:prstGeom prst="rect">
            <a:avLst/>
          </a:prstGeom>
        </p:spPr>
        <p:txBody>
          <a:bodyPr lIns="0"/>
          <a:lstStyle>
            <a:lvl1pPr marL="0" indent="0">
              <a:buNone/>
              <a:defRPr sz="2600">
                <a:solidFill>
                  <a:schemeClr val="accent2"/>
                </a:solidFill>
              </a:defRPr>
            </a:lvl1pPr>
            <a:lvl2pPr>
              <a:defRPr sz="2600"/>
            </a:lvl2pPr>
            <a:lvl3pPr>
              <a:defRPr sz="2400"/>
            </a:lvl3pPr>
            <a:lvl4pPr>
              <a:defRPr sz="2200"/>
            </a:lvl4pPr>
            <a:lvl5pPr>
              <a:defRPr sz="2000"/>
            </a:lvl5pPr>
          </a:lstStyle>
          <a:p>
            <a:pPr lvl="0"/>
            <a:r>
              <a:rPr lang="en-US" dirty="0" smtClean="0"/>
              <a:t>Click to edit Master text styles</a:t>
            </a:r>
          </a:p>
        </p:txBody>
      </p:sp>
      <p:sp>
        <p:nvSpPr>
          <p:cNvPr id="11" name="Content Placeholder 7"/>
          <p:cNvSpPr>
            <a:spLocks noGrp="1"/>
          </p:cNvSpPr>
          <p:nvPr>
            <p:ph sz="quarter" idx="11"/>
          </p:nvPr>
        </p:nvSpPr>
        <p:spPr>
          <a:xfrm>
            <a:off x="496801" y="1645285"/>
            <a:ext cx="4019638" cy="47444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2" name="Content Placeholder 7"/>
          <p:cNvSpPr>
            <a:spLocks noGrp="1"/>
          </p:cNvSpPr>
          <p:nvPr>
            <p:ph sz="quarter" idx="17"/>
          </p:nvPr>
        </p:nvSpPr>
        <p:spPr>
          <a:xfrm>
            <a:off x="4627563" y="1645285"/>
            <a:ext cx="4021137" cy="47444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3400149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Slid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AU"/>
          </a:p>
        </p:txBody>
      </p:sp>
      <p:sp>
        <p:nvSpPr>
          <p:cNvPr id="10" name="Content Placeholder 9"/>
          <p:cNvSpPr>
            <a:spLocks noGrp="1"/>
          </p:cNvSpPr>
          <p:nvPr>
            <p:ph sz="quarter" idx="14"/>
          </p:nvPr>
        </p:nvSpPr>
        <p:spPr>
          <a:xfrm>
            <a:off x="496800" y="1132507"/>
            <a:ext cx="8151900" cy="525718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85110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lumn Text slid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AU"/>
          </a:p>
        </p:txBody>
      </p:sp>
      <p:sp>
        <p:nvSpPr>
          <p:cNvPr id="4" name="Content Placeholder 3"/>
          <p:cNvSpPr>
            <a:spLocks noGrp="1"/>
          </p:cNvSpPr>
          <p:nvPr>
            <p:ph sz="quarter" idx="16"/>
          </p:nvPr>
        </p:nvSpPr>
        <p:spPr>
          <a:xfrm>
            <a:off x="493047" y="1131221"/>
            <a:ext cx="4023391" cy="52584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3" name="Content Placeholder 3"/>
          <p:cNvSpPr>
            <a:spLocks noGrp="1"/>
          </p:cNvSpPr>
          <p:nvPr>
            <p:ph sz="quarter" idx="17"/>
          </p:nvPr>
        </p:nvSpPr>
        <p:spPr>
          <a:xfrm>
            <a:off x="4627563" y="1131221"/>
            <a:ext cx="4021138" cy="5258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156696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AU"/>
          </a:p>
        </p:txBody>
      </p:sp>
      <p:sp>
        <p:nvSpPr>
          <p:cNvPr id="6" name="Text Placeholder 16"/>
          <p:cNvSpPr>
            <a:spLocks noGrp="1"/>
          </p:cNvSpPr>
          <p:nvPr>
            <p:ph type="body" sz="quarter" idx="10"/>
          </p:nvPr>
        </p:nvSpPr>
        <p:spPr>
          <a:xfrm>
            <a:off x="496800" y="1137285"/>
            <a:ext cx="8151900" cy="508000"/>
          </a:xfrm>
          <a:prstGeom prst="rect">
            <a:avLst/>
          </a:prstGeom>
        </p:spPr>
        <p:txBody>
          <a:bodyPr lIns="0"/>
          <a:lstStyle>
            <a:lvl1pPr marL="0" indent="0">
              <a:buNone/>
              <a:defRPr sz="2600">
                <a:solidFill>
                  <a:schemeClr val="accent2"/>
                </a:solidFill>
              </a:defRPr>
            </a:lvl1pPr>
            <a:lvl2pPr>
              <a:defRPr sz="2600"/>
            </a:lvl2pPr>
            <a:lvl3pPr>
              <a:defRPr sz="2400"/>
            </a:lvl3pPr>
            <a:lvl4pPr>
              <a:defRPr sz="2200"/>
            </a:lvl4pPr>
            <a:lvl5pPr>
              <a:defRPr sz="2000"/>
            </a:lvl5pPr>
          </a:lstStyle>
          <a:p>
            <a:pPr lvl="0"/>
            <a:r>
              <a:rPr lang="en-US" dirty="0" smtClean="0"/>
              <a:t>Click to edit Master text styles</a:t>
            </a:r>
          </a:p>
        </p:txBody>
      </p:sp>
    </p:spTree>
    <p:extLst>
      <p:ext uri="{BB962C8B-B14F-4D97-AF65-F5344CB8AC3E}">
        <p14:creationId xmlns:p14="http://schemas.microsoft.com/office/powerpoint/2010/main" val="426837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460984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Box 4"/>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smtClean="0">
                <a:solidFill>
                  <a:srgbClr val="7F7F7F"/>
                </a:solidFill>
              </a:rPr>
              <a:pPr algn="r" eaLnBrk="1" fontAlgn="auto" hangingPunct="1">
                <a:spcBef>
                  <a:spcPts val="0"/>
                </a:spcBef>
                <a:spcAft>
                  <a:spcPts val="0"/>
                </a:spcAft>
              </a:pPr>
              <a:t>‹#›</a:t>
            </a:fld>
            <a:endParaRPr lang="en-CA" sz="900" b="0" dirty="0">
              <a:solidFill>
                <a:srgbClr val="7F7F7F"/>
              </a:solidFill>
            </a:endParaRPr>
          </a:p>
        </p:txBody>
      </p:sp>
    </p:spTree>
    <p:extLst>
      <p:ext uri="{BB962C8B-B14F-4D97-AF65-F5344CB8AC3E}">
        <p14:creationId xmlns:p14="http://schemas.microsoft.com/office/powerpoint/2010/main" val="5784382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749080"/>
            <a:ext cx="8151812" cy="1161492"/>
          </a:xfrm>
          <a:prstGeom prst="rect">
            <a:avLst/>
          </a:prstGeom>
        </p:spPr>
        <p:txBody>
          <a:bodyPr lIns="0" tIns="0" anchor="b" anchorCtr="0">
            <a:noAutofit/>
          </a:bodyPr>
          <a:lstStyle>
            <a:lvl1pPr algn="l">
              <a:lnSpc>
                <a:spcPts val="3900"/>
              </a:lnSpc>
              <a:defRPr sz="3600" b="0" spc="-100" baseline="0">
                <a:solidFill>
                  <a:schemeClr val="bg1"/>
                </a:solidFill>
                <a:latin typeface="Arial" pitchFamily="34" charset="0"/>
                <a:cs typeface="Arial" pitchFamily="34" charset="0"/>
              </a:defRPr>
            </a:lvl1pPr>
          </a:lstStyle>
          <a:p>
            <a:r>
              <a:rPr lang="en-US" dirty="0" smtClean="0"/>
              <a:t>Click to edit Master title style </a:t>
            </a:r>
            <a:endParaRPr lang="en-GB" dirty="0"/>
          </a:p>
        </p:txBody>
      </p:sp>
    </p:spTree>
    <p:extLst>
      <p:ext uri="{BB962C8B-B14F-4D97-AF65-F5344CB8AC3E}">
        <p14:creationId xmlns:p14="http://schemas.microsoft.com/office/powerpoint/2010/main" val="13297387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65"/>
          <p:cNvSpPr>
            <a:spLocks noGrp="1" noChangeArrowheads="1"/>
          </p:cNvSpPr>
          <p:nvPr>
            <p:ph type="title"/>
          </p:nvPr>
        </p:nvSpPr>
        <p:spPr bwMode="gray">
          <a:xfrm>
            <a:off x="1528175" y="152098"/>
            <a:ext cx="7442788" cy="77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Click to edit Master title style</a:t>
            </a:r>
            <a:endParaRPr lang="en-AU" altLang="en-US" dirty="0" smtClean="0"/>
          </a:p>
        </p:txBody>
      </p:sp>
    </p:spTree>
    <p:extLst>
      <p:ext uri="{BB962C8B-B14F-4D97-AF65-F5344CB8AC3E}">
        <p14:creationId xmlns:p14="http://schemas.microsoft.com/office/powerpoint/2010/main" val="17406852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748800"/>
            <a:ext cx="8151812" cy="1161492"/>
          </a:xfrm>
          <a:prstGeom prst="rect">
            <a:avLst/>
          </a:prstGeom>
        </p:spPr>
        <p:txBody>
          <a:bodyPr lIns="0" tIns="0" anchor="b" anchorCtr="0">
            <a:noAutofit/>
          </a:bodyPr>
          <a:lstStyle>
            <a:lvl1pPr algn="l">
              <a:lnSpc>
                <a:spcPts val="3900"/>
              </a:lnSpc>
              <a:defRPr sz="3600" b="0" spc="-100" baseline="0">
                <a:solidFill>
                  <a:schemeClr val="bg1"/>
                </a:solidFill>
                <a:latin typeface="Arial" pitchFamily="34" charset="0"/>
                <a:cs typeface="Arial" pitchFamily="34" charset="0"/>
              </a:defRPr>
            </a:lvl1pPr>
          </a:lstStyle>
          <a:p>
            <a:r>
              <a:rPr lang="en-US" dirty="0" smtClean="0"/>
              <a:t>Click to edit Master title style </a:t>
            </a:r>
            <a:endParaRPr lang="en-GB" dirty="0"/>
          </a:p>
        </p:txBody>
      </p:sp>
    </p:spTree>
    <p:extLst>
      <p:ext uri="{BB962C8B-B14F-4D97-AF65-F5344CB8AC3E}">
        <p14:creationId xmlns:p14="http://schemas.microsoft.com/office/powerpoint/2010/main" val="21514174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Image">
    <p:spTree>
      <p:nvGrpSpPr>
        <p:cNvPr id="1" name=""/>
        <p:cNvGrpSpPr/>
        <p:nvPr/>
      </p:nvGrpSpPr>
      <p:grpSpPr>
        <a:xfrm>
          <a:off x="0" y="0"/>
          <a:ext cx="0" cy="0"/>
          <a:chOff x="0" y="0"/>
          <a:chExt cx="0" cy="0"/>
        </a:xfrm>
      </p:grpSpPr>
      <p:pic>
        <p:nvPicPr>
          <p:cNvPr id="2050" name="Picture 2" descr="\\JBWServer\Shared\Clients\Presentations\Accenture\Tricia Speirs - 12-2348 - AMC Strategy PPT templates &amp; eBanners\Working files\Final Images\Supplemental\107253582_7.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496888" y="317500"/>
            <a:ext cx="7643467" cy="947738"/>
          </a:xfrm>
          <a:prstGeom prst="rect">
            <a:avLst/>
          </a:prstGeom>
        </p:spPr>
        <p:txBody>
          <a:bodyPr lIns="0" tIns="0" anchor="b" anchorCtr="0">
            <a:noAutofit/>
          </a:bodyPr>
          <a:lstStyle>
            <a:lvl1pPr algn="l">
              <a:lnSpc>
                <a:spcPts val="3900"/>
              </a:lnSpc>
              <a:defRPr sz="3600" b="0" spc="-100" baseline="0">
                <a:solidFill>
                  <a:schemeClr val="accent1"/>
                </a:solidFill>
                <a:latin typeface="Arial" pitchFamily="34" charset="0"/>
                <a:cs typeface="Arial" pitchFamily="34" charset="0"/>
              </a:defRPr>
            </a:lvl1pPr>
          </a:lstStyle>
          <a:p>
            <a:r>
              <a:rPr lang="en-US" dirty="0" smtClean="0"/>
              <a:t>Click to edit Master title style </a:t>
            </a:r>
            <a:endParaRPr lang="en-GB" dirty="0"/>
          </a:p>
        </p:txBody>
      </p:sp>
    </p:spTree>
    <p:extLst>
      <p:ext uri="{BB962C8B-B14F-4D97-AF65-F5344CB8AC3E}">
        <p14:creationId xmlns:p14="http://schemas.microsoft.com/office/powerpoint/2010/main" val="22640319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2" hasCustomPrompt="1"/>
          </p:nvPr>
        </p:nvSpPr>
        <p:spPr/>
        <p:txBody>
          <a:bodyPr/>
          <a:lstStyle>
            <a:lvl2pPr>
              <a:defRPr/>
            </a:lvl2pPr>
            <a:lvl3pPr>
              <a:defRPr/>
            </a:lvl3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4" name="Title 3"/>
          <p:cNvSpPr>
            <a:spLocks noGrp="1"/>
          </p:cNvSpPr>
          <p:nvPr>
            <p:ph type="title" hasCustomPrompt="1"/>
          </p:nvPr>
        </p:nvSpPr>
        <p:spPr/>
        <p:txBody>
          <a:bodyPr/>
          <a:lstStyle/>
          <a:p>
            <a:r>
              <a:rPr lang="en-US" dirty="0" smtClean="0"/>
              <a:t>Master Title Slide Headline</a:t>
            </a:r>
            <a:endParaRPr lang="en-CA" dirty="0"/>
          </a:p>
        </p:txBody>
      </p:sp>
    </p:spTree>
    <p:extLst>
      <p:ext uri="{BB962C8B-B14F-4D97-AF65-F5344CB8AC3E}">
        <p14:creationId xmlns:p14="http://schemas.microsoft.com/office/powerpoint/2010/main" val="22392656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bwMode="auto">
          <a:xfrm>
            <a:off x="468313" y="1162051"/>
            <a:ext cx="8207375" cy="416831"/>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None/>
              <a:defRPr lang="de-DE" sz="2000" b="1" dirty="0" smtClean="0">
                <a:solidFill>
                  <a:schemeClr val="accent2"/>
                </a:solidFill>
              </a:defRPr>
            </a:lvl1pPr>
          </a:lstStyle>
          <a:p>
            <a:pPr marL="0" lvl="0" indent="0" eaLnBrk="1" hangingPunct="1">
              <a:spcBef>
                <a:spcPts val="800"/>
              </a:spcBef>
              <a:spcAft>
                <a:spcPct val="0"/>
              </a:spcAft>
              <a:buClr>
                <a:schemeClr val="tx1"/>
              </a:buClr>
            </a:pPr>
            <a:endParaRPr lang="de-DE" dirty="0" smtClean="0"/>
          </a:p>
        </p:txBody>
      </p:sp>
      <p:sp>
        <p:nvSpPr>
          <p:cNvPr id="2" name="Titel 1"/>
          <p:cNvSpPr>
            <a:spLocks noGrp="1"/>
          </p:cNvSpPr>
          <p:nvPr>
            <p:ph type="title"/>
          </p:nvPr>
        </p:nvSpPr>
        <p:spPr bwMode="auto"/>
        <p:txBody>
          <a:bodyPr/>
          <a:lstStyle/>
          <a:p>
            <a:endParaRPr lang="de-DE" dirty="0"/>
          </a:p>
        </p:txBody>
      </p:sp>
      <p:sp>
        <p:nvSpPr>
          <p:cNvPr id="5" name="Textplatzhalter 4"/>
          <p:cNvSpPr>
            <a:spLocks noGrp="1"/>
          </p:cNvSpPr>
          <p:nvPr>
            <p:ph type="body" sz="quarter" idx="14"/>
          </p:nvPr>
        </p:nvSpPr>
        <p:spPr>
          <a:xfrm>
            <a:off x="468313" y="1628775"/>
            <a:ext cx="8207375"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6700" indent="-266700">
              <a:defRPr lang="de-DE" sz="2000" dirty="0" smtClean="0"/>
            </a:lvl1pPr>
            <a:lvl2pPr marL="539750" indent="-268288">
              <a:defRPr lang="de-DE" sz="1800" dirty="0" smtClean="0"/>
            </a:lvl2pPr>
            <a:lvl3pPr marL="719138" indent="-179388">
              <a:defRPr lang="de-DE" sz="1600" dirty="0" smtClean="0"/>
            </a:lvl3pPr>
            <a:lvl4pPr marL="895350" indent="-176213">
              <a:defRPr lang="de-DE" sz="1400" dirty="0" smtClean="0"/>
            </a:lvl4pPr>
            <a:lvl5pPr marL="1079500" indent="-179388">
              <a:defRPr lang="en-AU" sz="1200" dirty="0"/>
            </a:lvl5pPr>
          </a:lstStyle>
          <a:p>
            <a:pPr marL="540000" lvl="1" indent="-268288">
              <a:buClr>
                <a:srgbClr val="000000"/>
              </a:buClr>
              <a:buSzPct val="100000"/>
              <a:buFont typeface="Arial"/>
            </a:pPr>
            <a:endParaRPr lang="en-AU" dirty="0"/>
          </a:p>
        </p:txBody>
      </p:sp>
    </p:spTree>
    <p:extLst>
      <p:ext uri="{BB962C8B-B14F-4D97-AF65-F5344CB8AC3E}">
        <p14:creationId xmlns:p14="http://schemas.microsoft.com/office/powerpoint/2010/main" val="37008767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4" name="Objekt 43"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108"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ctrTitle"/>
            <p:custDataLst>
              <p:tags r:id="rId3"/>
            </p:custDataLst>
          </p:nvPr>
        </p:nvSpPr>
        <p:spPr bwMode="gray">
          <a:xfrm>
            <a:off x="458788" y="2206801"/>
            <a:ext cx="4113212" cy="98070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ct val="0"/>
              </a:spcBef>
              <a:spcAft>
                <a:spcPct val="0"/>
              </a:spcAft>
              <a:buNone/>
              <a:defRPr lang="de-DE" sz="2800" b="1" i="0" dirty="0">
                <a:solidFill>
                  <a:schemeClr val="tx1"/>
                </a:solidFill>
                <a:latin typeface="Arial"/>
                <a:ea typeface="+mj-ea"/>
                <a:cs typeface="+mj-cs"/>
              </a:defRPr>
            </a:lvl1pPr>
          </a:lstStyle>
          <a:p>
            <a:r>
              <a:rPr lang="de-DE" dirty="0" smtClean="0"/>
              <a:t>Titelmasterformat durch Klicken bearbeiten</a:t>
            </a:r>
            <a:endParaRPr lang="de-DE" dirty="0"/>
          </a:p>
        </p:txBody>
      </p:sp>
      <p:sp>
        <p:nvSpPr>
          <p:cNvPr id="3" name="Untertitel 2"/>
          <p:cNvSpPr>
            <a:spLocks noGrp="1"/>
          </p:cNvSpPr>
          <p:nvPr>
            <p:ph type="subTitle" idx="1"/>
            <p:custDataLst>
              <p:tags r:id="rId4"/>
            </p:custDataLst>
          </p:nvPr>
        </p:nvSpPr>
        <p:spPr bwMode="gray">
          <a:xfrm>
            <a:off x="457200" y="3349634"/>
            <a:ext cx="4114800" cy="399055"/>
          </a:xfrm>
          <a:prstGeom prst="rect">
            <a:avLst/>
          </a:prstGeom>
          <a:ln w="9525"/>
        </p:spPr>
        <p:txBody>
          <a:bodyPr wrap="square" lIns="0" tIns="0" rIns="0" bIns="0" anchor="t" anchorCtr="0">
            <a:noAutofit/>
          </a:bodyPr>
          <a:lstStyle>
            <a:lvl1pPr marL="0" indent="0" algn="l" rtl="0" eaLnBrk="1" fontAlgn="base" hangingPunct="1">
              <a:lnSpc>
                <a:spcPct val="100000"/>
              </a:lnSpc>
              <a:spcBef>
                <a:spcPts val="1200"/>
              </a:spcBef>
              <a:spcAft>
                <a:spcPct val="0"/>
              </a:spcAft>
              <a:buClr>
                <a:schemeClr val="tx1"/>
              </a:buClr>
              <a:buFontTx/>
              <a:buNone/>
              <a:defRPr lang="de-DE" sz="1600" b="0" i="0" dirty="0">
                <a:solidFill>
                  <a:schemeClr val="tx1"/>
                </a:solidFill>
                <a:latin typeface="Arial"/>
                <a:ea typeface="+mn-ea"/>
                <a:cs typeface="+mn-cs"/>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de-DE" dirty="0" smtClean="0"/>
              <a:t>Formatvorlage des Untertitelmasters durch Klicken bearbeiten</a:t>
            </a:r>
            <a:endParaRPr lang="de-DE" dirty="0"/>
          </a:p>
        </p:txBody>
      </p:sp>
      <p:cxnSp>
        <p:nvCxnSpPr>
          <p:cNvPr id="42" name="Straight Connector 9"/>
          <p:cNvCxnSpPr>
            <a:cxnSpLocks noChangeShapeType="1"/>
          </p:cNvCxnSpPr>
          <p:nvPr userDrawn="1"/>
        </p:nvCxnSpPr>
        <p:spPr bwMode="auto">
          <a:xfrm>
            <a:off x="496888" y="1102300"/>
            <a:ext cx="8647112" cy="0"/>
          </a:xfrm>
          <a:prstGeom prst="line">
            <a:avLst/>
          </a:prstGeom>
          <a:noFill/>
          <a:ln w="12700">
            <a:solidFill>
              <a:schemeClr val="tx1"/>
            </a:solidFill>
            <a:round/>
            <a:headEnd/>
            <a:tailEnd/>
          </a:ln>
        </p:spPr>
      </p:cxnSp>
      <p:grpSp>
        <p:nvGrpSpPr>
          <p:cNvPr id="43" name="Group 22"/>
          <p:cNvGrpSpPr/>
          <p:nvPr userDrawn="1"/>
        </p:nvGrpSpPr>
        <p:grpSpPr>
          <a:xfrm>
            <a:off x="495299" y="312168"/>
            <a:ext cx="2183716" cy="635721"/>
            <a:chOff x="459321" y="5788818"/>
            <a:chExt cx="2183716" cy="635721"/>
          </a:xfrm>
        </p:grpSpPr>
        <p:pic>
          <p:nvPicPr>
            <p:cNvPr id="45"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321" y="6039743"/>
              <a:ext cx="2183716" cy="384796"/>
            </a:xfrm>
            <a:prstGeom prst="rect">
              <a:avLst/>
            </a:prstGeom>
          </p:spPr>
        </p:pic>
        <p:sp>
          <p:nvSpPr>
            <p:cNvPr id="46" name="Freeform 30"/>
            <p:cNvSpPr/>
            <p:nvPr/>
          </p:nvSpPr>
          <p:spPr>
            <a:xfrm>
              <a:off x="1741785" y="5788818"/>
              <a:ext cx="210221" cy="21510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00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CA" sz="1286" b="0" dirty="0">
                <a:solidFill>
                  <a:prstClr val="white"/>
                </a:solidFill>
              </a:endParaRPr>
            </a:p>
          </p:txBody>
        </p:sp>
      </p:grpSp>
      <p:pic>
        <p:nvPicPr>
          <p:cNvPr id="62" name="Picture 12"/>
          <p:cNvPicPr>
            <a:picLocks noChangeAspect="1"/>
          </p:cNvPicPr>
          <p:nvPr userDrawn="1"/>
        </p:nvPicPr>
        <p:blipFill>
          <a:blip r:embed="rId8" cstate="print">
            <a:duotone>
              <a:prstClr val="black"/>
              <a:srgbClr val="000000">
                <a:tint val="45000"/>
                <a:satMod val="400000"/>
              </a:srgbClr>
            </a:duotone>
            <a:lum bright="-100000"/>
          </a:blip>
          <a:stretch>
            <a:fillRect/>
          </a:stretch>
        </p:blipFill>
        <p:spPr>
          <a:xfrm>
            <a:off x="395357" y="1816485"/>
            <a:ext cx="3749040" cy="389201"/>
          </a:xfrm>
          <a:prstGeom prst="rect">
            <a:avLst/>
          </a:prstGeom>
        </p:spPr>
      </p:pic>
      <p:grpSp>
        <p:nvGrpSpPr>
          <p:cNvPr id="73" name="Group 4"/>
          <p:cNvGrpSpPr/>
          <p:nvPr userDrawn="1"/>
        </p:nvGrpSpPr>
        <p:grpSpPr bwMode="ltGray">
          <a:xfrm>
            <a:off x="5671224" y="1640623"/>
            <a:ext cx="3074395" cy="2060440"/>
            <a:chOff x="5701703" y="682760"/>
            <a:chExt cx="3074395" cy="2060440"/>
          </a:xfrm>
        </p:grpSpPr>
        <p:sp>
          <p:nvSpPr>
            <p:cNvPr id="74" name="Freeform 5"/>
            <p:cNvSpPr/>
            <p:nvPr/>
          </p:nvSpPr>
          <p:spPr bwMode="ltGray">
            <a:xfrm>
              <a:off x="6164291" y="682760"/>
              <a:ext cx="2013677" cy="2060440"/>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CA" sz="1286" b="0" dirty="0">
                <a:solidFill>
                  <a:prstClr val="white"/>
                </a:solidFill>
              </a:endParaRPr>
            </a:p>
          </p:txBody>
        </p:sp>
        <p:pic>
          <p:nvPicPr>
            <p:cNvPr id="75" name="Picture 6"/>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tretch>
              <a:fillRect/>
            </a:stretch>
          </p:blipFill>
          <p:spPr bwMode="ltGray">
            <a:xfrm>
              <a:off x="5701703" y="1523009"/>
              <a:ext cx="3074395" cy="252000"/>
            </a:xfrm>
            <a:prstGeom prst="rect">
              <a:avLst/>
            </a:prstGeom>
          </p:spPr>
        </p:pic>
      </p:grpSp>
      <p:pic>
        <p:nvPicPr>
          <p:cNvPr id="76" name="Picture 11"/>
          <p:cNvPicPr>
            <a:picLocks noChangeAspect="1"/>
          </p:cNvPicPr>
          <p:nvPr userDrawn="1"/>
        </p:nvPicPr>
        <p:blipFill>
          <a:blip r:embed="rId11" cstate="screen">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a:ext>
            </a:extLst>
          </a:blip>
          <a:stretch>
            <a:fillRect/>
          </a:stretch>
        </p:blipFill>
        <p:spPr bwMode="auto">
          <a:xfrm>
            <a:off x="6133812" y="794985"/>
            <a:ext cx="2553308" cy="178732"/>
          </a:xfrm>
          <a:prstGeom prst="rect">
            <a:avLst/>
          </a:prstGeom>
        </p:spPr>
      </p:pic>
      <p:sp>
        <p:nvSpPr>
          <p:cNvPr id="15" name="TextBox 14"/>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388466986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bwMode="auto">
          <a:xfrm>
            <a:off x="468314" y="1162051"/>
            <a:ext cx="8207375" cy="416831"/>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None/>
              <a:defRPr lang="de-DE" sz="2000" b="1" dirty="0" smtClean="0">
                <a:solidFill>
                  <a:schemeClr val="accent2"/>
                </a:solidFill>
              </a:defRPr>
            </a:lvl1pPr>
          </a:lstStyle>
          <a:p>
            <a:pPr marL="0" lvl="0" indent="0" eaLnBrk="1" hangingPunct="1">
              <a:spcBef>
                <a:spcPts val="800"/>
              </a:spcBef>
              <a:spcAft>
                <a:spcPct val="0"/>
              </a:spcAft>
              <a:buClr>
                <a:schemeClr val="tx1"/>
              </a:buClr>
            </a:pPr>
            <a:endParaRPr lang="de-DE" dirty="0" smtClean="0"/>
          </a:p>
        </p:txBody>
      </p:sp>
      <p:sp>
        <p:nvSpPr>
          <p:cNvPr id="2" name="Titel 1"/>
          <p:cNvSpPr>
            <a:spLocks noGrp="1"/>
          </p:cNvSpPr>
          <p:nvPr>
            <p:ph type="title"/>
          </p:nvPr>
        </p:nvSpPr>
        <p:spPr bwMode="auto"/>
        <p:txBody>
          <a:bodyPr/>
          <a:lstStyle/>
          <a:p>
            <a:endParaRPr lang="de-DE" dirty="0"/>
          </a:p>
        </p:txBody>
      </p:sp>
      <p:sp>
        <p:nvSpPr>
          <p:cNvPr id="5" name="Textplatzhalter 4"/>
          <p:cNvSpPr>
            <a:spLocks noGrp="1"/>
          </p:cNvSpPr>
          <p:nvPr>
            <p:ph type="body" sz="quarter" idx="14"/>
          </p:nvPr>
        </p:nvSpPr>
        <p:spPr>
          <a:xfrm>
            <a:off x="468314" y="1628776"/>
            <a:ext cx="8207375"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6705" indent="-266705">
              <a:defRPr lang="de-DE" sz="2000" dirty="0" smtClean="0"/>
            </a:lvl1pPr>
            <a:lvl2pPr marL="539761" indent="-268293">
              <a:defRPr lang="de-DE" sz="1800" dirty="0" smtClean="0"/>
            </a:lvl2pPr>
            <a:lvl3pPr marL="719152" indent="-179391">
              <a:defRPr lang="de-DE" sz="1600" dirty="0" smtClean="0"/>
            </a:lvl3pPr>
            <a:lvl4pPr marL="895368" indent="-176216">
              <a:defRPr lang="de-DE" sz="1400" dirty="0" smtClean="0"/>
            </a:lvl4pPr>
            <a:lvl5pPr marL="1079522" indent="-179391">
              <a:defRPr lang="en-AU" sz="1200" dirty="0"/>
            </a:lvl5pPr>
          </a:lstStyle>
          <a:p>
            <a:pPr marL="540011" lvl="1" indent="-268293">
              <a:buClr>
                <a:srgbClr val="000000"/>
              </a:buClr>
              <a:buSzPct val="100000"/>
              <a:buFont typeface="Arial"/>
            </a:pPr>
            <a:endParaRPr lang="en-AU" dirty="0"/>
          </a:p>
        </p:txBody>
      </p:sp>
    </p:spTree>
    <p:extLst>
      <p:ext uri="{BB962C8B-B14F-4D97-AF65-F5344CB8AC3E}">
        <p14:creationId xmlns:p14="http://schemas.microsoft.com/office/powerpoint/2010/main" val="36262800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Inhaltsplatzhalter 2"/>
          <p:cNvSpPr>
            <a:spLocks noGrp="1"/>
          </p:cNvSpPr>
          <p:nvPr>
            <p:ph idx="1"/>
          </p:nvPr>
        </p:nvSpPr>
        <p:spPr bwMode="auto">
          <a:xfrm>
            <a:off x="468314" y="1162052"/>
            <a:ext cx="8207375" cy="5219698"/>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8293" indent="-268293">
              <a:defRPr lang="en-US" noProof="0" dirty="0" smtClean="0"/>
            </a:lvl1pPr>
            <a:lvl2pPr marL="539761" indent="-268293">
              <a:defRPr lang="en-US" noProof="0" dirty="0" smtClean="0"/>
            </a:lvl2pPr>
            <a:lvl3pPr marL="719152" indent="-179391">
              <a:defRPr lang="en-US" noProof="0" dirty="0" smtClean="0"/>
            </a:lvl3pPr>
            <a:lvl4pPr marL="898543" indent="-179391">
              <a:defRPr lang="en-US" noProof="0" dirty="0" smtClean="0"/>
            </a:lvl4pPr>
            <a:lvl5pPr marL="1079522" indent="-179391">
              <a:defRPr lang="en-US"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3" name="Titel 2"/>
          <p:cNvSpPr>
            <a:spLocks noGrp="1"/>
          </p:cNvSpPr>
          <p:nvPr>
            <p:ph type="title"/>
          </p:nvPr>
        </p:nvSpPr>
        <p:spPr bwMode="auto"/>
        <p:txBody>
          <a:bodyPr/>
          <a:lstStyle/>
          <a:p>
            <a:r>
              <a:rPr lang="de-DE" smtClean="0"/>
              <a:t>Titelmasterformat durch Klicken bearbeiten</a:t>
            </a:r>
            <a:endParaRPr lang="de-DE"/>
          </a:p>
        </p:txBody>
      </p:sp>
    </p:spTree>
    <p:extLst>
      <p:ext uri="{BB962C8B-B14F-4D97-AF65-F5344CB8AC3E}">
        <p14:creationId xmlns:p14="http://schemas.microsoft.com/office/powerpoint/2010/main" val="25479422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Two Columns Content">
    <p:spTree>
      <p:nvGrpSpPr>
        <p:cNvPr id="1" name=""/>
        <p:cNvGrpSpPr/>
        <p:nvPr/>
      </p:nvGrpSpPr>
      <p:grpSpPr>
        <a:xfrm>
          <a:off x="0" y="0"/>
          <a:ext cx="0" cy="0"/>
          <a:chOff x="0" y="0"/>
          <a:chExt cx="0" cy="0"/>
        </a:xfrm>
      </p:grpSpPr>
      <p:graphicFrame>
        <p:nvGraphicFramePr>
          <p:cNvPr id="10" name="Objekt 9"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32"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platzhalter 6"/>
          <p:cNvSpPr>
            <a:spLocks noGrp="1"/>
          </p:cNvSpPr>
          <p:nvPr>
            <p:ph type="body" sz="quarter" idx="13"/>
            <p:custDataLst>
              <p:tags r:id="rId3"/>
            </p:custDataLst>
          </p:nvPr>
        </p:nvSpPr>
        <p:spPr bwMode="auto">
          <a:xfrm>
            <a:off x="468313" y="1162051"/>
            <a:ext cx="3923686" cy="847718"/>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FontTx/>
              <a:buNone/>
              <a:defRPr lang="en-US" sz="2400" b="1" dirty="0">
                <a:solidFill>
                  <a:schemeClr val="accent2"/>
                </a:solidFill>
                <a:latin typeface="+mn-lt"/>
                <a:ea typeface="+mn-ea"/>
                <a:cs typeface="+mn-cs"/>
              </a:defRPr>
            </a:lvl1pPr>
            <a:lvl2pPr marL="0" indent="0">
              <a:defRPr b="1">
                <a:solidFill>
                  <a:schemeClr val="accent3"/>
                </a:solidFill>
              </a:defRPr>
            </a:lvl2pPr>
            <a:lvl3pPr>
              <a:defRPr b="1">
                <a:solidFill>
                  <a:schemeClr val="accent3"/>
                </a:solidFill>
              </a:defRPr>
            </a:lvl3pPr>
          </a:lstStyle>
          <a:p>
            <a:pPr marL="0" lvl="0" indent="0" algn="l" rtl="0" eaLnBrk="1" fontAlgn="base" hangingPunct="1">
              <a:spcBef>
                <a:spcPts val="800"/>
              </a:spcBef>
              <a:spcAft>
                <a:spcPct val="0"/>
              </a:spcAft>
              <a:buClr>
                <a:schemeClr val="tx1"/>
              </a:buClr>
              <a:buFontTx/>
              <a:buNone/>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8" name="Textplatzhalter 6"/>
          <p:cNvSpPr>
            <a:spLocks noGrp="1"/>
          </p:cNvSpPr>
          <p:nvPr>
            <p:ph type="body" sz="quarter" idx="14"/>
            <p:custDataLst>
              <p:tags r:id="rId4"/>
            </p:custDataLst>
          </p:nvPr>
        </p:nvSpPr>
        <p:spPr bwMode="auto">
          <a:xfrm>
            <a:off x="4751999" y="1162051"/>
            <a:ext cx="3919757" cy="847718"/>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FontTx/>
              <a:buNone/>
              <a:defRPr lang="en-US" sz="2400" b="1" dirty="0">
                <a:solidFill>
                  <a:schemeClr val="accent2"/>
                </a:solidFill>
                <a:latin typeface="+mn-lt"/>
                <a:ea typeface="+mn-ea"/>
                <a:cs typeface="+mn-cs"/>
              </a:defRPr>
            </a:lvl1pPr>
            <a:lvl2pPr marL="0" indent="0">
              <a:defRPr b="1">
                <a:solidFill>
                  <a:schemeClr val="accent3"/>
                </a:solidFill>
              </a:defRPr>
            </a:lvl2pPr>
            <a:lvl3pPr>
              <a:defRPr b="1">
                <a:solidFill>
                  <a:schemeClr val="accent3"/>
                </a:solidFill>
              </a:defRPr>
            </a:lvl3pPr>
          </a:lstStyle>
          <a:p>
            <a:pPr marL="0" lvl="0" indent="0" algn="l" rtl="0" eaLnBrk="1" fontAlgn="base" hangingPunct="1">
              <a:spcBef>
                <a:spcPts val="800"/>
              </a:spcBef>
              <a:spcAft>
                <a:spcPct val="0"/>
              </a:spcAft>
              <a:buClr>
                <a:schemeClr val="tx1"/>
              </a:buClr>
              <a:buFontTx/>
              <a:buNone/>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14" name="Textplatzhalter 2"/>
          <p:cNvSpPr>
            <a:spLocks noGrp="1"/>
          </p:cNvSpPr>
          <p:nvPr>
            <p:ph idx="17"/>
          </p:nvPr>
        </p:nvSpPr>
        <p:spPr bwMode="auto">
          <a:xfrm>
            <a:off x="468313" y="1628776"/>
            <a:ext cx="3923686"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8293" indent="-268293">
              <a:defRPr lang="en-US" sz="2000" noProof="0" dirty="0" smtClean="0"/>
            </a:lvl1pPr>
            <a:lvl2pPr marL="539761" indent="-268293">
              <a:defRPr lang="en-US" sz="1800" noProof="0" dirty="0" smtClean="0"/>
            </a:lvl2pPr>
            <a:lvl3pPr marL="719152" indent="-179391">
              <a:defRPr lang="en-US" sz="1600" noProof="0" dirty="0" smtClean="0"/>
            </a:lvl3pPr>
            <a:lvl4pPr marL="895368" indent="-176216">
              <a:defRPr lang="en-US" sz="1400" noProof="0" dirty="0" smtClean="0"/>
            </a:lvl4pPr>
            <a:lvl5pPr marL="1076347" indent="-176216">
              <a:defRPr lang="en-US" sz="1200"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15" name="Textplatzhalter 2"/>
          <p:cNvSpPr>
            <a:spLocks noGrp="1"/>
          </p:cNvSpPr>
          <p:nvPr>
            <p:ph idx="20"/>
          </p:nvPr>
        </p:nvSpPr>
        <p:spPr bwMode="auto">
          <a:xfrm>
            <a:off x="4751999" y="1628776"/>
            <a:ext cx="3919757"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8293" indent="-268293">
              <a:defRPr lang="en-US" sz="2000" noProof="0" dirty="0" smtClean="0"/>
            </a:lvl1pPr>
            <a:lvl2pPr marL="539761" indent="-273055">
              <a:defRPr lang="en-US" sz="1800" noProof="0" dirty="0" smtClean="0"/>
            </a:lvl2pPr>
            <a:lvl3pPr marL="719152" indent="-179391">
              <a:defRPr lang="en-US" sz="1600" noProof="0" dirty="0" smtClean="0"/>
            </a:lvl3pPr>
            <a:lvl4pPr marL="898543" indent="-179391">
              <a:defRPr lang="en-US" sz="1400" noProof="0" dirty="0" smtClean="0"/>
            </a:lvl4pPr>
            <a:lvl5pPr marL="1079522" indent="-179391">
              <a:defRPr lang="en-US" sz="1200"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2" name="Titel 1"/>
          <p:cNvSpPr>
            <a:spLocks noGrp="1"/>
          </p:cNvSpPr>
          <p:nvPr>
            <p:ph type="title"/>
          </p:nvPr>
        </p:nvSpPr>
        <p:spPr bwMode="auto"/>
        <p:txBody>
          <a:bodyPr/>
          <a:lstStyle/>
          <a:p>
            <a:r>
              <a:rPr lang="de-DE" smtClean="0"/>
              <a:t>Titelmasterformat durch Klicken bearbeiten</a:t>
            </a:r>
            <a:endParaRPr lang="de-DE"/>
          </a:p>
        </p:txBody>
      </p:sp>
    </p:spTree>
    <p:extLst>
      <p:ext uri="{BB962C8B-B14F-4D97-AF65-F5344CB8AC3E}">
        <p14:creationId xmlns:p14="http://schemas.microsoft.com/office/powerpoint/2010/main" val="41188013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wo Columns Content">
    <p:spTree>
      <p:nvGrpSpPr>
        <p:cNvPr id="1" name=""/>
        <p:cNvGrpSpPr/>
        <p:nvPr/>
      </p:nvGrpSpPr>
      <p:grpSpPr>
        <a:xfrm>
          <a:off x="0" y="0"/>
          <a:ext cx="0" cy="0"/>
          <a:chOff x="0" y="0"/>
          <a:chExt cx="0" cy="0"/>
        </a:xfrm>
      </p:grpSpPr>
      <p:sp>
        <p:nvSpPr>
          <p:cNvPr id="10" name="Textplatzhalter 2"/>
          <p:cNvSpPr>
            <a:spLocks noGrp="1"/>
          </p:cNvSpPr>
          <p:nvPr>
            <p:ph idx="13"/>
          </p:nvPr>
        </p:nvSpPr>
        <p:spPr bwMode="auto">
          <a:xfrm>
            <a:off x="468313" y="1162052"/>
            <a:ext cx="3923686" cy="5219698"/>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marL="268293" lvl="0" indent="-268293">
              <a:buClr>
                <a:srgbClr val="000000"/>
              </a:buClr>
              <a:buSzPct val="100000"/>
              <a:buFont typeface="Arial"/>
            </a:pPr>
            <a:endParaRPr lang="en-US" noProof="0" dirty="0"/>
          </a:p>
        </p:txBody>
      </p:sp>
      <p:sp>
        <p:nvSpPr>
          <p:cNvPr id="13" name="Textplatzhalter 2"/>
          <p:cNvSpPr>
            <a:spLocks noGrp="1"/>
          </p:cNvSpPr>
          <p:nvPr>
            <p:ph idx="20"/>
          </p:nvPr>
        </p:nvSpPr>
        <p:spPr bwMode="auto">
          <a:xfrm>
            <a:off x="4752002" y="1162052"/>
            <a:ext cx="3923687" cy="5212304"/>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2" name="Titel 1"/>
          <p:cNvSpPr>
            <a:spLocks noGrp="1"/>
          </p:cNvSpPr>
          <p:nvPr>
            <p:ph type="title"/>
          </p:nvPr>
        </p:nvSpPr>
        <p:spPr bwMode="auto"/>
        <p:txBody>
          <a:bodyPr/>
          <a:lstStyle/>
          <a:p>
            <a:endParaRPr lang="de-DE" dirty="0"/>
          </a:p>
        </p:txBody>
      </p:sp>
    </p:spTree>
    <p:extLst>
      <p:ext uri="{BB962C8B-B14F-4D97-AF65-F5344CB8AC3E}">
        <p14:creationId xmlns:p14="http://schemas.microsoft.com/office/powerpoint/2010/main" val="2428517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bg>
      <p:bgPr>
        <a:solidFill>
          <a:schemeClr val="accent1"/>
        </a:solidFill>
        <a:effectLst/>
      </p:bgPr>
    </p:bg>
    <p:spTree>
      <p:nvGrpSpPr>
        <p:cNvPr id="1" name=""/>
        <p:cNvGrpSpPr/>
        <p:nvPr/>
      </p:nvGrpSpPr>
      <p:grpSpPr>
        <a:xfrm>
          <a:off x="0" y="0"/>
          <a:ext cx="0" cy="0"/>
          <a:chOff x="0" y="0"/>
          <a:chExt cx="0" cy="0"/>
        </a:xfrm>
      </p:grpSpPr>
      <p:graphicFrame>
        <p:nvGraphicFramePr>
          <p:cNvPr id="14" name="Objekt 13"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56" name="think-cell Slide" r:id="rId4" imgW="0" imgH="0" progId="">
                  <p:embed/>
                </p:oleObj>
              </mc:Choice>
              <mc:Fallback>
                <p:oleObj name="think-cell Slide"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itel 9"/>
          <p:cNvSpPr>
            <a:spLocks noGrp="1"/>
          </p:cNvSpPr>
          <p:nvPr>
            <p:ph type="title"/>
          </p:nvPr>
        </p:nvSpPr>
        <p:spPr bwMode="gray">
          <a:xfrm>
            <a:off x="468314" y="1443038"/>
            <a:ext cx="8207375" cy="1323975"/>
          </a:xfrm>
          <a:noFill/>
          <a:ln w="12700">
            <a:noFill/>
            <a:miter lim="800000"/>
            <a:headEnd/>
            <a:tailEnd/>
          </a:ln>
        </p:spPr>
        <p:txBody>
          <a:bodyPr vert="horz" wrap="square" lIns="0" tIns="0" rIns="0" bIns="72000" numCol="1" anchor="t" anchorCtr="0" compatLnSpc="1">
            <a:prstTxWarp prst="textNoShape">
              <a:avLst/>
            </a:prstTxWarp>
          </a:bodyPr>
          <a:lstStyle>
            <a:lvl1pPr>
              <a:defRPr lang="de-DE" sz="3600" dirty="0">
                <a:solidFill>
                  <a:schemeClr val="bg1"/>
                </a:solidFill>
              </a:defRPr>
            </a:lvl1pPr>
          </a:lstStyle>
          <a:p>
            <a:pPr marL="0" lvl="0">
              <a:spcBef>
                <a:spcPts val="800"/>
              </a:spcBef>
            </a:pPr>
            <a:r>
              <a:rPr lang="de-DE" dirty="0" smtClean="0"/>
              <a:t>Titelmasterformat durch Klicken bearbeiten</a:t>
            </a:r>
            <a:endParaRPr lang="de-DE" dirty="0"/>
          </a:p>
        </p:txBody>
      </p:sp>
      <p:sp>
        <p:nvSpPr>
          <p:cNvPr id="6" name="TextBox 5"/>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8" name="TextBox 7"/>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12399201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323850" y="1268413"/>
            <a:ext cx="4248150" cy="49688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5"/>
          <p:cNvSpPr>
            <a:spLocks noGrp="1"/>
          </p:cNvSpPr>
          <p:nvPr>
            <p:ph sz="quarter" idx="13"/>
          </p:nvPr>
        </p:nvSpPr>
        <p:spPr>
          <a:xfrm>
            <a:off x="4644008" y="1268760"/>
            <a:ext cx="4319588"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Rectangle 65"/>
          <p:cNvSpPr>
            <a:spLocks noGrp="1" noChangeArrowheads="1"/>
          </p:cNvSpPr>
          <p:nvPr>
            <p:ph type="title"/>
          </p:nvPr>
        </p:nvSpPr>
        <p:spPr bwMode="gray">
          <a:xfrm>
            <a:off x="1528175" y="152098"/>
            <a:ext cx="7442788" cy="77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Click to edit Master title style</a:t>
            </a:r>
            <a:endParaRPr lang="en-AU" altLang="en-US" dirty="0" smtClean="0"/>
          </a:p>
        </p:txBody>
      </p:sp>
    </p:spTree>
    <p:extLst>
      <p:ext uri="{BB962C8B-B14F-4D97-AF65-F5344CB8AC3E}">
        <p14:creationId xmlns:p14="http://schemas.microsoft.com/office/powerpoint/2010/main" val="25420777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bg>
      <p:bgPr>
        <a:solidFill>
          <a:schemeClr val="accent2"/>
        </a:solidFill>
        <a:effectLst/>
      </p:bgPr>
    </p:bg>
    <p:spTree>
      <p:nvGrpSpPr>
        <p:cNvPr id="1" name=""/>
        <p:cNvGrpSpPr/>
        <p:nvPr/>
      </p:nvGrpSpPr>
      <p:grpSpPr>
        <a:xfrm>
          <a:off x="0" y="0"/>
          <a:ext cx="0" cy="0"/>
          <a:chOff x="0" y="0"/>
          <a:chExt cx="0" cy="0"/>
        </a:xfrm>
      </p:grpSpPr>
      <p:graphicFrame>
        <p:nvGraphicFramePr>
          <p:cNvPr id="14" name="Objekt 13"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80" name="think-cell Slide" r:id="rId4" imgW="0" imgH="0" progId="">
                  <p:embed/>
                </p:oleObj>
              </mc:Choice>
              <mc:Fallback>
                <p:oleObj name="think-cell Slide"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itel 9"/>
          <p:cNvSpPr>
            <a:spLocks noGrp="1"/>
          </p:cNvSpPr>
          <p:nvPr>
            <p:ph type="title"/>
          </p:nvPr>
        </p:nvSpPr>
        <p:spPr bwMode="gray">
          <a:xfrm>
            <a:off x="468314" y="4653137"/>
            <a:ext cx="8207375" cy="1323975"/>
          </a:xfrm>
          <a:noFill/>
          <a:ln w="12700">
            <a:noFill/>
            <a:miter lim="800000"/>
            <a:headEnd/>
            <a:tailEnd/>
          </a:ln>
        </p:spPr>
        <p:txBody>
          <a:bodyPr vert="horz" wrap="square" lIns="0" tIns="0" rIns="0" bIns="72000" numCol="1" anchor="b" anchorCtr="0" compatLnSpc="1">
            <a:prstTxWarp prst="textNoShape">
              <a:avLst/>
            </a:prstTxWarp>
            <a:noAutofit/>
          </a:bodyPr>
          <a:lstStyle>
            <a:lvl1pPr>
              <a:defRPr lang="de-DE" sz="3600" dirty="0">
                <a:solidFill>
                  <a:schemeClr val="bg1"/>
                </a:solidFill>
              </a:defRPr>
            </a:lvl1pPr>
          </a:lstStyle>
          <a:p>
            <a:pPr marL="0" lvl="0">
              <a:spcBef>
                <a:spcPts val="800"/>
              </a:spcBef>
            </a:pPr>
            <a:r>
              <a:rPr lang="de-DE" dirty="0" smtClean="0"/>
              <a:t>Titelmasterformat durch Klicken bearbeiten</a:t>
            </a:r>
            <a:endParaRPr lang="de-DE" dirty="0"/>
          </a:p>
        </p:txBody>
      </p:sp>
      <p:sp>
        <p:nvSpPr>
          <p:cNvPr id="6" name="TextBox 5"/>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8" name="TextBox 7"/>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38580588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bg>
      <p:bgPr>
        <a:solidFill>
          <a:schemeClr val="accent4"/>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204" name="think-cell Slide" r:id="rId4" imgW="0" imgH="0" progId="">
                  <p:embed/>
                </p:oleObj>
              </mc:Choice>
              <mc:Fallback>
                <p:oleObj name="think-cell Slide"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itel 17"/>
          <p:cNvSpPr>
            <a:spLocks noGrp="1"/>
          </p:cNvSpPr>
          <p:nvPr>
            <p:ph type="title"/>
          </p:nvPr>
        </p:nvSpPr>
        <p:spPr bwMode="auto">
          <a:xfrm>
            <a:off x="468314" y="1443038"/>
            <a:ext cx="8207375" cy="1323975"/>
          </a:xfrm>
        </p:spPr>
        <p:txBody>
          <a:bodyPr wrap="square" lIns="0" tIns="0" rIns="0" bIns="72000" anchor="t" anchorCtr="0">
            <a:noAutofit/>
          </a:bodyPr>
          <a:lstStyle>
            <a:lvl1pPr marL="0" indent="0" algn="l" rtl="0" eaLnBrk="1" fontAlgn="base" hangingPunct="1">
              <a:lnSpc>
                <a:spcPct val="100000"/>
              </a:lnSpc>
              <a:spcBef>
                <a:spcPts val="800"/>
              </a:spcBef>
              <a:spcAft>
                <a:spcPct val="0"/>
              </a:spcAft>
              <a:buNone/>
              <a:defRPr sz="3600" b="1" i="0">
                <a:solidFill>
                  <a:schemeClr val="bg1"/>
                </a:solidFill>
                <a:latin typeface="Arial"/>
              </a:defRPr>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6" name="TextBox 5"/>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10" name="TextBox 9"/>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8537295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Divider Slide 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1202621"/>
            <a:ext cx="8151812" cy="1161492"/>
          </a:xfrm>
          <a:prstGeom prst="rect">
            <a:avLst/>
          </a:prstGeom>
        </p:spPr>
        <p:txBody>
          <a:bodyPr lIns="0" tIns="0" anchor="b" anchorCtr="0">
            <a:noAutofit/>
          </a:bodyPr>
          <a:lstStyle>
            <a:lvl1pPr algn="l">
              <a:lnSpc>
                <a:spcPts val="3900"/>
              </a:lnSpc>
              <a:defRPr sz="3200" b="1" spc="-100" baseline="0">
                <a:solidFill>
                  <a:schemeClr val="bg1"/>
                </a:solidFill>
                <a:latin typeface="Arial" pitchFamily="34" charset="0"/>
                <a:cs typeface="Arial" pitchFamily="34" charset="0"/>
              </a:defRPr>
            </a:lvl1pPr>
          </a:lstStyle>
          <a:p>
            <a:r>
              <a:rPr lang="en-US" dirty="0" smtClean="0"/>
              <a:t>Click to edit Master title style </a:t>
            </a:r>
            <a:endParaRPr lang="en-GB" dirty="0"/>
          </a:p>
        </p:txBody>
      </p:sp>
      <p:sp>
        <p:nvSpPr>
          <p:cNvPr id="5" name="TextBox 4"/>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7" name="TextBox 6"/>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36916915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wo Column Tex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smtClean="0"/>
              <a:t>Slide title: can span two lines of the slide and </a:t>
            </a:r>
            <a:br>
              <a:rPr lang="en-US" dirty="0" smtClean="0"/>
            </a:br>
            <a:r>
              <a:rPr lang="en-US" dirty="0" smtClean="0"/>
              <a:t>uses this font color (24pt) </a:t>
            </a:r>
            <a:endParaRPr lang="en-AU" dirty="0"/>
          </a:p>
        </p:txBody>
      </p:sp>
      <p:sp>
        <p:nvSpPr>
          <p:cNvPr id="4" name="Content Placeholder 3"/>
          <p:cNvSpPr>
            <a:spLocks noGrp="1"/>
          </p:cNvSpPr>
          <p:nvPr>
            <p:ph sz="quarter" idx="16" hasCustomPrompt="1"/>
          </p:nvPr>
        </p:nvSpPr>
        <p:spPr>
          <a:xfrm>
            <a:off x="493047" y="1151770"/>
            <a:ext cx="4060007" cy="5274342"/>
          </a:xfrm>
          <a:prstGeom prst="rect">
            <a:avLst/>
          </a:prstGeom>
        </p:spPr>
        <p:txBody>
          <a:bodyPr/>
          <a:lstStyle>
            <a:lvl1pPr>
              <a:defRPr sz="2000"/>
            </a:lvl1pPr>
          </a:lstStyle>
          <a:p>
            <a:pPr lvl="0"/>
            <a:r>
              <a:rPr lang="en-US" dirty="0" smtClean="0"/>
              <a:t>Slide copy uses this color (20pt)</a:t>
            </a:r>
          </a:p>
          <a:p>
            <a:pPr lvl="1"/>
            <a:r>
              <a:rPr lang="en-US" dirty="0" smtClean="0"/>
              <a:t>First level (20pt)</a:t>
            </a:r>
          </a:p>
          <a:p>
            <a:pPr lvl="2"/>
            <a:r>
              <a:rPr lang="en-US" dirty="0" smtClean="0"/>
              <a:t>Second level (18pt)</a:t>
            </a:r>
          </a:p>
          <a:p>
            <a:pPr lvl="3"/>
            <a:r>
              <a:rPr lang="en-US" dirty="0" smtClean="0"/>
              <a:t>Third level (16pt)</a:t>
            </a:r>
          </a:p>
          <a:p>
            <a:pPr lvl="4"/>
            <a:r>
              <a:rPr lang="en-US" dirty="0" smtClean="0"/>
              <a:t>Fourth level (14pt)</a:t>
            </a:r>
            <a:endParaRPr lang="en-GB" dirty="0"/>
          </a:p>
        </p:txBody>
      </p:sp>
      <p:sp>
        <p:nvSpPr>
          <p:cNvPr id="13" name="Content Placeholder 3"/>
          <p:cNvSpPr>
            <a:spLocks noGrp="1"/>
          </p:cNvSpPr>
          <p:nvPr>
            <p:ph sz="quarter" idx="17" hasCustomPrompt="1"/>
          </p:nvPr>
        </p:nvSpPr>
        <p:spPr>
          <a:xfrm>
            <a:off x="4588694" y="1151770"/>
            <a:ext cx="4060007" cy="5274342"/>
          </a:xfrm>
          <a:prstGeom prst="rect">
            <a:avLst/>
          </a:prstGeom>
        </p:spPr>
        <p:txBody>
          <a:bodyPr/>
          <a:lstStyle>
            <a:lvl1pPr>
              <a:defRPr sz="2000"/>
            </a:lvl1pPr>
          </a:lstStyle>
          <a:p>
            <a:pPr lvl="0"/>
            <a:r>
              <a:rPr lang="en-US" dirty="0" smtClean="0"/>
              <a:t>Slide copy uses this color (20pt)</a:t>
            </a:r>
          </a:p>
          <a:p>
            <a:pPr lvl="1"/>
            <a:r>
              <a:rPr lang="en-US" dirty="0" smtClean="0"/>
              <a:t>First level (20pt)</a:t>
            </a:r>
          </a:p>
          <a:p>
            <a:pPr lvl="2"/>
            <a:r>
              <a:rPr lang="en-US" dirty="0" smtClean="0"/>
              <a:t>Second level (18pt)</a:t>
            </a:r>
          </a:p>
          <a:p>
            <a:pPr lvl="3"/>
            <a:r>
              <a:rPr lang="en-US" dirty="0" smtClean="0"/>
              <a:t>Third level (16pt)</a:t>
            </a:r>
          </a:p>
          <a:p>
            <a:pPr lvl="4"/>
            <a:r>
              <a:rPr lang="en-US" dirty="0" smtClean="0"/>
              <a:t>Fourth level (14pt)</a:t>
            </a:r>
            <a:endParaRPr lang="en-GB" dirty="0"/>
          </a:p>
        </p:txBody>
      </p:sp>
    </p:spTree>
    <p:extLst>
      <p:ext uri="{BB962C8B-B14F-4D97-AF65-F5344CB8AC3E}">
        <p14:creationId xmlns:p14="http://schemas.microsoft.com/office/powerpoint/2010/main" val="3537791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Only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31800" y="171545"/>
            <a:ext cx="8243888" cy="868362"/>
          </a:xfrm>
        </p:spPr>
        <p:txBody>
          <a:bodyPr>
            <a:noAutofit/>
          </a:bodyPr>
          <a:lstStyle>
            <a:lvl1pPr>
              <a:defRPr sz="2400"/>
            </a:lvl1pPr>
          </a:lstStyle>
          <a:p>
            <a:r>
              <a:rPr lang="en-US" dirty="0" smtClean="0"/>
              <a:t>Slide title: can span two lines of the slide </a:t>
            </a:r>
            <a:br>
              <a:rPr lang="en-US" dirty="0" smtClean="0"/>
            </a:br>
            <a:r>
              <a:rPr lang="en-US" dirty="0" smtClean="0"/>
              <a:t>and uses this font color (24pt) </a:t>
            </a:r>
            <a:endParaRPr lang="en-GB" dirty="0"/>
          </a:p>
        </p:txBody>
      </p:sp>
    </p:spTree>
    <p:extLst>
      <p:ext uri="{BB962C8B-B14F-4D97-AF65-F5344CB8AC3E}">
        <p14:creationId xmlns:p14="http://schemas.microsoft.com/office/powerpoint/2010/main" val="13316672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hangingPunct="1"/>
            <a:fld id="{3C91E764-6184-4B65-9831-F5A62DDD804D}" type="datetimeFigureOut">
              <a:rPr lang="en-IN" sz="1286" b="0">
                <a:solidFill>
                  <a:prstClr val="black">
                    <a:tint val="75000"/>
                  </a:prstClr>
                </a:solidFill>
                <a:latin typeface="Arial"/>
                <a:cs typeface="Arial" charset="0"/>
              </a:rPr>
              <a:pPr eaLnBrk="1" hangingPunct="1"/>
              <a:t>01-01-2015</a:t>
            </a:fld>
            <a:endParaRPr lang="en-IN" sz="1286" b="0">
              <a:solidFill>
                <a:prstClr val="black">
                  <a:tint val="75000"/>
                </a:prstClr>
              </a:solidFill>
              <a:latin typeface="Arial"/>
              <a:cs typeface="Arial" charset="0"/>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eaLnBrk="1" hangingPunct="1"/>
            <a:endParaRPr lang="en-IN" sz="1286" b="0">
              <a:solidFill>
                <a:prstClr val="black">
                  <a:tint val="75000"/>
                </a:prstClr>
              </a:solidFill>
              <a:latin typeface="Arial"/>
              <a:cs typeface="Arial" charset="0"/>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eaLnBrk="1" hangingPunct="1"/>
            <a:fld id="{D72B79B7-16DF-49D8-929A-630D894247CF}" type="slidenum">
              <a:rPr lang="en-IN" sz="1286" b="0">
                <a:solidFill>
                  <a:prstClr val="black">
                    <a:tint val="75000"/>
                  </a:prstClr>
                </a:solidFill>
                <a:latin typeface="Arial"/>
                <a:cs typeface="Arial" charset="0"/>
              </a:rPr>
              <a:pPr eaLnBrk="1" hangingPunct="1"/>
              <a:t>‹#›</a:t>
            </a:fld>
            <a:endParaRPr lang="en-IN" sz="1286" b="0">
              <a:solidFill>
                <a:prstClr val="black">
                  <a:tint val="75000"/>
                </a:prstClr>
              </a:solidFill>
              <a:latin typeface="Arial"/>
              <a:cs typeface="Arial" charset="0"/>
            </a:endParaRPr>
          </a:p>
        </p:txBody>
      </p:sp>
    </p:spTree>
    <p:extLst>
      <p:ext uri="{BB962C8B-B14F-4D97-AF65-F5344CB8AC3E}">
        <p14:creationId xmlns:p14="http://schemas.microsoft.com/office/powerpoint/2010/main" val="16031530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4" name="Objekt 43"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344"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ctrTitle"/>
            <p:custDataLst>
              <p:tags r:id="rId3"/>
            </p:custDataLst>
          </p:nvPr>
        </p:nvSpPr>
        <p:spPr bwMode="gray">
          <a:xfrm>
            <a:off x="458788" y="2206801"/>
            <a:ext cx="4113212" cy="98070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ct val="0"/>
              </a:spcBef>
              <a:spcAft>
                <a:spcPct val="0"/>
              </a:spcAft>
              <a:buNone/>
              <a:defRPr lang="de-DE" sz="2800" b="1" i="0" dirty="0">
                <a:solidFill>
                  <a:schemeClr val="tx1"/>
                </a:solidFill>
                <a:latin typeface="Arial"/>
                <a:ea typeface="+mj-ea"/>
                <a:cs typeface="+mj-cs"/>
              </a:defRPr>
            </a:lvl1pPr>
          </a:lstStyle>
          <a:p>
            <a:r>
              <a:rPr lang="de-DE" dirty="0" smtClean="0"/>
              <a:t>Titelmasterformat durch Klicken bearbeiten</a:t>
            </a:r>
            <a:endParaRPr lang="de-DE" dirty="0"/>
          </a:p>
        </p:txBody>
      </p:sp>
      <p:sp>
        <p:nvSpPr>
          <p:cNvPr id="3" name="Untertitel 2"/>
          <p:cNvSpPr>
            <a:spLocks noGrp="1"/>
          </p:cNvSpPr>
          <p:nvPr>
            <p:ph type="subTitle" idx="1"/>
            <p:custDataLst>
              <p:tags r:id="rId4"/>
            </p:custDataLst>
          </p:nvPr>
        </p:nvSpPr>
        <p:spPr bwMode="gray">
          <a:xfrm>
            <a:off x="457200" y="3349634"/>
            <a:ext cx="4114800" cy="399055"/>
          </a:xfrm>
          <a:prstGeom prst="rect">
            <a:avLst/>
          </a:prstGeom>
          <a:ln w="9525"/>
        </p:spPr>
        <p:txBody>
          <a:bodyPr wrap="square" lIns="0" tIns="0" rIns="0" bIns="0" anchor="t" anchorCtr="0">
            <a:noAutofit/>
          </a:bodyPr>
          <a:lstStyle>
            <a:lvl1pPr marL="0" indent="0" algn="l" rtl="0" eaLnBrk="1" fontAlgn="base" hangingPunct="1">
              <a:lnSpc>
                <a:spcPct val="100000"/>
              </a:lnSpc>
              <a:spcBef>
                <a:spcPts val="1200"/>
              </a:spcBef>
              <a:spcAft>
                <a:spcPct val="0"/>
              </a:spcAft>
              <a:buClr>
                <a:schemeClr val="tx1"/>
              </a:buClr>
              <a:buFontTx/>
              <a:buNone/>
              <a:defRPr lang="de-DE" sz="1600" b="0" i="0" dirty="0">
                <a:solidFill>
                  <a:schemeClr val="tx1"/>
                </a:solidFill>
                <a:latin typeface="Arial"/>
                <a:ea typeface="+mn-ea"/>
                <a:cs typeface="+mn-cs"/>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de-DE" dirty="0" smtClean="0"/>
              <a:t>Formatvorlage des Untertitelmasters durch Klicken bearbeiten</a:t>
            </a:r>
            <a:endParaRPr lang="de-DE" dirty="0"/>
          </a:p>
        </p:txBody>
      </p:sp>
      <p:cxnSp>
        <p:nvCxnSpPr>
          <p:cNvPr id="42" name="Straight Connector 9"/>
          <p:cNvCxnSpPr>
            <a:cxnSpLocks noChangeShapeType="1"/>
          </p:cNvCxnSpPr>
          <p:nvPr userDrawn="1"/>
        </p:nvCxnSpPr>
        <p:spPr bwMode="auto">
          <a:xfrm>
            <a:off x="496888" y="1102300"/>
            <a:ext cx="8647112" cy="0"/>
          </a:xfrm>
          <a:prstGeom prst="line">
            <a:avLst/>
          </a:prstGeom>
          <a:noFill/>
          <a:ln w="12700">
            <a:solidFill>
              <a:schemeClr val="tx1"/>
            </a:solidFill>
            <a:round/>
            <a:headEnd/>
            <a:tailEnd/>
          </a:ln>
        </p:spPr>
      </p:cxnSp>
      <p:grpSp>
        <p:nvGrpSpPr>
          <p:cNvPr id="43" name="Group 22"/>
          <p:cNvGrpSpPr/>
          <p:nvPr userDrawn="1"/>
        </p:nvGrpSpPr>
        <p:grpSpPr>
          <a:xfrm>
            <a:off x="495299" y="312168"/>
            <a:ext cx="2183716" cy="635721"/>
            <a:chOff x="459321" y="5788818"/>
            <a:chExt cx="2183716" cy="635721"/>
          </a:xfrm>
        </p:grpSpPr>
        <p:pic>
          <p:nvPicPr>
            <p:cNvPr id="45"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321" y="6039743"/>
              <a:ext cx="2183716" cy="384796"/>
            </a:xfrm>
            <a:prstGeom prst="rect">
              <a:avLst/>
            </a:prstGeom>
          </p:spPr>
        </p:pic>
        <p:sp>
          <p:nvSpPr>
            <p:cNvPr id="46" name="Freeform 30"/>
            <p:cNvSpPr/>
            <p:nvPr/>
          </p:nvSpPr>
          <p:spPr>
            <a:xfrm>
              <a:off x="1741785" y="5788818"/>
              <a:ext cx="210221" cy="21510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rgbClr val="00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CA" sz="1286" b="0" dirty="0">
                <a:solidFill>
                  <a:prstClr val="white"/>
                </a:solidFill>
              </a:endParaRPr>
            </a:p>
          </p:txBody>
        </p:sp>
      </p:grpSp>
      <p:pic>
        <p:nvPicPr>
          <p:cNvPr id="62" name="Picture 12"/>
          <p:cNvPicPr>
            <a:picLocks noChangeAspect="1"/>
          </p:cNvPicPr>
          <p:nvPr userDrawn="1"/>
        </p:nvPicPr>
        <p:blipFill>
          <a:blip r:embed="rId8" cstate="print">
            <a:duotone>
              <a:prstClr val="black"/>
              <a:srgbClr val="000000">
                <a:tint val="45000"/>
                <a:satMod val="400000"/>
              </a:srgbClr>
            </a:duotone>
            <a:lum bright="-100000"/>
          </a:blip>
          <a:stretch>
            <a:fillRect/>
          </a:stretch>
        </p:blipFill>
        <p:spPr>
          <a:xfrm>
            <a:off x="395357" y="1816485"/>
            <a:ext cx="3749040" cy="389201"/>
          </a:xfrm>
          <a:prstGeom prst="rect">
            <a:avLst/>
          </a:prstGeom>
        </p:spPr>
      </p:pic>
      <p:grpSp>
        <p:nvGrpSpPr>
          <p:cNvPr id="73" name="Group 4"/>
          <p:cNvGrpSpPr/>
          <p:nvPr userDrawn="1"/>
        </p:nvGrpSpPr>
        <p:grpSpPr bwMode="ltGray">
          <a:xfrm>
            <a:off x="5671224" y="1640623"/>
            <a:ext cx="3074395" cy="2060440"/>
            <a:chOff x="5701703" y="682760"/>
            <a:chExt cx="3074395" cy="2060440"/>
          </a:xfrm>
        </p:grpSpPr>
        <p:sp>
          <p:nvSpPr>
            <p:cNvPr id="74" name="Freeform 5"/>
            <p:cNvSpPr/>
            <p:nvPr/>
          </p:nvSpPr>
          <p:spPr bwMode="ltGray">
            <a:xfrm>
              <a:off x="6164291" y="682760"/>
              <a:ext cx="2013677" cy="2060440"/>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CA" sz="1286" b="0" dirty="0">
                <a:solidFill>
                  <a:prstClr val="white"/>
                </a:solidFill>
              </a:endParaRPr>
            </a:p>
          </p:txBody>
        </p:sp>
        <p:pic>
          <p:nvPicPr>
            <p:cNvPr id="75" name="Picture 6"/>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tretch>
              <a:fillRect/>
            </a:stretch>
          </p:blipFill>
          <p:spPr bwMode="ltGray">
            <a:xfrm>
              <a:off x="5701703" y="1523009"/>
              <a:ext cx="3074395" cy="252000"/>
            </a:xfrm>
            <a:prstGeom prst="rect">
              <a:avLst/>
            </a:prstGeom>
          </p:spPr>
        </p:pic>
      </p:grpSp>
      <p:pic>
        <p:nvPicPr>
          <p:cNvPr id="76" name="Picture 11"/>
          <p:cNvPicPr>
            <a:picLocks noChangeAspect="1"/>
          </p:cNvPicPr>
          <p:nvPr userDrawn="1"/>
        </p:nvPicPr>
        <p:blipFill>
          <a:blip r:embed="rId11" cstate="screen">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a:ext>
            </a:extLst>
          </a:blip>
          <a:stretch>
            <a:fillRect/>
          </a:stretch>
        </p:blipFill>
        <p:spPr bwMode="auto">
          <a:xfrm>
            <a:off x="6133812" y="794985"/>
            <a:ext cx="2553308" cy="178732"/>
          </a:xfrm>
          <a:prstGeom prst="rect">
            <a:avLst/>
          </a:prstGeom>
        </p:spPr>
      </p:pic>
      <p:sp>
        <p:nvSpPr>
          <p:cNvPr id="15" name="TextBox 14"/>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28694562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bwMode="auto">
          <a:xfrm>
            <a:off x="468314" y="1162051"/>
            <a:ext cx="8207375" cy="416831"/>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None/>
              <a:defRPr lang="de-DE" sz="2000" b="1" dirty="0" smtClean="0">
                <a:solidFill>
                  <a:schemeClr val="accent2"/>
                </a:solidFill>
              </a:defRPr>
            </a:lvl1pPr>
          </a:lstStyle>
          <a:p>
            <a:pPr marL="0" lvl="0" indent="0" eaLnBrk="1" hangingPunct="1">
              <a:spcBef>
                <a:spcPts val="800"/>
              </a:spcBef>
              <a:spcAft>
                <a:spcPct val="0"/>
              </a:spcAft>
              <a:buClr>
                <a:schemeClr val="tx1"/>
              </a:buClr>
            </a:pPr>
            <a:endParaRPr lang="de-DE" dirty="0" smtClean="0"/>
          </a:p>
        </p:txBody>
      </p:sp>
      <p:sp>
        <p:nvSpPr>
          <p:cNvPr id="2" name="Titel 1"/>
          <p:cNvSpPr>
            <a:spLocks noGrp="1"/>
          </p:cNvSpPr>
          <p:nvPr>
            <p:ph type="title"/>
          </p:nvPr>
        </p:nvSpPr>
        <p:spPr bwMode="auto"/>
        <p:txBody>
          <a:bodyPr/>
          <a:lstStyle/>
          <a:p>
            <a:endParaRPr lang="de-DE" dirty="0"/>
          </a:p>
        </p:txBody>
      </p:sp>
      <p:sp>
        <p:nvSpPr>
          <p:cNvPr id="5" name="Textplatzhalter 4"/>
          <p:cNvSpPr>
            <a:spLocks noGrp="1"/>
          </p:cNvSpPr>
          <p:nvPr>
            <p:ph type="body" sz="quarter" idx="14"/>
          </p:nvPr>
        </p:nvSpPr>
        <p:spPr>
          <a:xfrm>
            <a:off x="468314" y="1628776"/>
            <a:ext cx="8207375"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6705" indent="-266705">
              <a:defRPr lang="de-DE" sz="2000" dirty="0" smtClean="0"/>
            </a:lvl1pPr>
            <a:lvl2pPr marL="539761" indent="-268293">
              <a:defRPr lang="de-DE" sz="1800" dirty="0" smtClean="0"/>
            </a:lvl2pPr>
            <a:lvl3pPr marL="719152" indent="-179391">
              <a:defRPr lang="de-DE" sz="1600" dirty="0" smtClean="0"/>
            </a:lvl3pPr>
            <a:lvl4pPr marL="895368" indent="-176216">
              <a:defRPr lang="de-DE" sz="1400" dirty="0" smtClean="0"/>
            </a:lvl4pPr>
            <a:lvl5pPr marL="1079522" indent="-179391">
              <a:defRPr lang="en-AU" sz="1200" dirty="0"/>
            </a:lvl5pPr>
          </a:lstStyle>
          <a:p>
            <a:pPr marL="540011" lvl="1" indent="-268293">
              <a:buClr>
                <a:srgbClr val="000000"/>
              </a:buClr>
              <a:buSzPct val="100000"/>
              <a:buFont typeface="Arial"/>
            </a:pPr>
            <a:endParaRPr lang="en-AU" dirty="0"/>
          </a:p>
        </p:txBody>
      </p:sp>
    </p:spTree>
    <p:extLst>
      <p:ext uri="{BB962C8B-B14F-4D97-AF65-F5344CB8AC3E}">
        <p14:creationId xmlns:p14="http://schemas.microsoft.com/office/powerpoint/2010/main" val="5711082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Inhaltsplatzhalter 2"/>
          <p:cNvSpPr>
            <a:spLocks noGrp="1"/>
          </p:cNvSpPr>
          <p:nvPr>
            <p:ph idx="1"/>
          </p:nvPr>
        </p:nvSpPr>
        <p:spPr bwMode="auto">
          <a:xfrm>
            <a:off x="468314" y="1162052"/>
            <a:ext cx="8207375" cy="5219698"/>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8293" indent="-268293">
              <a:defRPr lang="en-US" noProof="0" dirty="0" smtClean="0"/>
            </a:lvl1pPr>
            <a:lvl2pPr marL="539761" indent="-268293">
              <a:defRPr lang="en-US" noProof="0" dirty="0" smtClean="0"/>
            </a:lvl2pPr>
            <a:lvl3pPr marL="719152" indent="-179391">
              <a:defRPr lang="en-US" noProof="0" dirty="0" smtClean="0"/>
            </a:lvl3pPr>
            <a:lvl4pPr marL="898543" indent="-179391">
              <a:defRPr lang="en-US" noProof="0" dirty="0" smtClean="0"/>
            </a:lvl4pPr>
            <a:lvl5pPr marL="1079522" indent="-179391">
              <a:defRPr lang="en-US"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3" name="Titel 2"/>
          <p:cNvSpPr>
            <a:spLocks noGrp="1"/>
          </p:cNvSpPr>
          <p:nvPr>
            <p:ph type="title"/>
          </p:nvPr>
        </p:nvSpPr>
        <p:spPr bwMode="auto"/>
        <p:txBody>
          <a:bodyPr/>
          <a:lstStyle/>
          <a:p>
            <a:r>
              <a:rPr lang="de-DE" smtClean="0"/>
              <a:t>Titelmasterformat durch Klicken bearbeiten</a:t>
            </a:r>
            <a:endParaRPr lang="de-DE"/>
          </a:p>
        </p:txBody>
      </p:sp>
    </p:spTree>
    <p:extLst>
      <p:ext uri="{BB962C8B-B14F-4D97-AF65-F5344CB8AC3E}">
        <p14:creationId xmlns:p14="http://schemas.microsoft.com/office/powerpoint/2010/main" val="19698571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Two Columns Content">
    <p:spTree>
      <p:nvGrpSpPr>
        <p:cNvPr id="1" name=""/>
        <p:cNvGrpSpPr/>
        <p:nvPr/>
      </p:nvGrpSpPr>
      <p:grpSpPr>
        <a:xfrm>
          <a:off x="0" y="0"/>
          <a:ext cx="0" cy="0"/>
          <a:chOff x="0" y="0"/>
          <a:chExt cx="0" cy="0"/>
        </a:xfrm>
      </p:grpSpPr>
      <p:graphicFrame>
        <p:nvGraphicFramePr>
          <p:cNvPr id="10" name="Objekt 9"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368"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platzhalter 6"/>
          <p:cNvSpPr>
            <a:spLocks noGrp="1"/>
          </p:cNvSpPr>
          <p:nvPr>
            <p:ph type="body" sz="quarter" idx="13"/>
            <p:custDataLst>
              <p:tags r:id="rId3"/>
            </p:custDataLst>
          </p:nvPr>
        </p:nvSpPr>
        <p:spPr bwMode="auto">
          <a:xfrm>
            <a:off x="468313" y="1162051"/>
            <a:ext cx="3923686" cy="847718"/>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FontTx/>
              <a:buNone/>
              <a:defRPr lang="en-US" sz="2400" b="1" dirty="0">
                <a:solidFill>
                  <a:schemeClr val="accent2"/>
                </a:solidFill>
                <a:latin typeface="+mn-lt"/>
                <a:ea typeface="+mn-ea"/>
                <a:cs typeface="+mn-cs"/>
              </a:defRPr>
            </a:lvl1pPr>
            <a:lvl2pPr marL="0" indent="0">
              <a:defRPr b="1">
                <a:solidFill>
                  <a:schemeClr val="accent3"/>
                </a:solidFill>
              </a:defRPr>
            </a:lvl2pPr>
            <a:lvl3pPr>
              <a:defRPr b="1">
                <a:solidFill>
                  <a:schemeClr val="accent3"/>
                </a:solidFill>
              </a:defRPr>
            </a:lvl3pPr>
          </a:lstStyle>
          <a:p>
            <a:pPr marL="0" lvl="0" indent="0" algn="l" rtl="0" eaLnBrk="1" fontAlgn="base" hangingPunct="1">
              <a:spcBef>
                <a:spcPts val="800"/>
              </a:spcBef>
              <a:spcAft>
                <a:spcPct val="0"/>
              </a:spcAft>
              <a:buClr>
                <a:schemeClr val="tx1"/>
              </a:buClr>
              <a:buFontTx/>
              <a:buNone/>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8" name="Textplatzhalter 6"/>
          <p:cNvSpPr>
            <a:spLocks noGrp="1"/>
          </p:cNvSpPr>
          <p:nvPr>
            <p:ph type="body" sz="quarter" idx="14"/>
            <p:custDataLst>
              <p:tags r:id="rId4"/>
            </p:custDataLst>
          </p:nvPr>
        </p:nvSpPr>
        <p:spPr bwMode="auto">
          <a:xfrm>
            <a:off x="4751999" y="1162051"/>
            <a:ext cx="3919757" cy="847718"/>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FontTx/>
              <a:buNone/>
              <a:defRPr lang="en-US" sz="2400" b="1" dirty="0">
                <a:solidFill>
                  <a:schemeClr val="accent2"/>
                </a:solidFill>
                <a:latin typeface="+mn-lt"/>
                <a:ea typeface="+mn-ea"/>
                <a:cs typeface="+mn-cs"/>
              </a:defRPr>
            </a:lvl1pPr>
            <a:lvl2pPr marL="0" indent="0">
              <a:defRPr b="1">
                <a:solidFill>
                  <a:schemeClr val="accent3"/>
                </a:solidFill>
              </a:defRPr>
            </a:lvl2pPr>
            <a:lvl3pPr>
              <a:defRPr b="1">
                <a:solidFill>
                  <a:schemeClr val="accent3"/>
                </a:solidFill>
              </a:defRPr>
            </a:lvl3pPr>
          </a:lstStyle>
          <a:p>
            <a:pPr marL="0" lvl="0" indent="0" algn="l" rtl="0" eaLnBrk="1" fontAlgn="base" hangingPunct="1">
              <a:spcBef>
                <a:spcPts val="800"/>
              </a:spcBef>
              <a:spcAft>
                <a:spcPct val="0"/>
              </a:spcAft>
              <a:buClr>
                <a:schemeClr val="tx1"/>
              </a:buClr>
              <a:buFontTx/>
              <a:buNone/>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14" name="Textplatzhalter 2"/>
          <p:cNvSpPr>
            <a:spLocks noGrp="1"/>
          </p:cNvSpPr>
          <p:nvPr>
            <p:ph idx="17"/>
          </p:nvPr>
        </p:nvSpPr>
        <p:spPr bwMode="auto">
          <a:xfrm>
            <a:off x="468313" y="1628776"/>
            <a:ext cx="3923686"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8293" indent="-268293">
              <a:defRPr lang="en-US" sz="2000" noProof="0" dirty="0" smtClean="0"/>
            </a:lvl1pPr>
            <a:lvl2pPr marL="539761" indent="-268293">
              <a:defRPr lang="en-US" sz="1800" noProof="0" dirty="0" smtClean="0"/>
            </a:lvl2pPr>
            <a:lvl3pPr marL="719152" indent="-179391">
              <a:defRPr lang="en-US" sz="1600" noProof="0" dirty="0" smtClean="0"/>
            </a:lvl3pPr>
            <a:lvl4pPr marL="895368" indent="-176216">
              <a:defRPr lang="en-US" sz="1400" noProof="0" dirty="0" smtClean="0"/>
            </a:lvl4pPr>
            <a:lvl5pPr marL="1076347" indent="-176216">
              <a:defRPr lang="en-US" sz="1200"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15" name="Textplatzhalter 2"/>
          <p:cNvSpPr>
            <a:spLocks noGrp="1"/>
          </p:cNvSpPr>
          <p:nvPr>
            <p:ph idx="20"/>
          </p:nvPr>
        </p:nvSpPr>
        <p:spPr bwMode="auto">
          <a:xfrm>
            <a:off x="4751999" y="1628776"/>
            <a:ext cx="3919757"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68293" indent="-268293">
              <a:defRPr lang="en-US" sz="2000" noProof="0" dirty="0" smtClean="0"/>
            </a:lvl1pPr>
            <a:lvl2pPr marL="539761" indent="-273055">
              <a:defRPr lang="en-US" sz="1800" noProof="0" dirty="0" smtClean="0"/>
            </a:lvl2pPr>
            <a:lvl3pPr marL="719152" indent="-179391">
              <a:defRPr lang="en-US" sz="1600" noProof="0" dirty="0" smtClean="0"/>
            </a:lvl3pPr>
            <a:lvl4pPr marL="898543" indent="-179391">
              <a:defRPr lang="en-US" sz="1400" noProof="0" dirty="0" smtClean="0"/>
            </a:lvl4pPr>
            <a:lvl5pPr marL="1079522" indent="-179391">
              <a:defRPr lang="en-US" sz="1200"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2" name="Titel 1"/>
          <p:cNvSpPr>
            <a:spLocks noGrp="1"/>
          </p:cNvSpPr>
          <p:nvPr>
            <p:ph type="title"/>
          </p:nvPr>
        </p:nvSpPr>
        <p:spPr bwMode="auto"/>
        <p:txBody>
          <a:bodyPr/>
          <a:lstStyle/>
          <a:p>
            <a:r>
              <a:rPr lang="de-DE" smtClean="0"/>
              <a:t>Titelmasterformat durch Klicken bearbeiten</a:t>
            </a:r>
            <a:endParaRPr lang="de-DE"/>
          </a:p>
        </p:txBody>
      </p:sp>
    </p:spTree>
    <p:extLst>
      <p:ext uri="{BB962C8B-B14F-4D97-AF65-F5344CB8AC3E}">
        <p14:creationId xmlns:p14="http://schemas.microsoft.com/office/powerpoint/2010/main" val="9905772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144465" y="1260476"/>
            <a:ext cx="4346257" cy="506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Content Placeholder 2"/>
          <p:cNvSpPr>
            <a:spLocks noGrp="1"/>
          </p:cNvSpPr>
          <p:nvPr>
            <p:ph idx="12"/>
          </p:nvPr>
        </p:nvSpPr>
        <p:spPr>
          <a:xfrm>
            <a:off x="4617825" y="1260476"/>
            <a:ext cx="4345200" cy="506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9" name="Rectangle 65"/>
          <p:cNvSpPr>
            <a:spLocks noGrp="1" noChangeArrowheads="1"/>
          </p:cNvSpPr>
          <p:nvPr>
            <p:ph type="title"/>
          </p:nvPr>
        </p:nvSpPr>
        <p:spPr bwMode="gray">
          <a:xfrm>
            <a:off x="1528175" y="152098"/>
            <a:ext cx="7442788" cy="77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Click to edit Master title style</a:t>
            </a:r>
            <a:endParaRPr lang="en-AU" altLang="en-US" dirty="0" smtClean="0"/>
          </a:p>
        </p:txBody>
      </p:sp>
    </p:spTree>
    <p:extLst>
      <p:ext uri="{BB962C8B-B14F-4D97-AF65-F5344CB8AC3E}">
        <p14:creationId xmlns:p14="http://schemas.microsoft.com/office/powerpoint/2010/main" val="39586995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Two Columns Content">
    <p:spTree>
      <p:nvGrpSpPr>
        <p:cNvPr id="1" name=""/>
        <p:cNvGrpSpPr/>
        <p:nvPr/>
      </p:nvGrpSpPr>
      <p:grpSpPr>
        <a:xfrm>
          <a:off x="0" y="0"/>
          <a:ext cx="0" cy="0"/>
          <a:chOff x="0" y="0"/>
          <a:chExt cx="0" cy="0"/>
        </a:xfrm>
      </p:grpSpPr>
      <p:sp>
        <p:nvSpPr>
          <p:cNvPr id="10" name="Textplatzhalter 2"/>
          <p:cNvSpPr>
            <a:spLocks noGrp="1"/>
          </p:cNvSpPr>
          <p:nvPr>
            <p:ph idx="13"/>
          </p:nvPr>
        </p:nvSpPr>
        <p:spPr bwMode="auto">
          <a:xfrm>
            <a:off x="468313" y="1162052"/>
            <a:ext cx="3923686" cy="5219698"/>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marL="268293" lvl="0" indent="-268293">
              <a:buClr>
                <a:srgbClr val="000000"/>
              </a:buClr>
              <a:buSzPct val="100000"/>
              <a:buFont typeface="Arial"/>
            </a:pPr>
            <a:endParaRPr lang="en-US" noProof="0" dirty="0"/>
          </a:p>
        </p:txBody>
      </p:sp>
      <p:sp>
        <p:nvSpPr>
          <p:cNvPr id="13" name="Textplatzhalter 2"/>
          <p:cNvSpPr>
            <a:spLocks noGrp="1"/>
          </p:cNvSpPr>
          <p:nvPr>
            <p:ph idx="20"/>
          </p:nvPr>
        </p:nvSpPr>
        <p:spPr bwMode="auto">
          <a:xfrm>
            <a:off x="4752002" y="1162052"/>
            <a:ext cx="3923687" cy="5212304"/>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marL="268293" lvl="0" indent="-268293">
              <a:buClr>
                <a:srgbClr val="000000"/>
              </a:buClr>
              <a:buSzPct val="100000"/>
              <a:buFont typeface="Arial"/>
            </a:pPr>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marL="540011" lvl="1" indent="-268293">
              <a:buClr>
                <a:srgbClr val="000000"/>
              </a:buClr>
              <a:buSzPct val="100000"/>
              <a:buFont typeface="Arial"/>
            </a:pPr>
            <a:r>
              <a:rPr lang="en-US" noProof="0" dirty="0" err="1" smtClean="0"/>
              <a:t>Zweite</a:t>
            </a:r>
            <a:r>
              <a:rPr lang="en-US" noProof="0" dirty="0" smtClean="0"/>
              <a:t> </a:t>
            </a:r>
            <a:r>
              <a:rPr lang="en-US" noProof="0" dirty="0" err="1" smtClean="0"/>
              <a:t>Ebene</a:t>
            </a:r>
            <a:endParaRPr lang="en-US" noProof="0" dirty="0" smtClean="0"/>
          </a:p>
          <a:p>
            <a:pPr marL="719152" lvl="2" indent="-179391">
              <a:buClr>
                <a:srgbClr val="000000"/>
              </a:buClr>
              <a:buSzPct val="100000"/>
              <a:buFont typeface="Arial"/>
            </a:pPr>
            <a:r>
              <a:rPr lang="en-US" noProof="0" dirty="0" err="1" smtClean="0"/>
              <a:t>Dritte</a:t>
            </a:r>
            <a:r>
              <a:rPr lang="en-US" noProof="0" dirty="0" smtClean="0"/>
              <a:t> </a:t>
            </a:r>
            <a:r>
              <a:rPr lang="en-US" noProof="0" dirty="0" err="1" smtClean="0"/>
              <a:t>Ebene</a:t>
            </a:r>
            <a:endParaRPr lang="en-US" noProof="0" dirty="0" smtClean="0"/>
          </a:p>
          <a:p>
            <a:pPr marL="900018" lvl="3" indent="-180004">
              <a:buClr>
                <a:srgbClr val="000000"/>
              </a:buClr>
              <a:buSzPct val="100000"/>
              <a:buFont typeface="Arial"/>
            </a:pPr>
            <a:r>
              <a:rPr lang="en-US" noProof="0" dirty="0" err="1" smtClean="0"/>
              <a:t>Vierte</a:t>
            </a:r>
            <a:r>
              <a:rPr lang="en-US" noProof="0" dirty="0" smtClean="0"/>
              <a:t> </a:t>
            </a:r>
            <a:r>
              <a:rPr lang="en-US" noProof="0" dirty="0" err="1" smtClean="0"/>
              <a:t>Ebene</a:t>
            </a:r>
            <a:endParaRPr lang="en-US" noProof="0" dirty="0" smtClean="0"/>
          </a:p>
          <a:p>
            <a:pPr marL="1079522" lvl="4" indent="-180004">
              <a:buClr>
                <a:srgbClr val="000000"/>
              </a:buClr>
              <a:buSzPct val="100000"/>
              <a:buFont typeface="Arial"/>
            </a:pPr>
            <a:r>
              <a:rPr lang="en-US" noProof="0" dirty="0" err="1" smtClean="0"/>
              <a:t>Fünfte</a:t>
            </a:r>
            <a:r>
              <a:rPr lang="en-US" noProof="0" dirty="0" smtClean="0"/>
              <a:t> </a:t>
            </a:r>
            <a:r>
              <a:rPr lang="en-US" noProof="0" dirty="0" err="1" smtClean="0"/>
              <a:t>Ebene</a:t>
            </a:r>
            <a:endParaRPr lang="en-US" noProof="0" dirty="0"/>
          </a:p>
        </p:txBody>
      </p:sp>
      <p:sp>
        <p:nvSpPr>
          <p:cNvPr id="2" name="Titel 1"/>
          <p:cNvSpPr>
            <a:spLocks noGrp="1"/>
          </p:cNvSpPr>
          <p:nvPr>
            <p:ph type="title"/>
          </p:nvPr>
        </p:nvSpPr>
        <p:spPr bwMode="auto"/>
        <p:txBody>
          <a:bodyPr/>
          <a:lstStyle/>
          <a:p>
            <a:endParaRPr lang="de-DE" dirty="0"/>
          </a:p>
        </p:txBody>
      </p:sp>
    </p:spTree>
    <p:extLst>
      <p:ext uri="{BB962C8B-B14F-4D97-AF65-F5344CB8AC3E}">
        <p14:creationId xmlns:p14="http://schemas.microsoft.com/office/powerpoint/2010/main" val="29449091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bg>
      <p:bgPr>
        <a:solidFill>
          <a:schemeClr val="accent1"/>
        </a:solidFill>
        <a:effectLst/>
      </p:bgPr>
    </p:bg>
    <p:spTree>
      <p:nvGrpSpPr>
        <p:cNvPr id="1" name=""/>
        <p:cNvGrpSpPr/>
        <p:nvPr/>
      </p:nvGrpSpPr>
      <p:grpSpPr>
        <a:xfrm>
          <a:off x="0" y="0"/>
          <a:ext cx="0" cy="0"/>
          <a:chOff x="0" y="0"/>
          <a:chExt cx="0" cy="0"/>
        </a:xfrm>
      </p:grpSpPr>
      <p:graphicFrame>
        <p:nvGraphicFramePr>
          <p:cNvPr id="14" name="Objekt 13"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6392" name="think-cell Slide" r:id="rId4" imgW="0" imgH="0" progId="">
                  <p:embed/>
                </p:oleObj>
              </mc:Choice>
              <mc:Fallback>
                <p:oleObj name="think-cell Slide"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itel 9"/>
          <p:cNvSpPr>
            <a:spLocks noGrp="1"/>
          </p:cNvSpPr>
          <p:nvPr>
            <p:ph type="title"/>
          </p:nvPr>
        </p:nvSpPr>
        <p:spPr bwMode="gray">
          <a:xfrm>
            <a:off x="468314" y="1443038"/>
            <a:ext cx="8207375" cy="1323975"/>
          </a:xfrm>
          <a:noFill/>
          <a:ln w="12700">
            <a:noFill/>
            <a:miter lim="800000"/>
            <a:headEnd/>
            <a:tailEnd/>
          </a:ln>
        </p:spPr>
        <p:txBody>
          <a:bodyPr vert="horz" wrap="square" lIns="0" tIns="0" rIns="0" bIns="72000" numCol="1" anchor="t" anchorCtr="0" compatLnSpc="1">
            <a:prstTxWarp prst="textNoShape">
              <a:avLst/>
            </a:prstTxWarp>
          </a:bodyPr>
          <a:lstStyle>
            <a:lvl1pPr>
              <a:defRPr lang="de-DE" sz="3600" dirty="0">
                <a:solidFill>
                  <a:schemeClr val="bg1"/>
                </a:solidFill>
              </a:defRPr>
            </a:lvl1pPr>
          </a:lstStyle>
          <a:p>
            <a:pPr marL="0" lvl="0">
              <a:spcBef>
                <a:spcPts val="800"/>
              </a:spcBef>
            </a:pPr>
            <a:r>
              <a:rPr lang="de-DE" dirty="0" smtClean="0"/>
              <a:t>Titelmasterformat durch Klicken bearbeiten</a:t>
            </a:r>
            <a:endParaRPr lang="de-DE" dirty="0"/>
          </a:p>
        </p:txBody>
      </p:sp>
      <p:sp>
        <p:nvSpPr>
          <p:cNvPr id="6" name="TextBox 5"/>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8" name="TextBox 7"/>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24374590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bg>
      <p:bgPr>
        <a:solidFill>
          <a:schemeClr val="accent2"/>
        </a:solidFill>
        <a:effectLst/>
      </p:bgPr>
    </p:bg>
    <p:spTree>
      <p:nvGrpSpPr>
        <p:cNvPr id="1" name=""/>
        <p:cNvGrpSpPr/>
        <p:nvPr/>
      </p:nvGrpSpPr>
      <p:grpSpPr>
        <a:xfrm>
          <a:off x="0" y="0"/>
          <a:ext cx="0" cy="0"/>
          <a:chOff x="0" y="0"/>
          <a:chExt cx="0" cy="0"/>
        </a:xfrm>
      </p:grpSpPr>
      <p:graphicFrame>
        <p:nvGraphicFramePr>
          <p:cNvPr id="14" name="Objekt 13"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7416" name="think-cell Slide" r:id="rId4" imgW="0" imgH="0" progId="">
                  <p:embed/>
                </p:oleObj>
              </mc:Choice>
              <mc:Fallback>
                <p:oleObj name="think-cell Slide"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itel 9"/>
          <p:cNvSpPr>
            <a:spLocks noGrp="1"/>
          </p:cNvSpPr>
          <p:nvPr>
            <p:ph type="title"/>
          </p:nvPr>
        </p:nvSpPr>
        <p:spPr bwMode="gray">
          <a:xfrm>
            <a:off x="468314" y="4653137"/>
            <a:ext cx="8207375" cy="1323975"/>
          </a:xfrm>
          <a:noFill/>
          <a:ln w="12700">
            <a:noFill/>
            <a:miter lim="800000"/>
            <a:headEnd/>
            <a:tailEnd/>
          </a:ln>
        </p:spPr>
        <p:txBody>
          <a:bodyPr vert="horz" wrap="square" lIns="0" tIns="0" rIns="0" bIns="72000" numCol="1" anchor="b" anchorCtr="0" compatLnSpc="1">
            <a:prstTxWarp prst="textNoShape">
              <a:avLst/>
            </a:prstTxWarp>
            <a:noAutofit/>
          </a:bodyPr>
          <a:lstStyle>
            <a:lvl1pPr>
              <a:defRPr lang="de-DE" sz="3600" dirty="0">
                <a:solidFill>
                  <a:schemeClr val="bg1"/>
                </a:solidFill>
              </a:defRPr>
            </a:lvl1pPr>
          </a:lstStyle>
          <a:p>
            <a:pPr marL="0" lvl="0">
              <a:spcBef>
                <a:spcPts val="800"/>
              </a:spcBef>
            </a:pPr>
            <a:r>
              <a:rPr lang="de-DE" dirty="0" smtClean="0"/>
              <a:t>Titelmasterformat durch Klicken bearbeiten</a:t>
            </a:r>
            <a:endParaRPr lang="de-DE" dirty="0"/>
          </a:p>
        </p:txBody>
      </p:sp>
      <p:sp>
        <p:nvSpPr>
          <p:cNvPr id="6" name="TextBox 5"/>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8" name="TextBox 7"/>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11104529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bg>
      <p:bgPr>
        <a:solidFill>
          <a:schemeClr val="accent4"/>
        </a:solidFill>
        <a:effectLst/>
      </p:bgPr>
    </p:bg>
    <p:spTree>
      <p:nvGrpSpPr>
        <p:cNvPr id="1" name=""/>
        <p:cNvGrpSpPr/>
        <p:nvPr/>
      </p:nvGrpSpPr>
      <p:grpSpPr>
        <a:xfrm>
          <a:off x="0" y="0"/>
          <a:ext cx="0" cy="0"/>
          <a:chOff x="0" y="0"/>
          <a:chExt cx="0" cy="0"/>
        </a:xfrm>
      </p:grpSpPr>
      <p:graphicFrame>
        <p:nvGraphicFramePr>
          <p:cNvPr id="9" name="Objekt 8" hidden="1"/>
          <p:cNvGraphicFramePr>
            <a:graphicFrameLocks/>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8440" name="think-cell Slide" r:id="rId4" imgW="0" imgH="0" progId="">
                  <p:embed/>
                </p:oleObj>
              </mc:Choice>
              <mc:Fallback>
                <p:oleObj name="think-cell Slide"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itel 17"/>
          <p:cNvSpPr>
            <a:spLocks noGrp="1"/>
          </p:cNvSpPr>
          <p:nvPr>
            <p:ph type="title"/>
          </p:nvPr>
        </p:nvSpPr>
        <p:spPr bwMode="auto">
          <a:xfrm>
            <a:off x="468314" y="1443038"/>
            <a:ext cx="8207375" cy="1323975"/>
          </a:xfrm>
        </p:spPr>
        <p:txBody>
          <a:bodyPr wrap="square" lIns="0" tIns="0" rIns="0" bIns="72000" anchor="t" anchorCtr="0">
            <a:noAutofit/>
          </a:bodyPr>
          <a:lstStyle>
            <a:lvl1pPr marL="0" indent="0" algn="l" rtl="0" eaLnBrk="1" fontAlgn="base" hangingPunct="1">
              <a:lnSpc>
                <a:spcPct val="100000"/>
              </a:lnSpc>
              <a:spcBef>
                <a:spcPts val="800"/>
              </a:spcBef>
              <a:spcAft>
                <a:spcPct val="0"/>
              </a:spcAft>
              <a:buNone/>
              <a:defRPr sz="3600" b="1" i="0">
                <a:solidFill>
                  <a:schemeClr val="bg1"/>
                </a:solidFill>
                <a:latin typeface="Arial"/>
              </a:defRPr>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6" name="TextBox 5"/>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10" name="TextBox 9"/>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83045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Divider Slide 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1202621"/>
            <a:ext cx="8151812" cy="1161492"/>
          </a:xfrm>
          <a:prstGeom prst="rect">
            <a:avLst/>
          </a:prstGeom>
        </p:spPr>
        <p:txBody>
          <a:bodyPr lIns="0" tIns="0" anchor="b" anchorCtr="0">
            <a:noAutofit/>
          </a:bodyPr>
          <a:lstStyle>
            <a:lvl1pPr algn="l">
              <a:lnSpc>
                <a:spcPts val="3900"/>
              </a:lnSpc>
              <a:defRPr sz="3200" b="1" spc="-100" baseline="0">
                <a:solidFill>
                  <a:schemeClr val="bg1"/>
                </a:solidFill>
                <a:latin typeface="Arial" pitchFamily="34" charset="0"/>
                <a:cs typeface="Arial" pitchFamily="34" charset="0"/>
              </a:defRPr>
            </a:lvl1pPr>
          </a:lstStyle>
          <a:p>
            <a:r>
              <a:rPr lang="en-US" dirty="0" smtClean="0"/>
              <a:t>Click to edit Master title style </a:t>
            </a:r>
            <a:endParaRPr lang="en-GB" dirty="0"/>
          </a:p>
        </p:txBody>
      </p:sp>
      <p:sp>
        <p:nvSpPr>
          <p:cNvPr id="5" name="TextBox 4"/>
          <p:cNvSpPr txBox="1"/>
          <p:nvPr userDrawn="1"/>
        </p:nvSpPr>
        <p:spPr>
          <a:xfrm>
            <a:off x="444501" y="6572251"/>
            <a:ext cx="2573227" cy="230832"/>
          </a:xfrm>
          <a:prstGeom prst="rect">
            <a:avLst/>
          </a:prstGeom>
          <a:noFill/>
        </p:spPr>
        <p:txBody>
          <a:bodyPr wrap="square" lIns="0">
            <a:spAutoFit/>
          </a:bodyPr>
          <a:lstStyle/>
          <a:p>
            <a:pPr eaLnBrk="1" fontAlgn="auto" hangingPunct="1">
              <a:spcBef>
                <a:spcPts val="0"/>
              </a:spcBef>
              <a:spcAft>
                <a:spcPts val="0"/>
              </a:spcAft>
              <a:defRPr/>
            </a:pPr>
            <a:r>
              <a:rPr lang="en-US" sz="900" b="0" dirty="0">
                <a:solidFill>
                  <a:srgbClr val="7F7F7F"/>
                </a:solidFill>
                <a:latin typeface="Arial"/>
              </a:rPr>
              <a:t>Copyright © 2014 Accenture  All rights reserved.</a:t>
            </a:r>
          </a:p>
        </p:txBody>
      </p:sp>
      <p:sp>
        <p:nvSpPr>
          <p:cNvPr id="7" name="TextBox 6"/>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3670949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Two Column Tex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smtClean="0"/>
              <a:t>Slide title: can span two lines of the slide and </a:t>
            </a:r>
            <a:br>
              <a:rPr lang="en-US" dirty="0" smtClean="0"/>
            </a:br>
            <a:r>
              <a:rPr lang="en-US" dirty="0" smtClean="0"/>
              <a:t>uses this font color (24pt) </a:t>
            </a:r>
            <a:endParaRPr lang="en-AU" dirty="0"/>
          </a:p>
        </p:txBody>
      </p:sp>
      <p:sp>
        <p:nvSpPr>
          <p:cNvPr id="4" name="Content Placeholder 3"/>
          <p:cNvSpPr>
            <a:spLocks noGrp="1"/>
          </p:cNvSpPr>
          <p:nvPr>
            <p:ph sz="quarter" idx="16" hasCustomPrompt="1"/>
          </p:nvPr>
        </p:nvSpPr>
        <p:spPr>
          <a:xfrm>
            <a:off x="493047" y="1151770"/>
            <a:ext cx="4060007" cy="5274342"/>
          </a:xfrm>
          <a:prstGeom prst="rect">
            <a:avLst/>
          </a:prstGeom>
        </p:spPr>
        <p:txBody>
          <a:bodyPr/>
          <a:lstStyle>
            <a:lvl1pPr>
              <a:defRPr sz="2000"/>
            </a:lvl1pPr>
          </a:lstStyle>
          <a:p>
            <a:pPr lvl="0"/>
            <a:r>
              <a:rPr lang="en-US" dirty="0" smtClean="0"/>
              <a:t>Slide copy uses this color (20pt)</a:t>
            </a:r>
          </a:p>
          <a:p>
            <a:pPr lvl="1"/>
            <a:r>
              <a:rPr lang="en-US" dirty="0" smtClean="0"/>
              <a:t>First level (20pt)</a:t>
            </a:r>
          </a:p>
          <a:p>
            <a:pPr lvl="2"/>
            <a:r>
              <a:rPr lang="en-US" dirty="0" smtClean="0"/>
              <a:t>Second level (18pt)</a:t>
            </a:r>
          </a:p>
          <a:p>
            <a:pPr lvl="3"/>
            <a:r>
              <a:rPr lang="en-US" dirty="0" smtClean="0"/>
              <a:t>Third level (16pt)</a:t>
            </a:r>
          </a:p>
          <a:p>
            <a:pPr lvl="4"/>
            <a:r>
              <a:rPr lang="en-US" dirty="0" smtClean="0"/>
              <a:t>Fourth level (14pt)</a:t>
            </a:r>
            <a:endParaRPr lang="en-GB" dirty="0"/>
          </a:p>
        </p:txBody>
      </p:sp>
      <p:sp>
        <p:nvSpPr>
          <p:cNvPr id="13" name="Content Placeholder 3"/>
          <p:cNvSpPr>
            <a:spLocks noGrp="1"/>
          </p:cNvSpPr>
          <p:nvPr>
            <p:ph sz="quarter" idx="17" hasCustomPrompt="1"/>
          </p:nvPr>
        </p:nvSpPr>
        <p:spPr>
          <a:xfrm>
            <a:off x="4588694" y="1151770"/>
            <a:ext cx="4060007" cy="5274342"/>
          </a:xfrm>
          <a:prstGeom prst="rect">
            <a:avLst/>
          </a:prstGeom>
        </p:spPr>
        <p:txBody>
          <a:bodyPr/>
          <a:lstStyle>
            <a:lvl1pPr>
              <a:defRPr sz="2000"/>
            </a:lvl1pPr>
          </a:lstStyle>
          <a:p>
            <a:pPr lvl="0"/>
            <a:r>
              <a:rPr lang="en-US" dirty="0" smtClean="0"/>
              <a:t>Slide copy uses this color (20pt)</a:t>
            </a:r>
          </a:p>
          <a:p>
            <a:pPr lvl="1"/>
            <a:r>
              <a:rPr lang="en-US" dirty="0" smtClean="0"/>
              <a:t>First level (20pt)</a:t>
            </a:r>
          </a:p>
          <a:p>
            <a:pPr lvl="2"/>
            <a:r>
              <a:rPr lang="en-US" dirty="0" smtClean="0"/>
              <a:t>Second level (18pt)</a:t>
            </a:r>
          </a:p>
          <a:p>
            <a:pPr lvl="3"/>
            <a:r>
              <a:rPr lang="en-US" dirty="0" smtClean="0"/>
              <a:t>Third level (16pt)</a:t>
            </a:r>
          </a:p>
          <a:p>
            <a:pPr lvl="4"/>
            <a:r>
              <a:rPr lang="en-US" dirty="0" smtClean="0"/>
              <a:t>Fourth level (14pt)</a:t>
            </a:r>
            <a:endParaRPr lang="en-GB" dirty="0"/>
          </a:p>
        </p:txBody>
      </p:sp>
    </p:spTree>
    <p:extLst>
      <p:ext uri="{BB962C8B-B14F-4D97-AF65-F5344CB8AC3E}">
        <p14:creationId xmlns:p14="http://schemas.microsoft.com/office/powerpoint/2010/main" val="2948536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Only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31800" y="171545"/>
            <a:ext cx="8243888" cy="868362"/>
          </a:xfrm>
        </p:spPr>
        <p:txBody>
          <a:bodyPr>
            <a:noAutofit/>
          </a:bodyPr>
          <a:lstStyle>
            <a:lvl1pPr>
              <a:defRPr sz="2400"/>
            </a:lvl1pPr>
          </a:lstStyle>
          <a:p>
            <a:r>
              <a:rPr lang="en-US" dirty="0" smtClean="0"/>
              <a:t>Slide title: can span two lines of the slide </a:t>
            </a:r>
            <a:br>
              <a:rPr lang="en-US" dirty="0" smtClean="0"/>
            </a:br>
            <a:r>
              <a:rPr lang="en-US" dirty="0" smtClean="0"/>
              <a:t>and uses this font color (24pt) </a:t>
            </a:r>
            <a:endParaRPr lang="en-GB" dirty="0"/>
          </a:p>
        </p:txBody>
      </p:sp>
    </p:spTree>
    <p:extLst>
      <p:ext uri="{BB962C8B-B14F-4D97-AF65-F5344CB8AC3E}">
        <p14:creationId xmlns:p14="http://schemas.microsoft.com/office/powerpoint/2010/main" val="10371729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hangingPunct="1"/>
            <a:fld id="{3C91E764-6184-4B65-9831-F5A62DDD804D}" type="datetimeFigureOut">
              <a:rPr lang="en-IN" sz="1286" b="0">
                <a:solidFill>
                  <a:prstClr val="black">
                    <a:tint val="75000"/>
                  </a:prstClr>
                </a:solidFill>
                <a:latin typeface="Arial"/>
                <a:cs typeface="Arial" charset="0"/>
              </a:rPr>
              <a:pPr eaLnBrk="1" hangingPunct="1"/>
              <a:t>01-01-2015</a:t>
            </a:fld>
            <a:endParaRPr lang="en-IN" sz="1286" b="0">
              <a:solidFill>
                <a:prstClr val="black">
                  <a:tint val="75000"/>
                </a:prstClr>
              </a:solidFill>
              <a:latin typeface="Arial"/>
              <a:cs typeface="Arial" charset="0"/>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eaLnBrk="1" hangingPunct="1"/>
            <a:endParaRPr lang="en-IN" sz="1286" b="0">
              <a:solidFill>
                <a:prstClr val="black">
                  <a:tint val="75000"/>
                </a:prstClr>
              </a:solidFill>
              <a:latin typeface="Arial"/>
              <a:cs typeface="Arial" charset="0"/>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eaLnBrk="1" hangingPunct="1"/>
            <a:fld id="{D72B79B7-16DF-49D8-929A-630D894247CF}" type="slidenum">
              <a:rPr lang="en-IN" sz="1286" b="0">
                <a:solidFill>
                  <a:prstClr val="black">
                    <a:tint val="75000"/>
                  </a:prstClr>
                </a:solidFill>
                <a:latin typeface="Arial"/>
                <a:cs typeface="Arial" charset="0"/>
              </a:rPr>
              <a:pPr eaLnBrk="1" hangingPunct="1"/>
              <a:t>‹#›</a:t>
            </a:fld>
            <a:endParaRPr lang="en-IN" sz="1286" b="0">
              <a:solidFill>
                <a:prstClr val="black">
                  <a:tint val="75000"/>
                </a:prstClr>
              </a:solidFill>
              <a:latin typeface="Arial"/>
              <a:cs typeface="Arial" charset="0"/>
            </a:endParaRPr>
          </a:p>
        </p:txBody>
      </p:sp>
    </p:spTree>
    <p:extLst>
      <p:ext uri="{BB962C8B-B14F-4D97-AF65-F5344CB8AC3E}">
        <p14:creationId xmlns:p14="http://schemas.microsoft.com/office/powerpoint/2010/main" val="32060235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Text Slid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AU"/>
          </a:p>
        </p:txBody>
      </p:sp>
      <p:sp>
        <p:nvSpPr>
          <p:cNvPr id="10" name="Content Placeholder 9"/>
          <p:cNvSpPr>
            <a:spLocks noGrp="1"/>
          </p:cNvSpPr>
          <p:nvPr>
            <p:ph sz="quarter" idx="14"/>
          </p:nvPr>
        </p:nvSpPr>
        <p:spPr>
          <a:xfrm>
            <a:off x="496800" y="1132508"/>
            <a:ext cx="8151900" cy="525718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3150834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break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382" y="3412901"/>
            <a:ext cx="8343900" cy="914369"/>
          </a:xfrm>
        </p:spPr>
        <p:txBody>
          <a:bodyPr anchor="t"/>
          <a:lstStyle>
            <a:lvl1pPr>
              <a:defRPr sz="3600">
                <a:solidFill>
                  <a:srgbClr val="F7F7F7"/>
                </a:solidFill>
              </a:defRPr>
            </a:lvl1pPr>
          </a:lstStyle>
          <a:p>
            <a:r>
              <a:rPr lang="en-US" dirty="0" smtClean="0"/>
              <a:t>Click to edit Master title style</a:t>
            </a:r>
            <a:endParaRPr lang="en-GB" dirty="0"/>
          </a:p>
        </p:txBody>
      </p:sp>
      <p:cxnSp>
        <p:nvCxnSpPr>
          <p:cNvPr id="4" name="Straight Connector 3"/>
          <p:cNvCxnSpPr/>
          <p:nvPr userDrawn="1"/>
        </p:nvCxnSpPr>
        <p:spPr bwMode="auto">
          <a:xfrm>
            <a:off x="0" y="3412901"/>
            <a:ext cx="91440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1423261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163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endParaRPr lang="ca-ES"/>
          </a:p>
        </p:txBody>
      </p:sp>
    </p:spTree>
    <p:extLst>
      <p:ext uri="{BB962C8B-B14F-4D97-AF65-F5344CB8AC3E}">
        <p14:creationId xmlns:p14="http://schemas.microsoft.com/office/powerpoint/2010/main" val="195324753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sz="4000"/>
            </a:lvl1pPr>
          </a:lstStyle>
          <a:p>
            <a:r>
              <a:rPr lang="en-US" dirty="0" smtClean="0"/>
              <a:t>Click to edit Master title style</a:t>
            </a:r>
            <a:endParaRPr lang="en-AU" dirty="0"/>
          </a:p>
        </p:txBody>
      </p:sp>
    </p:spTree>
    <p:extLst>
      <p:ext uri="{BB962C8B-B14F-4D97-AF65-F5344CB8AC3E}">
        <p14:creationId xmlns:p14="http://schemas.microsoft.com/office/powerpoint/2010/main" val="3034751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break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382" y="3412901"/>
            <a:ext cx="8343900" cy="914369"/>
          </a:xfrm>
        </p:spPr>
        <p:txBody>
          <a:bodyPr anchor="t"/>
          <a:lstStyle>
            <a:lvl1pPr>
              <a:defRPr sz="3600">
                <a:solidFill>
                  <a:srgbClr val="F7F7F7"/>
                </a:solidFill>
              </a:defRPr>
            </a:lvl1pPr>
          </a:lstStyle>
          <a:p>
            <a:r>
              <a:rPr lang="en-US" dirty="0" smtClean="0"/>
              <a:t>Click to edit Master title style</a:t>
            </a:r>
            <a:endParaRPr lang="en-GB" dirty="0"/>
          </a:p>
        </p:txBody>
      </p:sp>
      <p:cxnSp>
        <p:nvCxnSpPr>
          <p:cNvPr id="4" name="Straight Connector 3"/>
          <p:cNvCxnSpPr/>
          <p:nvPr userDrawn="1"/>
        </p:nvCxnSpPr>
        <p:spPr bwMode="auto">
          <a:xfrm>
            <a:off x="0" y="3412901"/>
            <a:ext cx="91440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40296628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9"/>
          <p:cNvSpPr>
            <a:spLocks noGrp="1" noChangeArrowheads="1"/>
          </p:cNvSpPr>
          <p:nvPr>
            <p:ph type="body" idx="1"/>
          </p:nvPr>
        </p:nvSpPr>
        <p:spPr bwMode="gray">
          <a:xfrm>
            <a:off x="144463" y="1260475"/>
            <a:ext cx="88265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1030" name="Rectangle 65"/>
          <p:cNvSpPr>
            <a:spLocks noGrp="1" noChangeArrowheads="1"/>
          </p:cNvSpPr>
          <p:nvPr>
            <p:ph type="title"/>
          </p:nvPr>
        </p:nvSpPr>
        <p:spPr bwMode="gray">
          <a:xfrm>
            <a:off x="1528175" y="221348"/>
            <a:ext cx="7442788" cy="70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Click to edit Master title style</a:t>
            </a:r>
            <a:endParaRPr lang="en-AU" altLang="en-US" dirty="0" smtClean="0"/>
          </a:p>
        </p:txBody>
      </p:sp>
      <p:pic>
        <p:nvPicPr>
          <p:cNvPr id="9" name="Picture 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3555" y="152099"/>
            <a:ext cx="824851" cy="844969"/>
          </a:xfrm>
          <a:prstGeom prst="rect">
            <a:avLst/>
          </a:prstGeom>
        </p:spPr>
      </p:pic>
      <p:sp>
        <p:nvSpPr>
          <p:cNvPr id="2" name="Rectangle 1"/>
          <p:cNvSpPr/>
          <p:nvPr userDrawn="1"/>
        </p:nvSpPr>
        <p:spPr>
          <a:xfrm>
            <a:off x="8684156" y="13599"/>
            <a:ext cx="537327" cy="253916"/>
          </a:xfrm>
          <a:prstGeom prst="rect">
            <a:avLst/>
          </a:prstGeom>
        </p:spPr>
        <p:txBody>
          <a:bodyPr wrap="none">
            <a:spAutoFit/>
          </a:bodyPr>
          <a:lstStyle/>
          <a:p>
            <a:pPr algn="r" eaLnBrk="1" fontAlgn="auto" hangingPunct="1">
              <a:spcBef>
                <a:spcPts val="0"/>
              </a:spcBef>
              <a:spcAft>
                <a:spcPts val="0"/>
              </a:spcAft>
            </a:pPr>
            <a:fld id="{597A8DCA-8F96-49CD-B4D5-7AC92F955860}" type="slidenum">
              <a:rPr lang="en-CA" sz="1050" b="1" smtClean="0">
                <a:solidFill>
                  <a:srgbClr val="7F7F7F"/>
                </a:solidFill>
              </a:rPr>
              <a:pPr algn="r" eaLnBrk="1" fontAlgn="auto" hangingPunct="1">
                <a:spcBef>
                  <a:spcPts val="0"/>
                </a:spcBef>
                <a:spcAft>
                  <a:spcPts val="0"/>
                </a:spcAft>
              </a:pPr>
              <a:t>‹#›</a:t>
            </a:fld>
            <a:r>
              <a:rPr lang="en-CA" sz="1050" b="1" dirty="0" smtClean="0">
                <a:solidFill>
                  <a:srgbClr val="7F7F7F"/>
                </a:solidFill>
              </a:rPr>
              <a:t>/67</a:t>
            </a:r>
            <a:endParaRPr lang="en-CA" sz="1050" b="1" dirty="0">
              <a:solidFill>
                <a:srgbClr val="7F7F7F"/>
              </a:solidFill>
            </a:endParaRPr>
          </a:p>
        </p:txBody>
      </p:sp>
    </p:spTree>
  </p:cSld>
  <p:clrMap bg1="lt1" tx1="dk1" bg2="lt2" tx2="dk2" accent1="accent1" accent2="accent2" accent3="accent3" accent4="accent4" accent5="accent5" accent6="accent6" hlink="hlink" folHlink="folHlink"/>
  <p:sldLayoutIdLst>
    <p:sldLayoutId id="2147485451" r:id="rId1"/>
    <p:sldLayoutId id="2147485448" r:id="rId2"/>
    <p:sldLayoutId id="2147485449" r:id="rId3"/>
    <p:sldLayoutId id="2147485450" r:id="rId4"/>
    <p:sldLayoutId id="2147485452" r:id="rId5"/>
    <p:sldLayoutId id="2147485494" r:id="rId6"/>
    <p:sldLayoutId id="2147485507" r:id="rId7"/>
    <p:sldLayoutId id="2147485508" r:id="rId8"/>
    <p:sldLayoutId id="2147485509" r:id="rId9"/>
    <p:sldLayoutId id="2147485497" r:id="rId10"/>
    <p:sldLayoutId id="2147485498" r:id="rId11"/>
    <p:sldLayoutId id="2147485499" r:id="rId12"/>
    <p:sldLayoutId id="2147485500" r:id="rId13"/>
    <p:sldLayoutId id="2147485501" r:id="rId14"/>
    <p:sldLayoutId id="2147485502" r:id="rId15"/>
    <p:sldLayoutId id="2147485503" r:id="rId16"/>
    <p:sldLayoutId id="2147485504" r:id="rId17"/>
    <p:sldLayoutId id="2147485505" r:id="rId18"/>
    <p:sldLayoutId id="2147485525" r:id="rId19"/>
  </p:sldLayoutIdLst>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FF9900"/>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2600" b="1">
          <a:solidFill>
            <a:srgbClr val="FF9900"/>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2600" b="1">
          <a:solidFill>
            <a:srgbClr val="FF9900"/>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2600" b="1">
          <a:solidFill>
            <a:srgbClr val="FF9900"/>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2600" b="1">
          <a:solidFill>
            <a:srgbClr val="FF9900"/>
          </a:solidFill>
          <a:latin typeface="Calibri" pitchFamily="34" charset="0"/>
          <a:ea typeface="Calibri" pitchFamily="34" charset="0"/>
          <a:cs typeface="Calibri" pitchFamily="34" charset="0"/>
        </a:defRPr>
      </a:lvl5pPr>
      <a:lvl6pPr marL="457200" algn="l" rtl="0" eaLnBrk="1" fontAlgn="base" hangingPunct="1">
        <a:spcBef>
          <a:spcPct val="0"/>
        </a:spcBef>
        <a:spcAft>
          <a:spcPct val="0"/>
        </a:spcAft>
        <a:defRPr sz="3200" b="1">
          <a:solidFill>
            <a:schemeClr val="bg1"/>
          </a:solidFill>
          <a:latin typeface="Arial" charset="0"/>
        </a:defRPr>
      </a:lvl6pPr>
      <a:lvl7pPr marL="914400" algn="l" rtl="0" eaLnBrk="1" fontAlgn="base" hangingPunct="1">
        <a:spcBef>
          <a:spcPct val="0"/>
        </a:spcBef>
        <a:spcAft>
          <a:spcPct val="0"/>
        </a:spcAft>
        <a:defRPr sz="3200" b="1">
          <a:solidFill>
            <a:schemeClr val="bg1"/>
          </a:solidFill>
          <a:latin typeface="Arial" charset="0"/>
        </a:defRPr>
      </a:lvl7pPr>
      <a:lvl8pPr marL="1371600" algn="l" rtl="0" eaLnBrk="1" fontAlgn="base" hangingPunct="1">
        <a:spcBef>
          <a:spcPct val="0"/>
        </a:spcBef>
        <a:spcAft>
          <a:spcPct val="0"/>
        </a:spcAft>
        <a:defRPr sz="3200" b="1">
          <a:solidFill>
            <a:schemeClr val="bg1"/>
          </a:solidFill>
          <a:latin typeface="Arial" charset="0"/>
        </a:defRPr>
      </a:lvl8pPr>
      <a:lvl9pPr marL="1828800" algn="l" rtl="0" eaLnBrk="1" fontAlgn="base" hangingPunct="1">
        <a:spcBef>
          <a:spcPct val="0"/>
        </a:spcBef>
        <a:spcAft>
          <a:spcPct val="0"/>
        </a:spcAft>
        <a:defRPr sz="3200" b="1">
          <a:solidFill>
            <a:schemeClr val="bg1"/>
          </a:solidFill>
          <a:latin typeface="Arial" charset="0"/>
        </a:defRPr>
      </a:lvl9pPr>
    </p:titleStyle>
    <p:bodyStyle>
      <a:lvl1pPr marL="176213" indent="-176213" algn="l" rtl="0" eaLnBrk="0" fontAlgn="base" hangingPunct="0">
        <a:spcBef>
          <a:spcPct val="20000"/>
        </a:spcBef>
        <a:spcAft>
          <a:spcPct val="0"/>
        </a:spcAft>
        <a:buClr>
          <a:schemeClr val="tx1"/>
        </a:buClr>
        <a:buChar char="•"/>
        <a:defRPr lang="en-US" sz="2400" dirty="0">
          <a:solidFill>
            <a:srgbClr val="004F9E"/>
          </a:solidFill>
          <a:latin typeface="Calibri" pitchFamily="34" charset="0"/>
          <a:ea typeface="Calibri" pitchFamily="34" charset="0"/>
          <a:cs typeface="Calibri" pitchFamily="34" charset="0"/>
        </a:defRPr>
      </a:lvl1pPr>
      <a:lvl2pPr marL="576263" indent="-285750" algn="l" rtl="0" eaLnBrk="0" fontAlgn="base" hangingPunct="0">
        <a:spcBef>
          <a:spcPct val="20000"/>
        </a:spcBef>
        <a:spcAft>
          <a:spcPct val="0"/>
        </a:spcAft>
        <a:buClr>
          <a:schemeClr val="tx1"/>
        </a:buClr>
        <a:buChar char="–"/>
        <a:defRPr lang="en-US" sz="2000" dirty="0">
          <a:solidFill>
            <a:srgbClr val="3366FF"/>
          </a:solidFill>
          <a:latin typeface="Calibri" pitchFamily="34" charset="0"/>
          <a:ea typeface="Calibri" pitchFamily="34" charset="0"/>
          <a:cs typeface="Calibri" pitchFamily="34" charset="0"/>
        </a:defRPr>
      </a:lvl2pPr>
      <a:lvl3pPr marL="858838" indent="-168275" algn="l" rtl="0" eaLnBrk="0" fontAlgn="base" hangingPunct="0">
        <a:spcBef>
          <a:spcPct val="20000"/>
        </a:spcBef>
        <a:spcAft>
          <a:spcPct val="0"/>
        </a:spcAft>
        <a:buClr>
          <a:schemeClr val="tx1"/>
        </a:buClr>
        <a:buChar char="•"/>
        <a:defRPr lang="en-US" sz="2000" dirty="0">
          <a:solidFill>
            <a:srgbClr val="44488E"/>
          </a:solidFill>
          <a:latin typeface="Calibri" pitchFamily="34" charset="0"/>
          <a:ea typeface="Calibri" pitchFamily="34" charset="0"/>
          <a:cs typeface="Calibri" pitchFamily="34" charset="0"/>
        </a:defRPr>
      </a:lvl3pPr>
      <a:lvl4pPr marL="1200150" indent="-227013" algn="l" rtl="0" eaLnBrk="0" fontAlgn="base" hangingPunct="0">
        <a:spcBef>
          <a:spcPct val="20000"/>
        </a:spcBef>
        <a:spcAft>
          <a:spcPct val="0"/>
        </a:spcAft>
        <a:buClr>
          <a:schemeClr val="tx1"/>
        </a:buClr>
        <a:buChar char="–"/>
        <a:defRPr sz="1600">
          <a:solidFill>
            <a:schemeClr val="tx1"/>
          </a:solidFill>
          <a:latin typeface="Calibri" pitchFamily="34" charset="0"/>
          <a:ea typeface="Calibri" pitchFamily="34" charset="0"/>
          <a:cs typeface="Calibri" pitchFamily="34" charset="0"/>
        </a:defRPr>
      </a:lvl4pPr>
      <a:lvl5pPr marL="1481138" indent="-166688" algn="l" rtl="0" eaLnBrk="0" fontAlgn="base" hangingPunct="0">
        <a:spcBef>
          <a:spcPct val="20000"/>
        </a:spcBef>
        <a:spcAft>
          <a:spcPct val="0"/>
        </a:spcAft>
        <a:buClr>
          <a:schemeClr val="tx1"/>
        </a:buClr>
        <a:buChar char="•"/>
        <a:defRPr sz="1600">
          <a:solidFill>
            <a:schemeClr val="tx1"/>
          </a:solidFill>
          <a:latin typeface="Calibri" pitchFamily="34" charset="0"/>
          <a:ea typeface="Calibri" pitchFamily="34" charset="0"/>
          <a:cs typeface="Calibri" pitchFamily="34" charset="0"/>
        </a:defRPr>
      </a:lvl5pPr>
      <a:lvl6pPr marL="1938338" indent="-166688" algn="l" rtl="0" eaLnBrk="1" fontAlgn="base" hangingPunct="1">
        <a:spcBef>
          <a:spcPct val="20000"/>
        </a:spcBef>
        <a:spcAft>
          <a:spcPct val="0"/>
        </a:spcAft>
        <a:buClr>
          <a:schemeClr val="tx1"/>
        </a:buClr>
        <a:buChar char="•"/>
        <a:defRPr sz="2000">
          <a:solidFill>
            <a:schemeClr val="tx1"/>
          </a:solidFill>
          <a:latin typeface="+mn-lt"/>
        </a:defRPr>
      </a:lvl6pPr>
      <a:lvl7pPr marL="2395538" indent="-166688" algn="l" rtl="0" eaLnBrk="1" fontAlgn="base" hangingPunct="1">
        <a:spcBef>
          <a:spcPct val="20000"/>
        </a:spcBef>
        <a:spcAft>
          <a:spcPct val="0"/>
        </a:spcAft>
        <a:buClr>
          <a:schemeClr val="tx1"/>
        </a:buClr>
        <a:buChar char="•"/>
        <a:defRPr sz="2000">
          <a:solidFill>
            <a:schemeClr val="tx1"/>
          </a:solidFill>
          <a:latin typeface="+mn-lt"/>
        </a:defRPr>
      </a:lvl7pPr>
      <a:lvl8pPr marL="2852738" indent="-166688" algn="l" rtl="0" eaLnBrk="1" fontAlgn="base" hangingPunct="1">
        <a:spcBef>
          <a:spcPct val="20000"/>
        </a:spcBef>
        <a:spcAft>
          <a:spcPct val="0"/>
        </a:spcAft>
        <a:buClr>
          <a:schemeClr val="tx1"/>
        </a:buClr>
        <a:buChar char="•"/>
        <a:defRPr sz="2000">
          <a:solidFill>
            <a:schemeClr val="tx1"/>
          </a:solidFill>
          <a:latin typeface="+mn-lt"/>
        </a:defRPr>
      </a:lvl8pPr>
      <a:lvl9pPr marL="3309938" indent="-166688" algn="l" rtl="0" eaLnBrk="1" fontAlgn="base" hangingPunct="1">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6888" y="1135698"/>
            <a:ext cx="8151812" cy="5269865"/>
          </a:xfrm>
          <a:prstGeom prst="rect">
            <a:avLst/>
          </a:prstGeom>
        </p:spPr>
        <p:txBody>
          <a:bodyPr vert="horz" lIns="0" tIns="4572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2" name="Title Placeholder 1"/>
          <p:cNvSpPr>
            <a:spLocks noGrp="1"/>
          </p:cNvSpPr>
          <p:nvPr>
            <p:ph type="title"/>
          </p:nvPr>
        </p:nvSpPr>
        <p:spPr>
          <a:xfrm>
            <a:off x="496800" y="0"/>
            <a:ext cx="8151900" cy="1002979"/>
          </a:xfrm>
          <a:prstGeom prst="rect">
            <a:avLst/>
          </a:prstGeom>
        </p:spPr>
        <p:txBody>
          <a:bodyPr vert="horz" lIns="0" tIns="45720" rIns="91440" bIns="0" rtlCol="0" anchor="b" anchorCtr="0">
            <a:normAutofit/>
          </a:bodyPr>
          <a:lstStyle/>
          <a:p>
            <a:pPr lvl="0"/>
            <a:r>
              <a:rPr lang="en-US" dirty="0" smtClean="0"/>
              <a:t>Click to edit Master title style</a:t>
            </a:r>
            <a:endParaRPr lang="en-AU" dirty="0"/>
          </a:p>
        </p:txBody>
      </p:sp>
      <p:cxnSp>
        <p:nvCxnSpPr>
          <p:cNvPr id="7" name="Straight Connector 9"/>
          <p:cNvCxnSpPr>
            <a:cxnSpLocks noChangeShapeType="1"/>
          </p:cNvCxnSpPr>
          <p:nvPr/>
        </p:nvCxnSpPr>
        <p:spPr bwMode="auto">
          <a:xfrm>
            <a:off x="496888" y="1115747"/>
            <a:ext cx="8645612" cy="0"/>
          </a:xfrm>
          <a:prstGeom prst="line">
            <a:avLst/>
          </a:prstGeom>
          <a:noFill/>
          <a:ln w="12700">
            <a:solidFill>
              <a:srgbClr val="336699"/>
            </a:solidFill>
            <a:round/>
            <a:headEnd/>
            <a:tailEnd/>
          </a:ln>
        </p:spPr>
      </p:cxnSp>
      <p:sp>
        <p:nvSpPr>
          <p:cNvPr id="9" name="TextBox 8"/>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smtClean="0">
                <a:solidFill>
                  <a:srgbClr val="7F7F7F"/>
                </a:solidFill>
              </a:rPr>
              <a:pPr algn="r" eaLnBrk="1" fontAlgn="auto" hangingPunct="1">
                <a:spcBef>
                  <a:spcPts val="0"/>
                </a:spcBef>
                <a:spcAft>
                  <a:spcPts val="0"/>
                </a:spcAft>
              </a:pPr>
              <a:t>‹#›</a:t>
            </a:fld>
            <a:endParaRPr lang="en-CA" sz="900" b="0" dirty="0">
              <a:solidFill>
                <a:srgbClr val="7F7F7F"/>
              </a:solidFill>
            </a:endParaRPr>
          </a:p>
        </p:txBody>
      </p:sp>
    </p:spTree>
    <p:extLst>
      <p:ext uri="{BB962C8B-B14F-4D97-AF65-F5344CB8AC3E}">
        <p14:creationId xmlns:p14="http://schemas.microsoft.com/office/powerpoint/2010/main" val="904340502"/>
      </p:ext>
    </p:extLst>
  </p:cSld>
  <p:clrMap bg1="lt1" tx1="dk1" bg2="lt2" tx2="dk2" accent1="accent1" accent2="accent2" accent3="accent3" accent4="accent4" accent5="accent5" accent6="accent6" hlink="hlink" folHlink="folHlink"/>
  <p:sldLayoutIdLst>
    <p:sldLayoutId id="2147485511"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 id="2147485522" r:id="rId12"/>
    <p:sldLayoutId id="2147485523" r:id="rId13"/>
    <p:sldLayoutId id="2147485524" r:id="rId14"/>
  </p:sldLayoutIdLst>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txStyles>
    <p:titleStyle>
      <a:lvl1pPr algn="l" rtl="0" eaLnBrk="1" fontAlgn="base" hangingPunct="1">
        <a:lnSpc>
          <a:spcPct val="100000"/>
        </a:lnSpc>
        <a:spcBef>
          <a:spcPct val="0"/>
        </a:spcBef>
        <a:spcAft>
          <a:spcPct val="0"/>
        </a:spcAft>
        <a:buFont typeface="Arial" charset="0"/>
        <a:defRPr lang="en-AU" sz="2000" b="1" kern="1200" spc="0" baseline="0" dirty="0" smtClean="0">
          <a:solidFill>
            <a:srgbClr val="002060"/>
          </a:solidFill>
          <a:latin typeface="Calibri" panose="020F0502020204030204" pitchFamily="34" charset="0"/>
          <a:ea typeface="Calibri" panose="020F0502020204030204" pitchFamily="34" charset="0"/>
          <a:cs typeface="Arial" pitchFamily="34" charset="0"/>
        </a:defRPr>
      </a:lvl1pPr>
      <a:lvl2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2pPr>
      <a:lvl3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3pPr>
      <a:lvl4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4pPr>
      <a:lvl5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5pPr>
      <a:lvl6pPr marL="4572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6pPr>
      <a:lvl7pPr marL="9144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7pPr>
      <a:lvl8pPr marL="13716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8pPr>
      <a:lvl9pPr marL="18288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9pPr>
    </p:titleStyle>
    <p:bodyStyle>
      <a:lvl1pPr marL="263525" indent="-263525" algn="l" rtl="0" eaLnBrk="1" fontAlgn="base" hangingPunct="1">
        <a:spcBef>
          <a:spcPts val="600"/>
        </a:spcBef>
        <a:spcAft>
          <a:spcPct val="0"/>
        </a:spcAft>
        <a:buFont typeface="Arial" pitchFamily="34" charset="0"/>
        <a:buChar char="•"/>
        <a:defRPr sz="1200" kern="1200">
          <a:solidFill>
            <a:schemeClr val="tx2"/>
          </a:solidFill>
          <a:latin typeface="Calibri" panose="020F0502020204030204" pitchFamily="34" charset="0"/>
          <a:ea typeface="Calibri" panose="020F0502020204030204" pitchFamily="34" charset="0"/>
          <a:cs typeface="Arial" pitchFamily="34" charset="0"/>
        </a:defRPr>
      </a:lvl1pPr>
      <a:lvl2pPr marL="538163" indent="-274638" algn="l" rtl="0" eaLnBrk="1" fontAlgn="base" hangingPunct="1">
        <a:spcBef>
          <a:spcPts val="600"/>
        </a:spcBef>
        <a:spcAft>
          <a:spcPct val="0"/>
        </a:spcAft>
        <a:buFont typeface="Arial" pitchFamily="34" charset="0"/>
        <a:buChar char="–"/>
        <a:defRPr sz="1200" kern="1200">
          <a:solidFill>
            <a:schemeClr val="tx2"/>
          </a:solidFill>
          <a:latin typeface="Calibri" panose="020F0502020204030204" pitchFamily="34" charset="0"/>
          <a:ea typeface="Calibri" panose="020F0502020204030204" pitchFamily="34" charset="0"/>
          <a:cs typeface="Arial" pitchFamily="34" charset="0"/>
        </a:defRPr>
      </a:lvl2pPr>
      <a:lvl3pPr marL="803275" indent="-265113" algn="l" rtl="0" eaLnBrk="1" fontAlgn="base" hangingPunct="1">
        <a:spcBef>
          <a:spcPts val="600"/>
        </a:spcBef>
        <a:spcAft>
          <a:spcPct val="0"/>
        </a:spcAft>
        <a:buFont typeface="Arial" pitchFamily="34" charset="0"/>
        <a:buChar char="•"/>
        <a:defRPr sz="1200" kern="1200">
          <a:solidFill>
            <a:schemeClr val="tx2"/>
          </a:solidFill>
          <a:latin typeface="Calibri" panose="020F0502020204030204" pitchFamily="34" charset="0"/>
          <a:ea typeface="Calibri" panose="020F0502020204030204" pitchFamily="34" charset="0"/>
          <a:cs typeface="Arial" pitchFamily="34" charset="0"/>
        </a:defRPr>
      </a:lvl3pPr>
      <a:lvl4pPr marL="1076325" indent="-273050" algn="l" rtl="0" eaLnBrk="1" fontAlgn="base" hangingPunct="1">
        <a:spcBef>
          <a:spcPts val="600"/>
        </a:spcBef>
        <a:spcAft>
          <a:spcPct val="0"/>
        </a:spcAft>
        <a:buFont typeface="Arial" pitchFamily="34" charset="0"/>
        <a:buChar char="–"/>
        <a:defRPr sz="1200" kern="1200">
          <a:solidFill>
            <a:schemeClr val="tx2"/>
          </a:solidFill>
          <a:latin typeface="Calibri" panose="020F0502020204030204" pitchFamily="34" charset="0"/>
          <a:ea typeface="Calibri" panose="020F0502020204030204" pitchFamily="34" charset="0"/>
          <a:cs typeface="Arial" pitchFamily="34" charset="0"/>
        </a:defRPr>
      </a:lvl4pPr>
      <a:lvl5pPr marL="1341438" indent="-265113" algn="l" rtl="0" eaLnBrk="1" fontAlgn="base" hangingPunct="1">
        <a:spcBef>
          <a:spcPts val="600"/>
        </a:spcBef>
        <a:spcAft>
          <a:spcPct val="0"/>
        </a:spcAft>
        <a:buFont typeface="Arial" pitchFamily="34" charset="0"/>
        <a:buChar char="•"/>
        <a:defRPr sz="1200" kern="1200">
          <a:solidFill>
            <a:schemeClr val="tx2"/>
          </a:solidFill>
          <a:latin typeface="Calibri" panose="020F0502020204030204" pitchFamily="34" charset="0"/>
          <a:ea typeface="Calibri" panose="020F0502020204030204"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elplatzhalter 11"/>
          <p:cNvSpPr>
            <a:spLocks noGrp="1"/>
          </p:cNvSpPr>
          <p:nvPr>
            <p:ph type="title"/>
          </p:nvPr>
        </p:nvSpPr>
        <p:spPr bwMode="auto">
          <a:xfrm>
            <a:off x="468314" y="1"/>
            <a:ext cx="8203443" cy="1162050"/>
          </a:xfrm>
          <a:prstGeom prst="rect">
            <a:avLst/>
          </a:prstGeom>
          <a:noFill/>
          <a:ln w="12700">
            <a:noFill/>
            <a:miter lim="800000"/>
            <a:headEnd/>
            <a:tailEnd/>
          </a:ln>
        </p:spPr>
        <p:txBody>
          <a:bodyPr vert="horz" wrap="square" lIns="0" tIns="0" rIns="0" bIns="72000" numCol="1" anchor="b" anchorCtr="0" compatLnSpc="1">
            <a:prstTxWarp prst="textNoShape">
              <a:avLst/>
            </a:prstTxWarp>
          </a:bodyPr>
          <a:lstStyle/>
          <a:p>
            <a:endParaRPr lang="en-US" noProof="0" dirty="0"/>
          </a:p>
        </p:txBody>
      </p:sp>
      <p:cxnSp>
        <p:nvCxnSpPr>
          <p:cNvPr id="7" name="Straight Connector 6"/>
          <p:cNvCxnSpPr/>
          <p:nvPr userDrawn="1"/>
        </p:nvCxnSpPr>
        <p:spPr bwMode="auto">
          <a:xfrm>
            <a:off x="468314" y="1162050"/>
            <a:ext cx="86756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4105660824"/>
      </p:ext>
    </p:extLst>
  </p:cSld>
  <p:clrMap bg1="lt1" tx1="dk1" bg2="lt2" tx2="dk2" accent1="accent1" accent2="accent2" accent3="accent3" accent4="accent4" accent5="accent5" accent6="accent6" hlink="hlink" folHlink="folHlink"/>
  <p:sldLayoutIdLst>
    <p:sldLayoutId id="2147485527" r:id="rId1"/>
    <p:sldLayoutId id="2147485528" r:id="rId2"/>
    <p:sldLayoutId id="2147485529" r:id="rId3"/>
    <p:sldLayoutId id="2147485530" r:id="rId4"/>
    <p:sldLayoutId id="2147485531" r:id="rId5"/>
    <p:sldLayoutId id="2147485532" r:id="rId6"/>
    <p:sldLayoutId id="2147485533" r:id="rId7"/>
    <p:sldLayoutId id="2147485534" r:id="rId8"/>
    <p:sldLayoutId id="2147485535" r:id="rId9"/>
    <p:sldLayoutId id="2147485536" r:id="rId10"/>
    <p:sldLayoutId id="2147485537" r:id="rId11"/>
    <p:sldLayoutId id="2147485538" r:id="rId12"/>
  </p:sldLayoutIdLst>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txStyles>
    <p:titleStyle>
      <a:lvl1pPr algn="l" rtl="0" eaLnBrk="1" fontAlgn="base" hangingPunct="1">
        <a:spcBef>
          <a:spcPct val="0"/>
        </a:spcBef>
        <a:spcAft>
          <a:spcPct val="0"/>
        </a:spcAft>
        <a:defRPr lang="de-DE" sz="2800" b="1" kern="1200" dirty="0">
          <a:solidFill>
            <a:srgbClr val="00BBEE"/>
          </a:solidFill>
          <a:latin typeface="+mj-lt"/>
          <a:ea typeface="+mj-ea"/>
          <a:cs typeface="+mj-cs"/>
        </a:defRPr>
      </a:lvl1pPr>
      <a:lvl2pPr algn="l" rtl="0" eaLnBrk="0" fontAlgn="base" hangingPunct="0">
        <a:spcBef>
          <a:spcPct val="0"/>
        </a:spcBef>
        <a:spcAft>
          <a:spcPct val="0"/>
        </a:spcAft>
        <a:defRPr sz="4400" b="1">
          <a:solidFill>
            <a:schemeClr val="tx1"/>
          </a:solidFill>
          <a:latin typeface="Arial" charset="0"/>
        </a:defRPr>
      </a:lvl2pPr>
      <a:lvl3pPr algn="l" rtl="0" eaLnBrk="0" fontAlgn="base" hangingPunct="0">
        <a:spcBef>
          <a:spcPct val="0"/>
        </a:spcBef>
        <a:spcAft>
          <a:spcPct val="0"/>
        </a:spcAft>
        <a:defRPr sz="4400" b="1">
          <a:solidFill>
            <a:schemeClr val="tx1"/>
          </a:solidFill>
          <a:latin typeface="Arial" charset="0"/>
        </a:defRPr>
      </a:lvl3pPr>
      <a:lvl4pPr algn="l" rtl="0" eaLnBrk="0" fontAlgn="base" hangingPunct="0">
        <a:spcBef>
          <a:spcPct val="0"/>
        </a:spcBef>
        <a:spcAft>
          <a:spcPct val="0"/>
        </a:spcAft>
        <a:defRPr sz="4400" b="1">
          <a:solidFill>
            <a:schemeClr val="tx1"/>
          </a:solidFill>
          <a:latin typeface="Arial" charset="0"/>
        </a:defRPr>
      </a:lvl4pPr>
      <a:lvl5pPr algn="l" rtl="0" eaLnBrk="0" fontAlgn="base" hangingPunct="0">
        <a:spcBef>
          <a:spcPct val="0"/>
        </a:spcBef>
        <a:spcAft>
          <a:spcPct val="0"/>
        </a:spcAft>
        <a:defRPr sz="4400" b="1">
          <a:solidFill>
            <a:schemeClr val="tx1"/>
          </a:solidFill>
          <a:latin typeface="Arial" charset="0"/>
        </a:defRPr>
      </a:lvl5pPr>
      <a:lvl6pPr marL="457209" algn="l" rtl="0" fontAlgn="base">
        <a:spcBef>
          <a:spcPct val="0"/>
        </a:spcBef>
        <a:spcAft>
          <a:spcPct val="0"/>
        </a:spcAft>
        <a:defRPr b="1">
          <a:solidFill>
            <a:schemeClr val="tx1"/>
          </a:solidFill>
          <a:latin typeface="Arial" charset="0"/>
        </a:defRPr>
      </a:lvl6pPr>
      <a:lvl7pPr marL="914418" algn="l" rtl="0" fontAlgn="base">
        <a:spcBef>
          <a:spcPct val="0"/>
        </a:spcBef>
        <a:spcAft>
          <a:spcPct val="0"/>
        </a:spcAft>
        <a:defRPr b="1">
          <a:solidFill>
            <a:schemeClr val="tx1"/>
          </a:solidFill>
          <a:latin typeface="Arial" charset="0"/>
        </a:defRPr>
      </a:lvl7pPr>
      <a:lvl8pPr marL="1371627" algn="l" rtl="0" fontAlgn="base">
        <a:spcBef>
          <a:spcPct val="0"/>
        </a:spcBef>
        <a:spcAft>
          <a:spcPct val="0"/>
        </a:spcAft>
        <a:defRPr b="1">
          <a:solidFill>
            <a:schemeClr val="tx1"/>
          </a:solidFill>
          <a:latin typeface="Arial" charset="0"/>
        </a:defRPr>
      </a:lvl8pPr>
      <a:lvl9pPr marL="1828837" algn="l" rtl="0" fontAlgn="base">
        <a:spcBef>
          <a:spcPct val="0"/>
        </a:spcBef>
        <a:spcAft>
          <a:spcPct val="0"/>
        </a:spcAft>
        <a:defRPr b="1">
          <a:solidFill>
            <a:schemeClr val="tx1"/>
          </a:solidFill>
          <a:latin typeface="Arial" charset="0"/>
        </a:defRPr>
      </a:lvl9pPr>
    </p:titleStyle>
    <p:bodyStyle>
      <a:lvl1pPr marL="174628" indent="-174628" algn="l" rtl="0" eaLnBrk="0" fontAlgn="base" hangingPunct="0">
        <a:spcBef>
          <a:spcPts val="300"/>
        </a:spcBef>
        <a:spcAft>
          <a:spcPts val="300"/>
        </a:spcAft>
        <a:buFont typeface="Arial" charset="0"/>
        <a:buChar char="•"/>
        <a:defRPr lang="de-DE" sz="2400" kern="1200" dirty="0" smtClean="0">
          <a:solidFill>
            <a:schemeClr val="tx1"/>
          </a:solidFill>
          <a:latin typeface="+mn-lt"/>
          <a:ea typeface="+mn-ea"/>
          <a:cs typeface="+mn-cs"/>
        </a:defRPr>
      </a:lvl1pPr>
      <a:lvl2pPr marL="363545" indent="-188917" algn="l" rtl="0" eaLnBrk="0" fontAlgn="base" hangingPunct="0">
        <a:spcBef>
          <a:spcPts val="300"/>
        </a:spcBef>
        <a:spcAft>
          <a:spcPts val="300"/>
        </a:spcAft>
        <a:buFont typeface="Arial" charset="0"/>
        <a:buChar char="–"/>
        <a:defRPr lang="de-DE" sz="2000" kern="1200" dirty="0" smtClean="0">
          <a:solidFill>
            <a:schemeClr val="tx1"/>
          </a:solidFill>
          <a:latin typeface="+mn-lt"/>
          <a:ea typeface="+mn-ea"/>
          <a:cs typeface="+mn-cs"/>
        </a:defRPr>
      </a:lvl2pPr>
      <a:lvl3pPr marL="538174" indent="-174628" algn="l" rtl="0" eaLnBrk="0" fontAlgn="base" hangingPunct="0">
        <a:spcBef>
          <a:spcPts val="300"/>
        </a:spcBef>
        <a:spcAft>
          <a:spcPts val="300"/>
        </a:spcAft>
        <a:buFont typeface="Arial" charset="0"/>
        <a:buChar char="•"/>
        <a:defRPr lang="de-DE" sz="1800" kern="1200" dirty="0" smtClean="0">
          <a:solidFill>
            <a:schemeClr val="tx1"/>
          </a:solidFill>
          <a:latin typeface="+mn-lt"/>
          <a:ea typeface="+mn-ea"/>
          <a:cs typeface="+mn-cs"/>
        </a:defRPr>
      </a:lvl3pPr>
      <a:lvl4pPr marL="712802" indent="-174628" algn="l" rtl="0" eaLnBrk="0" fontAlgn="base" hangingPunct="0">
        <a:spcBef>
          <a:spcPts val="300"/>
        </a:spcBef>
        <a:spcAft>
          <a:spcPts val="300"/>
        </a:spcAft>
        <a:buFont typeface="Arial" charset="0"/>
        <a:buChar char="–"/>
        <a:defRPr lang="de-DE" sz="1600" kern="1200" dirty="0" smtClean="0">
          <a:solidFill>
            <a:schemeClr val="tx1"/>
          </a:solidFill>
          <a:latin typeface="+mn-lt"/>
          <a:ea typeface="+mn-ea"/>
          <a:cs typeface="+mn-cs"/>
        </a:defRPr>
      </a:lvl4pPr>
      <a:lvl5pPr marL="901718" indent="-188917" algn="l" rtl="0" eaLnBrk="0" fontAlgn="base" hangingPunct="0">
        <a:spcBef>
          <a:spcPts val="300"/>
        </a:spcBef>
        <a:spcAft>
          <a:spcPts val="300"/>
        </a:spcAft>
        <a:buFont typeface="Arial" charset="0"/>
        <a:buChar char="•"/>
        <a:defRPr lang="en-AU" sz="1400" kern="1200" dirty="0" smtClean="0">
          <a:solidFill>
            <a:schemeClr val="tx1"/>
          </a:solidFill>
          <a:latin typeface="+mn-lt"/>
          <a:ea typeface="+mn-ea"/>
          <a:cs typeface="+mn-cs"/>
        </a:defRPr>
      </a:lvl5pPr>
      <a:lvl6pPr marL="2514650"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59"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69"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78"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elplatzhalter 11"/>
          <p:cNvSpPr>
            <a:spLocks noGrp="1"/>
          </p:cNvSpPr>
          <p:nvPr>
            <p:ph type="title"/>
          </p:nvPr>
        </p:nvSpPr>
        <p:spPr bwMode="auto">
          <a:xfrm>
            <a:off x="468314" y="1"/>
            <a:ext cx="8203443" cy="1162050"/>
          </a:xfrm>
          <a:prstGeom prst="rect">
            <a:avLst/>
          </a:prstGeom>
          <a:noFill/>
          <a:ln w="12700">
            <a:noFill/>
            <a:miter lim="800000"/>
            <a:headEnd/>
            <a:tailEnd/>
          </a:ln>
        </p:spPr>
        <p:txBody>
          <a:bodyPr vert="horz" wrap="square" lIns="0" tIns="0" rIns="0" bIns="72000" numCol="1" anchor="b" anchorCtr="0" compatLnSpc="1">
            <a:prstTxWarp prst="textNoShape">
              <a:avLst/>
            </a:prstTxWarp>
          </a:bodyPr>
          <a:lstStyle/>
          <a:p>
            <a:endParaRPr lang="en-US" noProof="0" dirty="0"/>
          </a:p>
        </p:txBody>
      </p:sp>
      <p:cxnSp>
        <p:nvCxnSpPr>
          <p:cNvPr id="7" name="Straight Connector 6"/>
          <p:cNvCxnSpPr/>
          <p:nvPr userDrawn="1"/>
        </p:nvCxnSpPr>
        <p:spPr bwMode="auto">
          <a:xfrm>
            <a:off x="468314" y="1162050"/>
            <a:ext cx="86756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144698" y="6562940"/>
            <a:ext cx="536400" cy="244800"/>
          </a:xfrm>
          <a:prstGeom prst="rect">
            <a:avLst/>
          </a:prstGeom>
          <a:noFill/>
        </p:spPr>
        <p:txBody>
          <a:bodyPr wrap="square" lIns="0" tIns="0" rIns="0" bIns="0" rtlCol="0" anchor="ctr" anchorCtr="0">
            <a:noAutofit/>
          </a:bodyPr>
          <a:lstStyle/>
          <a:p>
            <a:pPr algn="r" eaLnBrk="1" fontAlgn="auto" hangingPunct="1">
              <a:spcBef>
                <a:spcPts val="0"/>
              </a:spcBef>
              <a:spcAft>
                <a:spcPts val="0"/>
              </a:spcAft>
            </a:pPr>
            <a:fld id="{597A8DCA-8F96-49CD-B4D5-7AC92F955860}" type="slidenum">
              <a:rPr lang="en-CA" sz="900" b="0">
                <a:solidFill>
                  <a:srgbClr val="7F7F7F"/>
                </a:solidFill>
                <a:latin typeface="Arial"/>
              </a:rPr>
              <a:pPr algn="r" eaLnBrk="1" fontAlgn="auto" hangingPunct="1">
                <a:spcBef>
                  <a:spcPts val="0"/>
                </a:spcBef>
                <a:spcAft>
                  <a:spcPts val="0"/>
                </a:spcAft>
              </a:pPr>
              <a:t>‹#›</a:t>
            </a:fld>
            <a:endParaRPr lang="en-CA" sz="900" b="0" dirty="0">
              <a:solidFill>
                <a:srgbClr val="7F7F7F"/>
              </a:solidFill>
              <a:latin typeface="Arial"/>
            </a:endParaRPr>
          </a:p>
        </p:txBody>
      </p:sp>
    </p:spTree>
    <p:extLst>
      <p:ext uri="{BB962C8B-B14F-4D97-AF65-F5344CB8AC3E}">
        <p14:creationId xmlns:p14="http://schemas.microsoft.com/office/powerpoint/2010/main" val="634300963"/>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 id="2147485551" r:id="rId12"/>
    <p:sldLayoutId id="2147485552" r:id="rId13"/>
    <p:sldLayoutId id="2147485553" r:id="rId14"/>
  </p:sldLayoutIdLst>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hf hdr="0" dt="0"/>
  <p:txStyles>
    <p:titleStyle>
      <a:lvl1pPr algn="l" rtl="0" eaLnBrk="1" fontAlgn="base" hangingPunct="1">
        <a:spcBef>
          <a:spcPct val="0"/>
        </a:spcBef>
        <a:spcAft>
          <a:spcPct val="0"/>
        </a:spcAft>
        <a:defRPr lang="de-DE" sz="2800" b="1" kern="1200" dirty="0">
          <a:solidFill>
            <a:srgbClr val="00BBEE"/>
          </a:solidFill>
          <a:latin typeface="+mj-lt"/>
          <a:ea typeface="+mj-ea"/>
          <a:cs typeface="+mj-cs"/>
        </a:defRPr>
      </a:lvl1pPr>
      <a:lvl2pPr algn="l" rtl="0" eaLnBrk="0" fontAlgn="base" hangingPunct="0">
        <a:spcBef>
          <a:spcPct val="0"/>
        </a:spcBef>
        <a:spcAft>
          <a:spcPct val="0"/>
        </a:spcAft>
        <a:defRPr sz="4400" b="1">
          <a:solidFill>
            <a:schemeClr val="tx1"/>
          </a:solidFill>
          <a:latin typeface="Arial" charset="0"/>
        </a:defRPr>
      </a:lvl2pPr>
      <a:lvl3pPr algn="l" rtl="0" eaLnBrk="0" fontAlgn="base" hangingPunct="0">
        <a:spcBef>
          <a:spcPct val="0"/>
        </a:spcBef>
        <a:spcAft>
          <a:spcPct val="0"/>
        </a:spcAft>
        <a:defRPr sz="4400" b="1">
          <a:solidFill>
            <a:schemeClr val="tx1"/>
          </a:solidFill>
          <a:latin typeface="Arial" charset="0"/>
        </a:defRPr>
      </a:lvl3pPr>
      <a:lvl4pPr algn="l" rtl="0" eaLnBrk="0" fontAlgn="base" hangingPunct="0">
        <a:spcBef>
          <a:spcPct val="0"/>
        </a:spcBef>
        <a:spcAft>
          <a:spcPct val="0"/>
        </a:spcAft>
        <a:defRPr sz="4400" b="1">
          <a:solidFill>
            <a:schemeClr val="tx1"/>
          </a:solidFill>
          <a:latin typeface="Arial" charset="0"/>
        </a:defRPr>
      </a:lvl4pPr>
      <a:lvl5pPr algn="l" rtl="0" eaLnBrk="0" fontAlgn="base" hangingPunct="0">
        <a:spcBef>
          <a:spcPct val="0"/>
        </a:spcBef>
        <a:spcAft>
          <a:spcPct val="0"/>
        </a:spcAft>
        <a:defRPr sz="4400" b="1">
          <a:solidFill>
            <a:schemeClr val="tx1"/>
          </a:solidFill>
          <a:latin typeface="Arial" charset="0"/>
        </a:defRPr>
      </a:lvl5pPr>
      <a:lvl6pPr marL="457209" algn="l" rtl="0" fontAlgn="base">
        <a:spcBef>
          <a:spcPct val="0"/>
        </a:spcBef>
        <a:spcAft>
          <a:spcPct val="0"/>
        </a:spcAft>
        <a:defRPr b="1">
          <a:solidFill>
            <a:schemeClr val="tx1"/>
          </a:solidFill>
          <a:latin typeface="Arial" charset="0"/>
        </a:defRPr>
      </a:lvl6pPr>
      <a:lvl7pPr marL="914418" algn="l" rtl="0" fontAlgn="base">
        <a:spcBef>
          <a:spcPct val="0"/>
        </a:spcBef>
        <a:spcAft>
          <a:spcPct val="0"/>
        </a:spcAft>
        <a:defRPr b="1">
          <a:solidFill>
            <a:schemeClr val="tx1"/>
          </a:solidFill>
          <a:latin typeface="Arial" charset="0"/>
        </a:defRPr>
      </a:lvl7pPr>
      <a:lvl8pPr marL="1371627" algn="l" rtl="0" fontAlgn="base">
        <a:spcBef>
          <a:spcPct val="0"/>
        </a:spcBef>
        <a:spcAft>
          <a:spcPct val="0"/>
        </a:spcAft>
        <a:defRPr b="1">
          <a:solidFill>
            <a:schemeClr val="tx1"/>
          </a:solidFill>
          <a:latin typeface="Arial" charset="0"/>
        </a:defRPr>
      </a:lvl8pPr>
      <a:lvl9pPr marL="1828837" algn="l" rtl="0" fontAlgn="base">
        <a:spcBef>
          <a:spcPct val="0"/>
        </a:spcBef>
        <a:spcAft>
          <a:spcPct val="0"/>
        </a:spcAft>
        <a:defRPr b="1">
          <a:solidFill>
            <a:schemeClr val="tx1"/>
          </a:solidFill>
          <a:latin typeface="Arial" charset="0"/>
        </a:defRPr>
      </a:lvl9pPr>
    </p:titleStyle>
    <p:bodyStyle>
      <a:lvl1pPr marL="174628" indent="-174628" algn="l" rtl="0" eaLnBrk="0" fontAlgn="base" hangingPunct="0">
        <a:spcBef>
          <a:spcPts val="300"/>
        </a:spcBef>
        <a:spcAft>
          <a:spcPts val="300"/>
        </a:spcAft>
        <a:buFont typeface="Arial" charset="0"/>
        <a:buChar char="•"/>
        <a:defRPr lang="de-DE" sz="2400" kern="1200" dirty="0" smtClean="0">
          <a:solidFill>
            <a:schemeClr val="tx1"/>
          </a:solidFill>
          <a:latin typeface="+mn-lt"/>
          <a:ea typeface="+mn-ea"/>
          <a:cs typeface="+mn-cs"/>
        </a:defRPr>
      </a:lvl1pPr>
      <a:lvl2pPr marL="363545" indent="-188917" algn="l" rtl="0" eaLnBrk="0" fontAlgn="base" hangingPunct="0">
        <a:spcBef>
          <a:spcPts val="300"/>
        </a:spcBef>
        <a:spcAft>
          <a:spcPts val="300"/>
        </a:spcAft>
        <a:buFont typeface="Arial" charset="0"/>
        <a:buChar char="–"/>
        <a:defRPr lang="de-DE" sz="2000" kern="1200" dirty="0" smtClean="0">
          <a:solidFill>
            <a:schemeClr val="tx1"/>
          </a:solidFill>
          <a:latin typeface="+mn-lt"/>
          <a:ea typeface="+mn-ea"/>
          <a:cs typeface="+mn-cs"/>
        </a:defRPr>
      </a:lvl2pPr>
      <a:lvl3pPr marL="538174" indent="-174628" algn="l" rtl="0" eaLnBrk="0" fontAlgn="base" hangingPunct="0">
        <a:spcBef>
          <a:spcPts val="300"/>
        </a:spcBef>
        <a:spcAft>
          <a:spcPts val="300"/>
        </a:spcAft>
        <a:buFont typeface="Arial" charset="0"/>
        <a:buChar char="•"/>
        <a:defRPr lang="de-DE" sz="1800" kern="1200" dirty="0" smtClean="0">
          <a:solidFill>
            <a:schemeClr val="tx1"/>
          </a:solidFill>
          <a:latin typeface="+mn-lt"/>
          <a:ea typeface="+mn-ea"/>
          <a:cs typeface="+mn-cs"/>
        </a:defRPr>
      </a:lvl3pPr>
      <a:lvl4pPr marL="712802" indent="-174628" algn="l" rtl="0" eaLnBrk="0" fontAlgn="base" hangingPunct="0">
        <a:spcBef>
          <a:spcPts val="300"/>
        </a:spcBef>
        <a:spcAft>
          <a:spcPts val="300"/>
        </a:spcAft>
        <a:buFont typeface="Arial" charset="0"/>
        <a:buChar char="–"/>
        <a:defRPr lang="de-DE" sz="1600" kern="1200" dirty="0" smtClean="0">
          <a:solidFill>
            <a:schemeClr val="tx1"/>
          </a:solidFill>
          <a:latin typeface="+mn-lt"/>
          <a:ea typeface="+mn-ea"/>
          <a:cs typeface="+mn-cs"/>
        </a:defRPr>
      </a:lvl4pPr>
      <a:lvl5pPr marL="901718" indent="-188917" algn="l" rtl="0" eaLnBrk="0" fontAlgn="base" hangingPunct="0">
        <a:spcBef>
          <a:spcPts val="300"/>
        </a:spcBef>
        <a:spcAft>
          <a:spcPts val="300"/>
        </a:spcAft>
        <a:buFont typeface="Arial" charset="0"/>
        <a:buChar char="•"/>
        <a:defRPr lang="en-AU" sz="1400" kern="1200" dirty="0" smtClean="0">
          <a:solidFill>
            <a:schemeClr val="tx1"/>
          </a:solidFill>
          <a:latin typeface="+mn-lt"/>
          <a:ea typeface="+mn-ea"/>
          <a:cs typeface="+mn-cs"/>
        </a:defRPr>
      </a:lvl5pPr>
      <a:lvl6pPr marL="2514650"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59"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69"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78" indent="-228605" algn="l" defTabSz="9144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5.xml"/><Relationship Id="rId1" Type="http://schemas.openxmlformats.org/officeDocument/2006/relationships/vmlDrawing" Target="../drawings/vmlDrawing12.vml"/><Relationship Id="rId6" Type="http://schemas.openxmlformats.org/officeDocument/2006/relationships/image" Target="../media/image44.emf"/><Relationship Id="rId5" Type="http://schemas.openxmlformats.org/officeDocument/2006/relationships/oleObject" Target="../embeddings/oleObject12.bin"/><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png"/><Relationship Id="rId7"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57.jpeg"/><Relationship Id="rId5" Type="http://schemas.microsoft.com/office/2007/relationships/hdphoto" Target="../media/hdphoto4.wdp"/><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8.png"/><Relationship Id="rId7" Type="http://schemas.microsoft.com/office/2007/relationships/hdphoto" Target="../media/hdphoto7.wdp"/><Relationship Id="rId12" Type="http://schemas.openxmlformats.org/officeDocument/2006/relationships/image" Target="../media/image75.png"/><Relationship Id="rId17" Type="http://schemas.openxmlformats.org/officeDocument/2006/relationships/image" Target="../media/image66.png"/><Relationship Id="rId2" Type="http://schemas.openxmlformats.org/officeDocument/2006/relationships/image" Target="../media/image67.jpeg"/><Relationship Id="rId16" Type="http://schemas.openxmlformats.org/officeDocument/2006/relationships/image" Target="../media/image79.png"/><Relationship Id="rId1" Type="http://schemas.openxmlformats.org/officeDocument/2006/relationships/slideLayout" Target="../slideLayouts/slideLayout27.xml"/><Relationship Id="rId6" Type="http://schemas.openxmlformats.org/officeDocument/2006/relationships/image" Target="../media/image70.png"/><Relationship Id="rId11" Type="http://schemas.openxmlformats.org/officeDocument/2006/relationships/image" Target="../media/image74.jpeg"/><Relationship Id="rId5" Type="http://schemas.microsoft.com/office/2007/relationships/hdphoto" Target="../media/hdphoto6.wdp"/><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77.png"/></Relationships>
</file>

<file path=ppt/slides/_rels/slide41.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70.png"/><Relationship Id="rId18" Type="http://schemas.openxmlformats.org/officeDocument/2006/relationships/image" Target="../media/image87.png"/><Relationship Id="rId3" Type="http://schemas.openxmlformats.org/officeDocument/2006/relationships/image" Target="../media/image81.jpeg"/><Relationship Id="rId7" Type="http://schemas.openxmlformats.org/officeDocument/2006/relationships/image" Target="../media/image84.jpeg"/><Relationship Id="rId12" Type="http://schemas.microsoft.com/office/2007/relationships/hdphoto" Target="../media/hdphoto6.wdp"/><Relationship Id="rId17" Type="http://schemas.openxmlformats.org/officeDocument/2006/relationships/image" Target="../media/image86.jpeg"/><Relationship Id="rId2" Type="http://schemas.openxmlformats.org/officeDocument/2006/relationships/image" Target="../media/image80.jpeg"/><Relationship Id="rId16" Type="http://schemas.microsoft.com/office/2007/relationships/hdphoto" Target="../media/hdphoto3.wdp"/><Relationship Id="rId20" Type="http://schemas.openxmlformats.org/officeDocument/2006/relationships/image" Target="../media/image66.png"/><Relationship Id="rId1" Type="http://schemas.openxmlformats.org/officeDocument/2006/relationships/slideLayout" Target="../slideLayouts/slideLayout27.xml"/><Relationship Id="rId6" Type="http://schemas.microsoft.com/office/2007/relationships/hdphoto" Target="../media/hdphoto8.wdp"/><Relationship Id="rId11" Type="http://schemas.openxmlformats.org/officeDocument/2006/relationships/image" Target="../media/image69.png"/><Relationship Id="rId5" Type="http://schemas.openxmlformats.org/officeDocument/2006/relationships/image" Target="../media/image83.png"/><Relationship Id="rId15" Type="http://schemas.openxmlformats.org/officeDocument/2006/relationships/image" Target="../media/image53.png"/><Relationship Id="rId10" Type="http://schemas.openxmlformats.org/officeDocument/2006/relationships/image" Target="../media/image68.png"/><Relationship Id="rId19"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67.jpeg"/><Relationship Id="rId1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7.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8.jpe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microsoft.com/office/2007/relationships/hdphoto" Target="../media/hdphoto9.wdp"/><Relationship Id="rId11" Type="http://schemas.openxmlformats.org/officeDocument/2006/relationships/image" Target="../media/image97.jpeg"/><Relationship Id="rId5" Type="http://schemas.openxmlformats.org/officeDocument/2006/relationships/image" Target="../media/image100.pn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4.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5.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8" Type="http://schemas.openxmlformats.org/officeDocument/2006/relationships/image" Target="../media/image110.jpeg"/><Relationship Id="rId13" Type="http://schemas.microsoft.com/office/2007/relationships/hdphoto" Target="../media/hdphoto14.wdp"/><Relationship Id="rId3" Type="http://schemas.microsoft.com/office/2007/relationships/hdphoto" Target="../media/hdphoto11.wdp"/><Relationship Id="rId7" Type="http://schemas.openxmlformats.org/officeDocument/2006/relationships/image" Target="../media/image109.gif"/><Relationship Id="rId12" Type="http://schemas.openxmlformats.org/officeDocument/2006/relationships/image" Target="../media/image113.png"/><Relationship Id="rId2" Type="http://schemas.openxmlformats.org/officeDocument/2006/relationships/image" Target="../media/image106.png"/><Relationship Id="rId1" Type="http://schemas.openxmlformats.org/officeDocument/2006/relationships/slideLayout" Target="../slideLayouts/slideLayout27.xml"/><Relationship Id="rId6" Type="http://schemas.openxmlformats.org/officeDocument/2006/relationships/image" Target="../media/image108.png"/><Relationship Id="rId11" Type="http://schemas.openxmlformats.org/officeDocument/2006/relationships/image" Target="../media/image112.png"/><Relationship Id="rId5" Type="http://schemas.microsoft.com/office/2007/relationships/hdphoto" Target="../media/hdphoto12.wdp"/><Relationship Id="rId10" Type="http://schemas.microsoft.com/office/2007/relationships/hdphoto" Target="../media/hdphoto13.wdp"/><Relationship Id="rId4" Type="http://schemas.openxmlformats.org/officeDocument/2006/relationships/image" Target="../media/image107.png"/><Relationship Id="rId9" Type="http://schemas.openxmlformats.org/officeDocument/2006/relationships/image" Target="../media/image111.png"/><Relationship Id="rId1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7.xml"/><Relationship Id="rId4" Type="http://schemas.microsoft.com/office/2007/relationships/hdphoto" Target="../media/hdphoto15.wdp"/></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7.xml"/><Relationship Id="rId5" Type="http://schemas.microsoft.com/office/2007/relationships/hdphoto" Target="../media/hdphoto15.wdp"/><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Layout" Target="../slideLayouts/slideLayout27.xml"/><Relationship Id="rId4" Type="http://schemas.microsoft.com/office/2007/relationships/hdphoto" Target="../media/hdphoto15.wdp"/></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png"/><Relationship Id="rId1" Type="http://schemas.openxmlformats.org/officeDocument/2006/relationships/slideLayout" Target="../slideLayouts/slideLayout27.xml"/><Relationship Id="rId4" Type="http://schemas.microsoft.com/office/2007/relationships/hdphoto" Target="../media/hdphoto15.wdp"/></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7.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27.png"/><Relationship Id="rId18" Type="http://schemas.openxmlformats.org/officeDocument/2006/relationships/image" Target="../media/image131.jpeg"/><Relationship Id="rId3" Type="http://schemas.openxmlformats.org/officeDocument/2006/relationships/slideLayout" Target="../slideLayouts/slideLayout27.xml"/><Relationship Id="rId21" Type="http://schemas.microsoft.com/office/2007/relationships/hdphoto" Target="../media/hdphoto19.wdp"/><Relationship Id="rId7" Type="http://schemas.openxmlformats.org/officeDocument/2006/relationships/image" Target="../media/image123.png"/><Relationship Id="rId12" Type="http://schemas.openxmlformats.org/officeDocument/2006/relationships/image" Target="../media/image126.jpeg"/><Relationship Id="rId17" Type="http://schemas.openxmlformats.org/officeDocument/2006/relationships/image" Target="../media/image130.png"/><Relationship Id="rId2" Type="http://schemas.openxmlformats.org/officeDocument/2006/relationships/tags" Target="../tags/tag26.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vmlDrawing" Target="../drawings/vmlDrawing13.vml"/><Relationship Id="rId6" Type="http://schemas.openxmlformats.org/officeDocument/2006/relationships/image" Target="../media/image44.emf"/><Relationship Id="rId11" Type="http://schemas.microsoft.com/office/2007/relationships/hdphoto" Target="../media/hdphoto17.wdp"/><Relationship Id="rId5" Type="http://schemas.openxmlformats.org/officeDocument/2006/relationships/oleObject" Target="../embeddings/oleObject13.bin"/><Relationship Id="rId15" Type="http://schemas.openxmlformats.org/officeDocument/2006/relationships/image" Target="../media/image128.jpeg"/><Relationship Id="rId10" Type="http://schemas.openxmlformats.org/officeDocument/2006/relationships/image" Target="../media/image125.png"/><Relationship Id="rId19" Type="http://schemas.openxmlformats.org/officeDocument/2006/relationships/image" Target="../media/image132.png"/><Relationship Id="rId4" Type="http://schemas.openxmlformats.org/officeDocument/2006/relationships/notesSlide" Target="../notesSlides/notesSlide18.xml"/><Relationship Id="rId9" Type="http://schemas.openxmlformats.org/officeDocument/2006/relationships/image" Target="../media/image124.png"/><Relationship Id="rId14" Type="http://schemas.microsoft.com/office/2007/relationships/hdphoto" Target="../media/hdphoto18.wdp"/></Relationships>
</file>

<file path=ppt/slides/_rels/slide59.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29.png"/><Relationship Id="rId18" Type="http://schemas.microsoft.com/office/2007/relationships/hdphoto" Target="../media/hdphoto19.wdp"/><Relationship Id="rId3" Type="http://schemas.openxmlformats.org/officeDocument/2006/relationships/image" Target="../media/image134.jpeg"/><Relationship Id="rId21" Type="http://schemas.openxmlformats.org/officeDocument/2006/relationships/image" Target="../media/image51.png"/><Relationship Id="rId7" Type="http://schemas.openxmlformats.org/officeDocument/2006/relationships/image" Target="../media/image138.jpeg"/><Relationship Id="rId12" Type="http://schemas.openxmlformats.org/officeDocument/2006/relationships/image" Target="../media/image143.png"/><Relationship Id="rId17" Type="http://schemas.openxmlformats.org/officeDocument/2006/relationships/image" Target="../media/image133.png"/><Relationship Id="rId2" Type="http://schemas.openxmlformats.org/officeDocument/2006/relationships/notesSlide" Target="../notesSlides/notesSlide19.xml"/><Relationship Id="rId16" Type="http://schemas.openxmlformats.org/officeDocument/2006/relationships/image" Target="../media/image132.png"/><Relationship Id="rId20" Type="http://schemas.openxmlformats.org/officeDocument/2006/relationships/image" Target="../media/image50.png"/><Relationship Id="rId1" Type="http://schemas.openxmlformats.org/officeDocument/2006/relationships/slideLayout" Target="../slideLayouts/slideLayout27.xml"/><Relationship Id="rId6" Type="http://schemas.openxmlformats.org/officeDocument/2006/relationships/image" Target="../media/image137.png"/><Relationship Id="rId11" Type="http://schemas.openxmlformats.org/officeDocument/2006/relationships/image" Target="../media/image142.png"/><Relationship Id="rId24" Type="http://schemas.microsoft.com/office/2007/relationships/hdphoto" Target="../media/hdphoto3.wdp"/><Relationship Id="rId5" Type="http://schemas.openxmlformats.org/officeDocument/2006/relationships/image" Target="../media/image136.jpeg"/><Relationship Id="rId15" Type="http://schemas.openxmlformats.org/officeDocument/2006/relationships/image" Target="../media/image131.jpeg"/><Relationship Id="rId23" Type="http://schemas.openxmlformats.org/officeDocument/2006/relationships/image" Target="../media/image53.png"/><Relationship Id="rId10" Type="http://schemas.openxmlformats.org/officeDocument/2006/relationships/image" Target="../media/image141.jpeg"/><Relationship Id="rId19" Type="http://schemas.openxmlformats.org/officeDocument/2006/relationships/image" Target="../media/image49.png"/><Relationship Id="rId4" Type="http://schemas.openxmlformats.org/officeDocument/2006/relationships/image" Target="../media/image135.jpeg"/><Relationship Id="rId9" Type="http://schemas.openxmlformats.org/officeDocument/2006/relationships/image" Target="../media/image140.png"/><Relationship Id="rId14" Type="http://schemas.openxmlformats.org/officeDocument/2006/relationships/image" Target="../media/image130.png"/><Relationship Id="rId22" Type="http://schemas.openxmlformats.org/officeDocument/2006/relationships/image" Target="../media/image5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27.xml"/><Relationship Id="rId7" Type="http://schemas.openxmlformats.org/officeDocument/2006/relationships/image" Target="../media/image129.png"/><Relationship Id="rId12" Type="http://schemas.microsoft.com/office/2007/relationships/hdphoto" Target="../media/hdphoto19.wdp"/><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44.emf"/><Relationship Id="rId11" Type="http://schemas.openxmlformats.org/officeDocument/2006/relationships/image" Target="../media/image133.png"/><Relationship Id="rId5" Type="http://schemas.openxmlformats.org/officeDocument/2006/relationships/oleObject" Target="../embeddings/oleObject14.bin"/><Relationship Id="rId10" Type="http://schemas.openxmlformats.org/officeDocument/2006/relationships/image" Target="../media/image132.png"/><Relationship Id="rId4" Type="http://schemas.openxmlformats.org/officeDocument/2006/relationships/notesSlide" Target="../notesSlides/notesSlide20.xml"/><Relationship Id="rId9" Type="http://schemas.openxmlformats.org/officeDocument/2006/relationships/image" Target="../media/image131.jpeg"/></Relationships>
</file>

<file path=ppt/slides/_rels/slide61.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49.png"/><Relationship Id="rId18" Type="http://schemas.microsoft.com/office/2007/relationships/hdphoto" Target="../media/hdphoto3.wdp"/><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png"/><Relationship Id="rId17" Type="http://schemas.openxmlformats.org/officeDocument/2006/relationships/image" Target="../media/image53.png"/><Relationship Id="rId2" Type="http://schemas.openxmlformats.org/officeDocument/2006/relationships/notesSlide" Target="../notesSlides/notesSlide21.xml"/><Relationship Id="rId16"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jpeg"/><Relationship Id="rId15" Type="http://schemas.openxmlformats.org/officeDocument/2006/relationships/image" Target="../media/image51.pn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png"/><Relationship Id="rId1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yebCSuZCusc"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8.xml"/><Relationship Id="rId5" Type="http://schemas.openxmlformats.org/officeDocument/2006/relationships/hyperlink" Target="http://www.perth.wa.gov.au/newsroom/featured-news/australian-first-%E2%80%93-free-blanket-wifi-perth-cbd" TargetMode="External"/><Relationship Id="rId4" Type="http://schemas.openxmlformats.org/officeDocument/2006/relationships/hyperlink" Target="http://www.ida.gov.sg/~/media/Files/Archive/News%20and%20Events/News_and_Events_Level2/20090728165354/WirelessSG_factsheet.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8.xml"/><Relationship Id="rId5" Type="http://schemas.openxmlformats.org/officeDocument/2006/relationships/hyperlink" Target="http://www.dailymail.co.uk/news/article-2184174/The-app-parking-space-Street-sensors-alert-drivers-bay.html" TargetMode="External"/><Relationship Id="rId4" Type="http://schemas.openxmlformats.org/officeDocument/2006/relationships/hyperlink" Target="http://www.translink.ca/~/media/Documents/plans_and_projects/regional_transportation_strategy/Research/Parking_Management.ashx"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8.xml"/><Relationship Id="rId5" Type="http://schemas.openxmlformats.org/officeDocument/2006/relationships/hyperlink" Target="http://www.accenture.com/SiteCollectionDocuments/Accenture-Business-Biometrics.pdf" TargetMode="External"/><Relationship Id="rId4" Type="http://schemas.openxmlformats.org/officeDocument/2006/relationships/hyperlink" Target="http://www.mha.gov.sg/news_details.aspx?nid=MjgyNg==-WVlit5hnca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8.xml"/><Relationship Id="rId5" Type="http://schemas.openxmlformats.org/officeDocument/2006/relationships/hyperlink" Target="http://croydon.gov.uk/democracy/communications/app" TargetMode="External"/><Relationship Id="rId4" Type="http://schemas.openxmlformats.org/officeDocument/2006/relationships/hyperlink" Target="http://www.birmingham.gov.uk/app"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ftp://seav.vic.gov.au/news_old/media_releases/20030908_2.pdf" TargetMode="External"/><Relationship Id="rId5" Type="http://schemas.openxmlformats.org/officeDocument/2006/relationships/hyperlink" Target="http://www.tvilight.com/projects/city-nuenen/" TargetMode="External"/><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chart" Target="../charts/char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hyperlink" Target="http://mmrda.maharashtra.gov.in/" TargetMode="Externa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44.emf"/><Relationship Id="rId5" Type="http://schemas.openxmlformats.org/officeDocument/2006/relationships/oleObject" Target="../embeddings/oleObject15.bin"/><Relationship Id="rId4" Type="http://schemas.openxmlformats.org/officeDocument/2006/relationships/notesSlide" Target="../notesSlides/notesSlide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882" y="641522"/>
            <a:ext cx="5099651" cy="4364322"/>
          </a:xfrm>
          <a:prstGeom prst="rect">
            <a:avLst/>
          </a:prstGeom>
        </p:spPr>
      </p:pic>
      <p:sp>
        <p:nvSpPr>
          <p:cNvPr id="5122" name="Title 5"/>
          <p:cNvSpPr>
            <a:spLocks noGrp="1"/>
          </p:cNvSpPr>
          <p:nvPr>
            <p:ph type="ctrTitle" sz="quarter" idx="4294967295"/>
          </p:nvPr>
        </p:nvSpPr>
        <p:spPr>
          <a:xfrm>
            <a:off x="266701" y="5667376"/>
            <a:ext cx="8877300" cy="835025"/>
          </a:xfrm>
        </p:spPr>
        <p:txBody>
          <a:bodyPr/>
          <a:lstStyle/>
          <a:p>
            <a:pPr algn="r" eaLnBrk="1" hangingPunct="1"/>
            <a:r>
              <a:rPr lang="en-US" altLang="en-US" dirty="0" smtClean="0"/>
              <a:t>-</a:t>
            </a:r>
            <a:endParaRPr lang="en-GB" altLang="en-US" dirty="0"/>
          </a:p>
        </p:txBody>
      </p:sp>
      <p:sp>
        <p:nvSpPr>
          <p:cNvPr id="2" name="Rectangle 1"/>
          <p:cNvSpPr/>
          <p:nvPr/>
        </p:nvSpPr>
        <p:spPr>
          <a:xfrm>
            <a:off x="474133" y="4885365"/>
            <a:ext cx="8534400" cy="769441"/>
          </a:xfrm>
          <a:prstGeom prst="rect">
            <a:avLst/>
          </a:prstGeom>
        </p:spPr>
        <p:txBody>
          <a:bodyPr wrap="square">
            <a:spAutoFit/>
          </a:bodyPr>
          <a:lstStyle/>
          <a:p>
            <a:pPr algn="ctr"/>
            <a:r>
              <a:rPr lang="en-US" sz="2400" dirty="0" smtClean="0">
                <a:solidFill>
                  <a:srgbClr val="333333"/>
                </a:solidFill>
                <a:latin typeface="Tahoma" panose="020B0604030504040204" pitchFamily="34" charset="0"/>
                <a:ea typeface="Tahoma" panose="020B0604030504040204" pitchFamily="34" charset="0"/>
                <a:cs typeface="Tahoma" panose="020B0604030504040204" pitchFamily="34" charset="0"/>
              </a:rPr>
              <a:t>Smart Cities- Smart </a:t>
            </a:r>
            <a:r>
              <a:rPr lang="en-US" sz="2400" dirty="0">
                <a:solidFill>
                  <a:srgbClr val="333333"/>
                </a:solidFill>
                <a:latin typeface="Tahoma" panose="020B0604030504040204" pitchFamily="34" charset="0"/>
                <a:ea typeface="Tahoma" panose="020B0604030504040204" pitchFamily="34" charset="0"/>
                <a:cs typeface="Tahoma" panose="020B0604030504040204" pitchFamily="34" charset="0"/>
              </a:rPr>
              <a:t>BKC </a:t>
            </a:r>
            <a:r>
              <a:rPr lang="en-US" sz="2400" dirty="0" smtClean="0">
                <a:solidFill>
                  <a:srgbClr val="333333"/>
                </a:solidFill>
                <a:latin typeface="Tahoma" panose="020B0604030504040204" pitchFamily="34" charset="0"/>
                <a:ea typeface="Tahoma" panose="020B0604030504040204" pitchFamily="34" charset="0"/>
                <a:cs typeface="Tahoma" panose="020B0604030504040204" pitchFamily="34" charset="0"/>
              </a:rPr>
              <a:t>1.0</a:t>
            </a:r>
            <a:endParaRPr lang="en-US" sz="24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algn="ctr"/>
            <a:r>
              <a:rPr lang="en-US" sz="2000" i="1" dirty="0" smtClean="0">
                <a:solidFill>
                  <a:srgbClr val="333333"/>
                </a:solidFill>
                <a:latin typeface="Tahoma" panose="020B0604030504040204" pitchFamily="34" charset="0"/>
                <a:ea typeface="Tahoma" panose="020B0604030504040204" pitchFamily="34" charset="0"/>
                <a:cs typeface="Tahoma" panose="020B0604030504040204" pitchFamily="34" charset="0"/>
              </a:rPr>
              <a:t>Mumbai Metropolitan Region Development Authority</a:t>
            </a:r>
            <a:endParaRPr lang="en-US" sz="2000" i="1" dirty="0">
              <a:solidFill>
                <a:srgbClr val="333333"/>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227592" y="2268369"/>
            <a:ext cx="3681290" cy="653001"/>
          </a:xfrm>
          <a:prstGeom prst="rect">
            <a:avLst/>
          </a:prstGeom>
        </p:spPr>
      </p:pic>
    </p:spTree>
    <p:extLst>
      <p:ext uri="{BB962C8B-B14F-4D97-AF65-F5344CB8AC3E}">
        <p14:creationId xmlns:p14="http://schemas.microsoft.com/office/powerpoint/2010/main" val="712161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altLang="en-US" sz="2400" dirty="0"/>
              <a:t>Trend # 3</a:t>
            </a:r>
            <a:r>
              <a:rPr lang="en-GB" altLang="en-US" sz="2400" dirty="0" smtClean="0"/>
              <a:t>: Cities Adding to GDP</a:t>
            </a:r>
          </a:p>
        </p:txBody>
      </p:sp>
      <p:sp>
        <p:nvSpPr>
          <p:cNvPr id="67" name="Rectangle 66"/>
          <p:cNvSpPr/>
          <p:nvPr>
            <p:custDataLst>
              <p:tags r:id="rId1"/>
            </p:custDataLst>
          </p:nvPr>
        </p:nvSpPr>
        <p:spPr bwMode="auto">
          <a:xfrm>
            <a:off x="744827" y="4450148"/>
            <a:ext cx="3695926" cy="2407851"/>
          </a:xfrm>
          <a:prstGeom prst="rect">
            <a:avLst/>
          </a:prstGeom>
          <a:solidFill>
            <a:schemeClr val="bg1"/>
          </a:solidFill>
          <a:ln w="3175" cap="flat" cmpd="sng" algn="ctr">
            <a:solidFill>
              <a:schemeClr val="tx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36000" rIns="36000" anchor="ctr"/>
          <a:lstStyle/>
          <a:p>
            <a:pPr algn="ctr" fontAlgn="auto">
              <a:lnSpc>
                <a:spcPct val="80000"/>
              </a:lnSpc>
              <a:spcBef>
                <a:spcPts val="0"/>
              </a:spcBef>
              <a:spcAft>
                <a:spcPts val="0"/>
              </a:spcAft>
              <a:defRPr/>
            </a:pPr>
            <a:endParaRPr lang="en-GB" sz="1400" b="0" dirty="0">
              <a:solidFill>
                <a:srgbClr val="FFFFFF"/>
              </a:solidFill>
              <a:latin typeface="Calibri" pitchFamily="34" charset="0"/>
              <a:cs typeface="Calibri" pitchFamily="34" charset="0"/>
            </a:endParaRPr>
          </a:p>
        </p:txBody>
      </p:sp>
      <p:sp>
        <p:nvSpPr>
          <p:cNvPr id="68" name="TextBox 63"/>
          <p:cNvSpPr txBox="1">
            <a:spLocks noChangeArrowheads="1"/>
          </p:cNvSpPr>
          <p:nvPr/>
        </p:nvSpPr>
        <p:spPr bwMode="auto">
          <a:xfrm>
            <a:off x="803128" y="4512704"/>
            <a:ext cx="3676650" cy="307975"/>
          </a:xfrm>
          <a:prstGeom prst="rect">
            <a:avLst/>
          </a:prstGeom>
          <a:noFill/>
          <a:ln w="9525">
            <a:noFill/>
            <a:miter lim="800000"/>
            <a:headEnd/>
            <a:tailEnd/>
          </a:ln>
        </p:spPr>
        <p:txBody>
          <a:bodyPr>
            <a:spAutoFit/>
          </a:bodyPr>
          <a:lstStyle/>
          <a:p>
            <a:pPr eaLnBrk="1" fontAlgn="auto" hangingPunct="1">
              <a:spcBef>
                <a:spcPts val="0"/>
              </a:spcBef>
              <a:spcAft>
                <a:spcPts val="200"/>
              </a:spcAft>
              <a:defRPr/>
            </a:pPr>
            <a:r>
              <a:rPr lang="en-GB" sz="1400" kern="0" dirty="0">
                <a:solidFill>
                  <a:prstClr val="black"/>
                </a:solidFill>
                <a:latin typeface="Arial"/>
                <a:cs typeface="Calibri" pitchFamily="34" charset="0"/>
              </a:rPr>
              <a:t>Top 10 Cities by GDP  </a:t>
            </a:r>
            <a:endParaRPr lang="en-GB" sz="1200" b="0" kern="0" dirty="0">
              <a:solidFill>
                <a:prstClr val="black"/>
              </a:solidFill>
              <a:latin typeface="Arial"/>
              <a:cs typeface="Calibri" pitchFamily="34" charset="0"/>
            </a:endParaRPr>
          </a:p>
        </p:txBody>
      </p:sp>
      <p:graphicFrame>
        <p:nvGraphicFramePr>
          <p:cNvPr id="70" name="Table 69"/>
          <p:cNvGraphicFramePr>
            <a:graphicFrameLocks noGrp="1"/>
          </p:cNvGraphicFramePr>
          <p:nvPr>
            <p:extLst>
              <p:ext uri="{D42A27DB-BD31-4B8C-83A1-F6EECF244321}">
                <p14:modId xmlns:p14="http://schemas.microsoft.com/office/powerpoint/2010/main" val="2049662711"/>
              </p:ext>
            </p:extLst>
          </p:nvPr>
        </p:nvGraphicFramePr>
        <p:xfrm>
          <a:off x="1158728" y="4883234"/>
          <a:ext cx="2992438" cy="1940234"/>
        </p:xfrm>
        <a:graphic>
          <a:graphicData uri="http://schemas.openxmlformats.org/drawingml/2006/table">
            <a:tbl>
              <a:tblPr firstRow="1" bandRow="1">
                <a:tableStyleId>{5C22544A-7EE6-4342-B048-85BDC9FD1C3A}</a:tableStyleId>
              </a:tblPr>
              <a:tblGrid>
                <a:gridCol w="719215"/>
                <a:gridCol w="1122396"/>
                <a:gridCol w="1150827"/>
              </a:tblGrid>
              <a:tr h="164426">
                <a:tc>
                  <a:txBody>
                    <a:bodyPr/>
                    <a:lstStyle/>
                    <a:p>
                      <a:pPr algn="ctr" fontAlgn="b"/>
                      <a:r>
                        <a:rPr lang="en-GB" sz="1000" b="1" i="0" u="none" strike="noStrike" dirty="0" smtClean="0">
                          <a:solidFill>
                            <a:srgbClr val="FFFFFF"/>
                          </a:solidFill>
                          <a:effectLst/>
                          <a:latin typeface="+mn-lt"/>
                        </a:rPr>
                        <a:t>GDP Rank</a:t>
                      </a:r>
                      <a:endParaRPr lang="en-GB" sz="1000" b="1" i="0" u="none" strike="noStrike" dirty="0">
                        <a:solidFill>
                          <a:srgbClr val="FFFFFF"/>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c>
                  <a:txBody>
                    <a:bodyPr/>
                    <a:lstStyle/>
                    <a:p>
                      <a:pPr algn="ctr" fontAlgn="b"/>
                      <a:r>
                        <a:rPr lang="en-GB" sz="1000" b="1" i="0" u="none" strike="noStrike" dirty="0" smtClean="0">
                          <a:solidFill>
                            <a:srgbClr val="FFFFFF"/>
                          </a:solidFill>
                          <a:effectLst/>
                          <a:latin typeface="+mn-lt"/>
                        </a:rPr>
                        <a:t>2008</a:t>
                      </a:r>
                      <a:endParaRPr lang="en-GB" sz="1000" b="1" i="0" u="none" strike="noStrike" dirty="0">
                        <a:solidFill>
                          <a:srgbClr val="FFFFFF"/>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c>
                  <a:txBody>
                    <a:bodyPr/>
                    <a:lstStyle/>
                    <a:p>
                      <a:pPr algn="ctr" fontAlgn="b"/>
                      <a:r>
                        <a:rPr lang="en-GB" sz="1000" b="1" i="0" u="none" strike="noStrike" dirty="0" smtClean="0">
                          <a:solidFill>
                            <a:srgbClr val="FFFFFF"/>
                          </a:solidFill>
                          <a:effectLst/>
                          <a:latin typeface="+mn-lt"/>
                        </a:rPr>
                        <a:t>2025</a:t>
                      </a:r>
                      <a:endParaRPr lang="en-GB" sz="1000" b="1" i="0" u="none" strike="noStrike" dirty="0">
                        <a:solidFill>
                          <a:srgbClr val="FFFFFF"/>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r>
              <a:tr h="147984">
                <a:tc>
                  <a:txBody>
                    <a:bodyPr/>
                    <a:lstStyle/>
                    <a:p>
                      <a:pPr algn="ctr" fontAlgn="b"/>
                      <a:r>
                        <a:rPr lang="en-GB" sz="900" b="0" i="0" u="none" strike="noStrike" dirty="0" smtClean="0">
                          <a:solidFill>
                            <a:srgbClr val="000000"/>
                          </a:solidFill>
                          <a:effectLst/>
                          <a:latin typeface="+mn-lt"/>
                        </a:rPr>
                        <a:t>1</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Tokyo</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0" i="0" u="none" strike="noStrike" dirty="0" smtClean="0">
                          <a:solidFill>
                            <a:srgbClr val="000000"/>
                          </a:solidFill>
                          <a:effectLst/>
                          <a:latin typeface="+mn-lt"/>
                        </a:rPr>
                        <a:t>Tokyo</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2</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New York</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0" i="0" u="none" strike="noStrike" dirty="0" smtClean="0">
                          <a:solidFill>
                            <a:srgbClr val="000000"/>
                          </a:solidFill>
                          <a:effectLst/>
                          <a:latin typeface="+mn-lt"/>
                        </a:rPr>
                        <a:t>New York</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3</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Los</a:t>
                      </a:r>
                      <a:r>
                        <a:rPr lang="en-GB" sz="900" b="0" i="0" u="none" strike="noStrike" baseline="0" dirty="0" smtClean="0">
                          <a:solidFill>
                            <a:srgbClr val="000000"/>
                          </a:solidFill>
                          <a:effectLst/>
                          <a:latin typeface="+mn-lt"/>
                        </a:rPr>
                        <a:t> Angeles</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0" i="0" u="none" strike="noStrike" dirty="0" smtClean="0">
                          <a:solidFill>
                            <a:srgbClr val="000000"/>
                          </a:solidFill>
                          <a:effectLst/>
                          <a:latin typeface="+mn-lt"/>
                        </a:rPr>
                        <a:t>Los Angeles</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4</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Chicago</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0" i="0" u="none" strike="noStrike" dirty="0" smtClean="0">
                          <a:solidFill>
                            <a:srgbClr val="000000"/>
                          </a:solidFill>
                          <a:effectLst/>
                          <a:latin typeface="+mn-lt"/>
                        </a:rPr>
                        <a:t>London</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5</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London</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0" i="0" u="none" strike="noStrike" dirty="0" smtClean="0">
                          <a:solidFill>
                            <a:srgbClr val="000000"/>
                          </a:solidFill>
                          <a:effectLst/>
                          <a:latin typeface="+mn-lt"/>
                        </a:rPr>
                        <a:t>Chicago</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6</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Paris</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1" i="0" u="none" strike="noStrike" dirty="0" smtClean="0">
                          <a:solidFill>
                            <a:srgbClr val="000000"/>
                          </a:solidFill>
                          <a:effectLst/>
                          <a:latin typeface="+mn-lt"/>
                        </a:rPr>
                        <a:t>Sao</a:t>
                      </a:r>
                      <a:r>
                        <a:rPr lang="en-GB" sz="900" b="1" i="0" u="none" strike="noStrike" baseline="0" dirty="0" smtClean="0">
                          <a:solidFill>
                            <a:srgbClr val="000000"/>
                          </a:solidFill>
                          <a:effectLst/>
                          <a:latin typeface="+mn-lt"/>
                        </a:rPr>
                        <a:t> Paulo</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7</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Osaka/Kobe</a:t>
                      </a:r>
                      <a:r>
                        <a:rPr lang="en-GB" sz="900" b="0" i="0" u="none" strike="noStrike" baseline="0" dirty="0" smtClean="0">
                          <a:solidFill>
                            <a:srgbClr val="000000"/>
                          </a:solidFill>
                          <a:effectLst/>
                          <a:latin typeface="+mn-lt"/>
                        </a:rPr>
                        <a:t> </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1" i="0" u="none" strike="noStrike" dirty="0" smtClean="0">
                          <a:solidFill>
                            <a:srgbClr val="000000"/>
                          </a:solidFill>
                          <a:effectLst/>
                          <a:latin typeface="+mn-lt"/>
                        </a:rPr>
                        <a:t>Mexico City</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8</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1" i="0" u="none" strike="noStrike" dirty="0" smtClean="0">
                          <a:solidFill>
                            <a:srgbClr val="000000"/>
                          </a:solidFill>
                          <a:effectLst/>
                          <a:latin typeface="+mn-lt"/>
                        </a:rPr>
                        <a:t>Mexico City</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0" i="0" u="none" strike="noStrike" dirty="0" smtClean="0">
                          <a:solidFill>
                            <a:srgbClr val="000000"/>
                          </a:solidFill>
                          <a:effectLst/>
                          <a:latin typeface="+mn-lt"/>
                        </a:rPr>
                        <a:t>Paris</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9</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0" i="0" u="none" strike="noStrike" dirty="0" smtClean="0">
                          <a:solidFill>
                            <a:srgbClr val="000000"/>
                          </a:solidFill>
                          <a:effectLst/>
                          <a:latin typeface="+mn-lt"/>
                        </a:rPr>
                        <a:t>Philadelphia</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1" i="0" u="none" strike="noStrike" dirty="0" smtClean="0">
                          <a:solidFill>
                            <a:srgbClr val="000000"/>
                          </a:solidFill>
                          <a:effectLst/>
                          <a:latin typeface="+mn-lt"/>
                        </a:rPr>
                        <a:t>Shanghai</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10</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1" i="0" u="none" strike="noStrike" dirty="0" smtClean="0">
                          <a:solidFill>
                            <a:srgbClr val="000000"/>
                          </a:solidFill>
                          <a:effectLst/>
                          <a:latin typeface="+mn-lt"/>
                        </a:rPr>
                        <a:t>Sao Paulo</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1" i="0" u="none" strike="noStrike" dirty="0" smtClean="0">
                          <a:solidFill>
                            <a:srgbClr val="000000"/>
                          </a:solidFill>
                          <a:effectLst/>
                          <a:latin typeface="+mn-lt"/>
                        </a:rPr>
                        <a:t>Buenos</a:t>
                      </a:r>
                      <a:r>
                        <a:rPr lang="en-GB" sz="900" b="0" i="0" u="none" strike="noStrike" dirty="0" smtClean="0">
                          <a:solidFill>
                            <a:srgbClr val="000000"/>
                          </a:solidFill>
                          <a:effectLst/>
                          <a:latin typeface="+mn-lt"/>
                        </a:rPr>
                        <a:t> </a:t>
                      </a:r>
                      <a:r>
                        <a:rPr lang="en-GB" sz="900" b="1" i="0" u="none" strike="noStrike" dirty="0" smtClean="0">
                          <a:solidFill>
                            <a:srgbClr val="000000"/>
                          </a:solidFill>
                          <a:effectLst/>
                          <a:latin typeface="+mn-lt"/>
                        </a:rPr>
                        <a:t>Aires</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11</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GB" sz="900" b="1" i="0" u="none" strike="noStrike" dirty="0" smtClean="0">
                          <a:solidFill>
                            <a:srgbClr val="000000"/>
                          </a:solidFill>
                          <a:effectLst/>
                          <a:latin typeface="+mn-lt"/>
                        </a:rPr>
                        <a:t>Mumbai</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147984">
                <a:tc>
                  <a:txBody>
                    <a:bodyPr/>
                    <a:lstStyle/>
                    <a:p>
                      <a:pPr algn="ctr" fontAlgn="b"/>
                      <a:r>
                        <a:rPr lang="en-GB" sz="900" b="0" i="0" u="none" strike="noStrike" dirty="0" smtClean="0">
                          <a:solidFill>
                            <a:srgbClr val="000000"/>
                          </a:solidFill>
                          <a:effectLst/>
                          <a:latin typeface="+mn-lt"/>
                        </a:rPr>
                        <a:t>29</a:t>
                      </a:r>
                      <a:endParaRPr lang="en-GB" sz="900" b="0"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900" b="1" i="0" u="none" strike="noStrike" dirty="0" smtClean="0">
                          <a:solidFill>
                            <a:srgbClr val="000000"/>
                          </a:solidFill>
                          <a:effectLst/>
                          <a:latin typeface="+mn-lt"/>
                        </a:rPr>
                        <a:t>Mumbai</a:t>
                      </a: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endParaRPr lang="en-GB" sz="900" b="1" i="0" u="none" strike="noStrike" dirty="0">
                        <a:solidFill>
                          <a:srgbClr val="000000"/>
                        </a:solidFill>
                        <a:effectLst/>
                        <a:latin typeface="+mn-lt"/>
                      </a:endParaRPr>
                    </a:p>
                  </a:txBody>
                  <a:tcPr marL="35999" marR="35999"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bl>
          </a:graphicData>
        </a:graphic>
      </p:graphicFrame>
      <p:cxnSp>
        <p:nvCxnSpPr>
          <p:cNvPr id="13404" name="Straight Connector 48"/>
          <p:cNvCxnSpPr>
            <a:cxnSpLocks noChangeShapeType="1"/>
          </p:cNvCxnSpPr>
          <p:nvPr/>
        </p:nvCxnSpPr>
        <p:spPr bwMode="auto">
          <a:xfrm flipV="1">
            <a:off x="803128" y="4820679"/>
            <a:ext cx="3348038"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 name="Rectangle 1"/>
          <p:cNvSpPr/>
          <p:nvPr/>
        </p:nvSpPr>
        <p:spPr>
          <a:xfrm>
            <a:off x="4878790" y="1062509"/>
            <a:ext cx="3866199" cy="4708981"/>
          </a:xfrm>
          <a:prstGeom prst="rect">
            <a:avLst/>
          </a:prstGeom>
        </p:spPr>
        <p:txBody>
          <a:bodyPr wrap="square">
            <a:spAutoFit/>
          </a:bodyPr>
          <a:lstStyle/>
          <a:p>
            <a:pPr marL="468313" indent="-468313" algn="just">
              <a:buFont typeface="Arial" panose="020B0604020202020204" pitchFamily="34" charset="0"/>
              <a:buChar char="•"/>
            </a:pPr>
            <a:r>
              <a:rPr lang="en-GB" altLang="en-US" sz="2000" b="0" dirty="0">
                <a:solidFill>
                  <a:srgbClr val="004F9E"/>
                </a:solidFill>
                <a:latin typeface="Calibri" pitchFamily="34" charset="0"/>
                <a:ea typeface="Calibri" pitchFamily="34" charset="0"/>
                <a:cs typeface="Calibri" pitchFamily="34" charset="0"/>
              </a:rPr>
              <a:t>As this league table shows, by 2025 Sao Paulo, Mexico City, Shanghai, and Buenos Aires will rise higher in the GDP rank – ranking 6th, 7th, 9th and 10th respectively. </a:t>
            </a:r>
            <a:endParaRPr lang="en-GB" altLang="en-US" sz="2000" b="0" dirty="0" smtClean="0">
              <a:solidFill>
                <a:srgbClr val="004F9E"/>
              </a:solidFill>
              <a:latin typeface="Calibri" pitchFamily="34" charset="0"/>
              <a:ea typeface="Calibri" pitchFamily="34" charset="0"/>
              <a:cs typeface="Calibri" pitchFamily="34" charset="0"/>
            </a:endParaRPr>
          </a:p>
          <a:p>
            <a:pPr marL="468313" indent="-468313" algn="just">
              <a:buFont typeface="Arial" panose="020B0604020202020204" pitchFamily="34" charset="0"/>
              <a:buChar char="•"/>
            </a:pPr>
            <a:r>
              <a:rPr lang="en-GB" altLang="en-US" sz="2000" dirty="0" smtClean="0">
                <a:solidFill>
                  <a:srgbClr val="004F9E"/>
                </a:solidFill>
                <a:latin typeface="Calibri" pitchFamily="34" charset="0"/>
                <a:ea typeface="Calibri" pitchFamily="34" charset="0"/>
                <a:cs typeface="Calibri" pitchFamily="34" charset="0"/>
              </a:rPr>
              <a:t>And </a:t>
            </a:r>
            <a:r>
              <a:rPr lang="en-GB" altLang="en-US" sz="2000" dirty="0">
                <a:solidFill>
                  <a:srgbClr val="004F9E"/>
                </a:solidFill>
                <a:latin typeface="Calibri" pitchFamily="34" charset="0"/>
                <a:ea typeface="Calibri" pitchFamily="34" charset="0"/>
                <a:cs typeface="Calibri" pitchFamily="34" charset="0"/>
              </a:rPr>
              <a:t>in 11th place will be Mumbai rising from 29th place in 2008. </a:t>
            </a:r>
          </a:p>
          <a:p>
            <a:pPr marL="468313" indent="-468313" algn="just">
              <a:buFont typeface="Arial" panose="020B0604020202020204" pitchFamily="34" charset="0"/>
              <a:buChar char="•"/>
            </a:pPr>
            <a:r>
              <a:rPr lang="en-GB" altLang="en-US" sz="2000" dirty="0">
                <a:solidFill>
                  <a:srgbClr val="004F9E"/>
                </a:solidFill>
                <a:latin typeface="Calibri" pitchFamily="34" charset="0"/>
                <a:ea typeface="Calibri" pitchFamily="34" charset="0"/>
                <a:cs typeface="Calibri" pitchFamily="34" charset="0"/>
              </a:rPr>
              <a:t>The center of gravity of the earth’s urban landscape is shifting decisively, and at speed - moving south and east – to China, India and Latin America. </a:t>
            </a:r>
          </a:p>
        </p:txBody>
      </p:sp>
      <p:sp>
        <p:nvSpPr>
          <p:cNvPr id="3" name="Rectangle 2"/>
          <p:cNvSpPr/>
          <p:nvPr/>
        </p:nvSpPr>
        <p:spPr>
          <a:xfrm>
            <a:off x="294813" y="1062509"/>
            <a:ext cx="4133963" cy="3477875"/>
          </a:xfrm>
          <a:prstGeom prst="rect">
            <a:avLst/>
          </a:prstGeom>
        </p:spPr>
        <p:txBody>
          <a:bodyPr wrap="square">
            <a:spAutoFit/>
          </a:bodyPr>
          <a:lstStyle/>
          <a:p>
            <a:pPr marL="468313" indent="-468313" algn="just">
              <a:buFont typeface="Arial" panose="020B0604020202020204" pitchFamily="34" charset="0"/>
              <a:buChar char="•"/>
            </a:pPr>
            <a:r>
              <a:rPr lang="en-GB" altLang="en-US" sz="2000" b="0" dirty="0">
                <a:solidFill>
                  <a:srgbClr val="004F9E"/>
                </a:solidFill>
                <a:latin typeface="Calibri" pitchFamily="34" charset="0"/>
                <a:ea typeface="Calibri" pitchFamily="34" charset="0"/>
                <a:cs typeface="Calibri" pitchFamily="34" charset="0"/>
              </a:rPr>
              <a:t>Just like companies compete for customers, cities are increasingly competing to attract the best talent, and to attract businesses. </a:t>
            </a:r>
            <a:r>
              <a:rPr lang="en-GB" altLang="en-US" sz="2000" dirty="0">
                <a:solidFill>
                  <a:srgbClr val="004F9E"/>
                </a:solidFill>
                <a:latin typeface="Calibri" pitchFamily="34" charset="0"/>
                <a:ea typeface="Calibri" pitchFamily="34" charset="0"/>
                <a:cs typeface="Calibri" pitchFamily="34" charset="0"/>
              </a:rPr>
              <a:t>Major urban areas today are economic giants. </a:t>
            </a:r>
          </a:p>
          <a:p>
            <a:pPr marL="468313" indent="-468313" algn="just">
              <a:buFont typeface="Arial" panose="020B0604020202020204" pitchFamily="34" charset="0"/>
              <a:buChar char="•"/>
            </a:pPr>
            <a:r>
              <a:rPr lang="en-GB" altLang="en-US" sz="2000" b="0" dirty="0">
                <a:solidFill>
                  <a:srgbClr val="004F9E"/>
                </a:solidFill>
                <a:latin typeface="Calibri" pitchFamily="34" charset="0"/>
                <a:ea typeface="Calibri" pitchFamily="34" charset="0"/>
                <a:cs typeface="Calibri" pitchFamily="34" charset="0"/>
              </a:rPr>
              <a:t>The top 5 urban economies (Toyko, NYC, Los Angeles, London and Chicago) are having to increasingly compete with emerging economy cities. </a:t>
            </a:r>
          </a:p>
        </p:txBody>
      </p:sp>
      <p:cxnSp>
        <p:nvCxnSpPr>
          <p:cNvPr id="6" name="Straight Arrow Connector 5"/>
          <p:cNvCxnSpPr/>
          <p:nvPr/>
        </p:nvCxnSpPr>
        <p:spPr bwMode="auto">
          <a:xfrm flipV="1">
            <a:off x="2703443" y="6639339"/>
            <a:ext cx="357809" cy="218661"/>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463" y="1260475"/>
            <a:ext cx="3672163" cy="5064125"/>
          </a:xfrm>
        </p:spPr>
        <p:txBody>
          <a:bodyPr/>
          <a:lstStyle/>
          <a:p>
            <a:r>
              <a:rPr lang="en-US" dirty="0"/>
              <a:t>While the urban population is currently around 31% of the total population, </a:t>
            </a:r>
            <a:r>
              <a:rPr lang="en-US" b="1" dirty="0">
                <a:solidFill>
                  <a:srgbClr val="FF0000"/>
                </a:solidFill>
              </a:rPr>
              <a:t>it contributes over 60% of India’s GDP</a:t>
            </a:r>
            <a:r>
              <a:rPr lang="en-US" dirty="0"/>
              <a:t>. </a:t>
            </a:r>
            <a:endParaRPr lang="en-US" dirty="0" smtClean="0"/>
          </a:p>
          <a:p>
            <a:r>
              <a:rPr lang="en-US" dirty="0" smtClean="0"/>
              <a:t>It </a:t>
            </a:r>
            <a:r>
              <a:rPr lang="en-US" dirty="0"/>
              <a:t>is projected that </a:t>
            </a:r>
            <a:r>
              <a:rPr lang="en-US" b="1" dirty="0"/>
              <a:t>urban India will contribute nearly 75% of the national GDP in the next 15 years.</a:t>
            </a:r>
            <a:r>
              <a:rPr lang="en-US" dirty="0"/>
              <a:t> </a:t>
            </a:r>
            <a:endParaRPr lang="en-US" dirty="0" smtClean="0"/>
          </a:p>
          <a:p>
            <a:r>
              <a:rPr lang="en-US" dirty="0" smtClean="0"/>
              <a:t>It </a:t>
            </a:r>
            <a:r>
              <a:rPr lang="en-US" dirty="0"/>
              <a:t>is for this reason that cities are referred to as the “</a:t>
            </a:r>
            <a:r>
              <a:rPr lang="en-US" b="1" dirty="0"/>
              <a:t>engines of economic growth</a:t>
            </a:r>
            <a:r>
              <a:rPr lang="en-US" dirty="0"/>
              <a:t>”</a:t>
            </a:r>
          </a:p>
        </p:txBody>
      </p:sp>
      <p:sp>
        <p:nvSpPr>
          <p:cNvPr id="2" name="Title 1"/>
          <p:cNvSpPr>
            <a:spLocks noGrp="1"/>
          </p:cNvSpPr>
          <p:nvPr>
            <p:ph type="title"/>
          </p:nvPr>
        </p:nvSpPr>
        <p:spPr/>
        <p:txBody>
          <a:bodyPr/>
          <a:lstStyle/>
          <a:p>
            <a:r>
              <a:rPr lang="en-GB" altLang="en-US" sz="2400" dirty="0"/>
              <a:t>Trend # 3: </a:t>
            </a:r>
            <a:r>
              <a:rPr lang="en-US" sz="2400" dirty="0" smtClean="0"/>
              <a:t>Cities </a:t>
            </a:r>
            <a:r>
              <a:rPr lang="en-US" sz="2400" dirty="0"/>
              <a:t>are referred to as the “engines of economic </a:t>
            </a:r>
            <a:r>
              <a:rPr lang="en-US" sz="2400" dirty="0" smtClean="0"/>
              <a:t>growth” </a:t>
            </a:r>
            <a:endParaRPr lang="en-US" sz="2400" dirty="0"/>
          </a:p>
        </p:txBody>
      </p:sp>
      <p:pic>
        <p:nvPicPr>
          <p:cNvPr id="5" name="Picture 4"/>
          <p:cNvPicPr>
            <a:picLocks noChangeAspect="1"/>
          </p:cNvPicPr>
          <p:nvPr/>
        </p:nvPicPr>
        <p:blipFill>
          <a:blip r:embed="rId2"/>
          <a:stretch>
            <a:fillRect/>
          </a:stretch>
        </p:blipFill>
        <p:spPr>
          <a:xfrm>
            <a:off x="3920232" y="1260475"/>
            <a:ext cx="5042794" cy="3365313"/>
          </a:xfrm>
          <a:prstGeom prst="rect">
            <a:avLst/>
          </a:prstGeom>
        </p:spPr>
      </p:pic>
    </p:spTree>
    <p:extLst>
      <p:ext uri="{BB962C8B-B14F-4D97-AF65-F5344CB8AC3E}">
        <p14:creationId xmlns:p14="http://schemas.microsoft.com/office/powerpoint/2010/main" val="16645305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altLang="en-US" sz="2800" dirty="0"/>
              <a:t>Trend # </a:t>
            </a:r>
            <a:r>
              <a:rPr lang="en-GB" altLang="en-US" sz="2800" dirty="0" smtClean="0"/>
              <a:t>4: </a:t>
            </a:r>
            <a:r>
              <a:rPr lang="en-GB" altLang="en-US" sz="2800" dirty="0"/>
              <a:t>New </a:t>
            </a:r>
            <a:r>
              <a:rPr lang="en-GB" altLang="en-US" sz="2800" dirty="0" smtClean="0"/>
              <a:t>technologies are driving urban innovation (1/2)</a:t>
            </a:r>
          </a:p>
        </p:txBody>
      </p:sp>
      <p:pic>
        <p:nvPicPr>
          <p:cNvPr id="2" name="Picture 1"/>
          <p:cNvPicPr>
            <a:picLocks noChangeAspect="1"/>
          </p:cNvPicPr>
          <p:nvPr/>
        </p:nvPicPr>
        <p:blipFill>
          <a:blip r:embed="rId3"/>
          <a:stretch>
            <a:fillRect/>
          </a:stretch>
        </p:blipFill>
        <p:spPr>
          <a:xfrm>
            <a:off x="4403875" y="1281316"/>
            <a:ext cx="4619266" cy="2893119"/>
          </a:xfrm>
          <a:prstGeom prst="rect">
            <a:avLst/>
          </a:prstGeom>
        </p:spPr>
      </p:pic>
      <p:sp>
        <p:nvSpPr>
          <p:cNvPr id="3" name="Rectangle 2"/>
          <p:cNvSpPr/>
          <p:nvPr/>
        </p:nvSpPr>
        <p:spPr>
          <a:xfrm>
            <a:off x="307571" y="1281316"/>
            <a:ext cx="3980543" cy="4893647"/>
          </a:xfrm>
          <a:prstGeom prst="rect">
            <a:avLst/>
          </a:prstGeom>
        </p:spPr>
        <p:txBody>
          <a:bodyPr wrap="square">
            <a:spAutoFit/>
          </a:bodyPr>
          <a:lstStyle/>
          <a:p>
            <a:pPr marL="468313" indent="-468313" algn="just">
              <a:buFont typeface="Arial" panose="020B0604020202020204" pitchFamily="34" charset="0"/>
              <a:buChar char="•"/>
            </a:pPr>
            <a:r>
              <a:rPr lang="en-GB" altLang="en-US" sz="2400" dirty="0">
                <a:solidFill>
                  <a:srgbClr val="004F9E"/>
                </a:solidFill>
                <a:latin typeface="Calibri" pitchFamily="34" charset="0"/>
                <a:ea typeface="Calibri" pitchFamily="34" charset="0"/>
                <a:cs typeface="Calibri" pitchFamily="34" charset="0"/>
              </a:rPr>
              <a:t>The final trend, is the growing use of technology within cities</a:t>
            </a:r>
          </a:p>
          <a:p>
            <a:pPr marL="468313" indent="-468313" algn="just">
              <a:buFont typeface="Arial" panose="020B0604020202020204" pitchFamily="34" charset="0"/>
              <a:buChar char="•"/>
            </a:pPr>
            <a:r>
              <a:rPr lang="en-GB" altLang="en-US" sz="2400" dirty="0" smtClean="0">
                <a:solidFill>
                  <a:srgbClr val="004F9E"/>
                </a:solidFill>
                <a:latin typeface="Calibri" pitchFamily="34" charset="0"/>
                <a:ea typeface="Calibri" pitchFamily="34" charset="0"/>
                <a:cs typeface="Calibri" pitchFamily="34" charset="0"/>
              </a:rPr>
              <a:t>The </a:t>
            </a:r>
            <a:r>
              <a:rPr lang="en-GB" altLang="en-US" sz="2400" dirty="0">
                <a:solidFill>
                  <a:srgbClr val="004F9E"/>
                </a:solidFill>
                <a:latin typeface="Calibri" pitchFamily="34" charset="0"/>
                <a:ea typeface="Calibri" pitchFamily="34" charset="0"/>
                <a:cs typeface="Calibri" pitchFamily="34" charset="0"/>
              </a:rPr>
              <a:t>penetration of broadband is increasing </a:t>
            </a:r>
            <a:r>
              <a:rPr lang="en-GB" altLang="en-US" sz="2400" b="0" dirty="0">
                <a:solidFill>
                  <a:srgbClr val="004F9E"/>
                </a:solidFill>
                <a:latin typeface="Calibri" pitchFamily="34" charset="0"/>
                <a:ea typeface="Calibri" pitchFamily="34" charset="0"/>
                <a:cs typeface="Calibri" pitchFamily="34" charset="0"/>
              </a:rPr>
              <a:t>around the </a:t>
            </a:r>
            <a:r>
              <a:rPr lang="en-GB" altLang="en-US" sz="2400" b="0" dirty="0" smtClean="0">
                <a:solidFill>
                  <a:srgbClr val="004F9E"/>
                </a:solidFill>
                <a:latin typeface="Calibri" pitchFamily="34" charset="0"/>
                <a:ea typeface="Calibri" pitchFamily="34" charset="0"/>
                <a:cs typeface="Calibri" pitchFamily="34" charset="0"/>
              </a:rPr>
              <a:t>world,</a:t>
            </a:r>
          </a:p>
          <a:p>
            <a:pPr marL="468313" indent="-468313" algn="just">
              <a:buFont typeface="Arial" panose="020B0604020202020204" pitchFamily="34" charset="0"/>
              <a:buChar char="•"/>
            </a:pPr>
            <a:r>
              <a:rPr lang="en-GB" altLang="en-US" sz="2400" b="0" dirty="0" smtClean="0">
                <a:solidFill>
                  <a:srgbClr val="004F9E"/>
                </a:solidFill>
                <a:latin typeface="Calibri" pitchFamily="34" charset="0"/>
                <a:ea typeface="Calibri" pitchFamily="34" charset="0"/>
                <a:cs typeface="Calibri" pitchFamily="34" charset="0"/>
              </a:rPr>
              <a:t>People </a:t>
            </a:r>
            <a:r>
              <a:rPr lang="en-GB" altLang="en-US" sz="2400" b="0" dirty="0">
                <a:solidFill>
                  <a:srgbClr val="004F9E"/>
                </a:solidFill>
                <a:latin typeface="Calibri" pitchFamily="34" charset="0"/>
                <a:ea typeface="Calibri" pitchFamily="34" charset="0"/>
                <a:cs typeface="Calibri" pitchFamily="34" charset="0"/>
              </a:rPr>
              <a:t>are increasingly acting like </a:t>
            </a:r>
            <a:r>
              <a:rPr lang="en-GB" altLang="en-US" sz="2400" b="0" dirty="0" smtClean="0">
                <a:solidFill>
                  <a:srgbClr val="004F9E"/>
                </a:solidFill>
                <a:latin typeface="Calibri" pitchFamily="34" charset="0"/>
                <a:ea typeface="Calibri" pitchFamily="34" charset="0"/>
                <a:cs typeface="Calibri" pitchFamily="34" charset="0"/>
              </a:rPr>
              <a:t>sensors</a:t>
            </a:r>
          </a:p>
          <a:p>
            <a:pPr marL="468313" indent="-468313" algn="just">
              <a:buFont typeface="Arial" panose="020B0604020202020204" pitchFamily="34" charset="0"/>
              <a:buChar char="•"/>
            </a:pPr>
            <a:r>
              <a:rPr lang="en-GB" altLang="en-US" sz="2400" dirty="0" smtClean="0">
                <a:solidFill>
                  <a:srgbClr val="004F9E"/>
                </a:solidFill>
                <a:latin typeface="Calibri" pitchFamily="34" charset="0"/>
                <a:ea typeface="Calibri" pitchFamily="34" charset="0"/>
                <a:cs typeface="Calibri" pitchFamily="34" charset="0"/>
              </a:rPr>
              <a:t>Citizens </a:t>
            </a:r>
            <a:r>
              <a:rPr lang="en-GB" altLang="en-US" sz="2400" dirty="0">
                <a:solidFill>
                  <a:srgbClr val="004F9E"/>
                </a:solidFill>
                <a:latin typeface="Calibri" pitchFamily="34" charset="0"/>
                <a:ea typeface="Calibri" pitchFamily="34" charset="0"/>
                <a:cs typeface="Calibri" pitchFamily="34" charset="0"/>
              </a:rPr>
              <a:t>are participating in the design of their city </a:t>
            </a:r>
            <a:r>
              <a:rPr lang="en-GB" altLang="en-US" sz="2400" b="0" dirty="0">
                <a:solidFill>
                  <a:srgbClr val="004F9E"/>
                </a:solidFill>
                <a:latin typeface="Calibri" pitchFamily="34" charset="0"/>
                <a:ea typeface="Calibri" pitchFamily="34" charset="0"/>
                <a:cs typeface="Calibri" pitchFamily="34" charset="0"/>
              </a:rPr>
              <a:t>environments; </a:t>
            </a:r>
            <a:r>
              <a:rPr lang="en-GB" altLang="en-US" sz="2400" dirty="0">
                <a:solidFill>
                  <a:srgbClr val="004F9E"/>
                </a:solidFill>
                <a:latin typeface="Calibri" pitchFamily="34" charset="0"/>
                <a:ea typeface="Calibri" pitchFamily="34" charset="0"/>
                <a:cs typeface="Calibri" pitchFamily="34" charset="0"/>
              </a:rPr>
              <a:t>acting as ‘prosumers’ </a:t>
            </a:r>
            <a:r>
              <a:rPr lang="en-GB" altLang="en-US" sz="2400" b="0" dirty="0">
                <a:solidFill>
                  <a:srgbClr val="004F9E"/>
                </a:solidFill>
                <a:latin typeface="Calibri" pitchFamily="34" charset="0"/>
                <a:ea typeface="Calibri" pitchFamily="34" charset="0"/>
                <a:cs typeface="Calibri" pitchFamily="34" charset="0"/>
              </a:rPr>
              <a:t>(both producers and consumers</a:t>
            </a:r>
            <a:r>
              <a:rPr lang="en-GB" altLang="en-US" sz="2400" b="0" dirty="0" smtClean="0">
                <a:solidFill>
                  <a:srgbClr val="004F9E"/>
                </a:solidFill>
                <a:latin typeface="Calibri" pitchFamily="34" charset="0"/>
                <a:ea typeface="Calibri" pitchFamily="34" charset="0"/>
                <a:cs typeface="Calibri" pitchFamily="34" charset="0"/>
              </a:rPr>
              <a:t>)</a:t>
            </a:r>
            <a:endParaRPr lang="en-GB" altLang="en-US" sz="2400" b="0" dirty="0">
              <a:solidFill>
                <a:srgbClr val="004F9E"/>
              </a:solidFill>
              <a:latin typeface="Calibri" pitchFamily="34" charset="0"/>
              <a:ea typeface="Calibri" pitchFamily="34" charset="0"/>
              <a:cs typeface="Calibri" pitchFamily="34" charset="0"/>
            </a:endParaRPr>
          </a:p>
        </p:txBody>
      </p:sp>
      <p:sp>
        <p:nvSpPr>
          <p:cNvPr id="6" name="Rectangle 5"/>
          <p:cNvSpPr/>
          <p:nvPr/>
        </p:nvSpPr>
        <p:spPr>
          <a:xfrm>
            <a:off x="4288114" y="4213310"/>
            <a:ext cx="4572000" cy="2677656"/>
          </a:xfrm>
          <a:prstGeom prst="rect">
            <a:avLst/>
          </a:prstGeom>
        </p:spPr>
        <p:txBody>
          <a:bodyPr>
            <a:spAutoFit/>
          </a:bodyPr>
          <a:lstStyle/>
          <a:p>
            <a:pPr marL="468313" indent="-468313" algn="just">
              <a:buFont typeface="Arial" panose="020B0604020202020204" pitchFamily="34" charset="0"/>
              <a:buChar char="•"/>
            </a:pPr>
            <a:r>
              <a:rPr lang="en-GB" altLang="en-US" sz="2400" dirty="0">
                <a:solidFill>
                  <a:srgbClr val="004F9E"/>
                </a:solidFill>
                <a:latin typeface="Calibri" pitchFamily="34" charset="0"/>
                <a:ea typeface="Calibri" pitchFamily="34" charset="0"/>
                <a:cs typeface="Calibri" pitchFamily="34" charset="0"/>
              </a:rPr>
              <a:t>Cities have become more popular and the internet has improved city life </a:t>
            </a:r>
            <a:endParaRPr lang="en-GB" altLang="en-US" sz="2400" dirty="0" smtClean="0">
              <a:solidFill>
                <a:srgbClr val="004F9E"/>
              </a:solidFill>
              <a:latin typeface="Calibri" pitchFamily="34" charset="0"/>
              <a:ea typeface="Calibri" pitchFamily="34" charset="0"/>
              <a:cs typeface="Calibri" pitchFamily="34" charset="0"/>
            </a:endParaRPr>
          </a:p>
          <a:p>
            <a:pPr marL="468313" indent="-468313" algn="just">
              <a:buFont typeface="Arial" panose="020B0604020202020204" pitchFamily="34" charset="0"/>
              <a:buChar char="•"/>
            </a:pPr>
            <a:r>
              <a:rPr lang="en-US" sz="2400" dirty="0" smtClean="0">
                <a:solidFill>
                  <a:srgbClr val="004F9E"/>
                </a:solidFill>
                <a:latin typeface="Calibri" pitchFamily="34" charset="0"/>
                <a:ea typeface="Calibri" pitchFamily="34" charset="0"/>
                <a:cs typeface="Calibri" pitchFamily="34" charset="0"/>
              </a:rPr>
              <a:t>India’s BB penetration is just 2% </a:t>
            </a:r>
          </a:p>
          <a:p>
            <a:pPr marL="468313" indent="-468313" algn="just">
              <a:buFont typeface="Arial" panose="020B0604020202020204" pitchFamily="34" charset="0"/>
              <a:buChar char="•"/>
            </a:pPr>
            <a:r>
              <a:rPr lang="en-US" altLang="en-US" sz="2400" dirty="0" smtClean="0">
                <a:solidFill>
                  <a:srgbClr val="FF0000"/>
                </a:solidFill>
                <a:latin typeface="Calibri" pitchFamily="34" charset="0"/>
                <a:ea typeface="Calibri" pitchFamily="34" charset="0"/>
                <a:cs typeface="Calibri" pitchFamily="34" charset="0"/>
              </a:rPr>
              <a:t>10% rise in BB connections lead to 1.3% rise in GDP</a:t>
            </a:r>
            <a:endParaRPr lang="en-GB" altLang="en-US" sz="2400" dirty="0">
              <a:solidFill>
                <a:srgbClr val="FF0000"/>
              </a:solidFill>
              <a:latin typeface="Calibri" pitchFamily="34" charset="0"/>
              <a:ea typeface="Calibri" pitchFamily="34" charset="0"/>
              <a:cs typeface="Calibri" pitchFamily="34" charset="0"/>
            </a:endParaRPr>
          </a:p>
        </p:txBody>
      </p:sp>
      <p:sp>
        <p:nvSpPr>
          <p:cNvPr id="4" name="Oval 3"/>
          <p:cNvSpPr/>
          <p:nvPr/>
        </p:nvSpPr>
        <p:spPr bwMode="auto">
          <a:xfrm>
            <a:off x="7368209" y="3313043"/>
            <a:ext cx="106017" cy="106017"/>
          </a:xfrm>
          <a:prstGeom prst="ellipse">
            <a:avLst/>
          </a:prstGeom>
          <a:solidFill>
            <a:schemeClr val="accent2"/>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endParaRPr lang="en-US" sz="1400" dirty="0">
              <a:solidFill>
                <a:schemeClr val="bg1"/>
              </a:solidFill>
              <a:latin typeface="Calibri" pitchFamily="34" charset="0"/>
              <a:cs typeface="Calibri" pitchFamily="34" charset="0"/>
            </a:endParaRPr>
          </a:p>
        </p:txBody>
      </p:sp>
      <p:sp>
        <p:nvSpPr>
          <p:cNvPr id="5" name="TextBox 4"/>
          <p:cNvSpPr txBox="1"/>
          <p:nvPr/>
        </p:nvSpPr>
        <p:spPr>
          <a:xfrm>
            <a:off x="6811618" y="3227551"/>
            <a:ext cx="662608" cy="276999"/>
          </a:xfrm>
          <a:prstGeom prst="rect">
            <a:avLst/>
          </a:prstGeom>
          <a:noFill/>
        </p:spPr>
        <p:txBody>
          <a:bodyPr wrap="square" rtlCol="0">
            <a:spAutoFit/>
          </a:bodyPr>
          <a:lstStyle/>
          <a:p>
            <a:r>
              <a:rPr lang="en-US" sz="1200" dirty="0" smtClean="0"/>
              <a:t>India</a:t>
            </a:r>
            <a:endParaRPr lang="en-US" sz="1200" dirty="0"/>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800" dirty="0"/>
              <a:t>Trend # 4: </a:t>
            </a:r>
            <a:r>
              <a:rPr lang="en-US" sz="2800" dirty="0" smtClean="0"/>
              <a:t>The World is moving towards Internet of Things which is the backbone for Smart Cities</a:t>
            </a:r>
            <a:endParaRPr lang="en-US" sz="2800" dirty="0"/>
          </a:p>
        </p:txBody>
      </p:sp>
      <p:pic>
        <p:nvPicPr>
          <p:cNvPr id="5" name="Picture 4"/>
          <p:cNvPicPr>
            <a:picLocks noChangeAspect="1"/>
          </p:cNvPicPr>
          <p:nvPr/>
        </p:nvPicPr>
        <p:blipFill>
          <a:blip r:embed="rId2"/>
          <a:stretch>
            <a:fillRect/>
          </a:stretch>
        </p:blipFill>
        <p:spPr>
          <a:xfrm>
            <a:off x="1528175" y="1394929"/>
            <a:ext cx="6410325" cy="4848225"/>
          </a:xfrm>
          <a:prstGeom prst="rect">
            <a:avLst/>
          </a:prstGeom>
          <a:ln>
            <a:solidFill>
              <a:schemeClr val="accent1"/>
            </a:solidFill>
          </a:ln>
        </p:spPr>
      </p:pic>
    </p:spTree>
    <p:extLst>
      <p:ext uri="{BB962C8B-B14F-4D97-AF65-F5344CB8AC3E}">
        <p14:creationId xmlns:p14="http://schemas.microsoft.com/office/powerpoint/2010/main" val="26293555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4463" y="3365584"/>
            <a:ext cx="8826500" cy="2970954"/>
          </a:xfrm>
          <a:prstGeom prst="rect">
            <a:avLst/>
          </a:prstGeom>
        </p:spPr>
      </p:pic>
      <p:sp>
        <p:nvSpPr>
          <p:cNvPr id="2" name="Title 1"/>
          <p:cNvSpPr>
            <a:spLocks noGrp="1"/>
          </p:cNvSpPr>
          <p:nvPr>
            <p:ph type="title"/>
          </p:nvPr>
        </p:nvSpPr>
        <p:spPr/>
        <p:txBody>
          <a:bodyPr/>
          <a:lstStyle/>
          <a:p>
            <a:r>
              <a:rPr lang="en-US" sz="2800" dirty="0" smtClean="0"/>
              <a:t>Hence</a:t>
            </a:r>
            <a:r>
              <a:rPr lang="en-US" sz="2800" dirty="0"/>
              <a:t>, Cities require smarter solutions </a:t>
            </a:r>
          </a:p>
        </p:txBody>
      </p:sp>
      <p:sp>
        <p:nvSpPr>
          <p:cNvPr id="6" name="Rectangle 5"/>
          <p:cNvSpPr/>
          <p:nvPr/>
        </p:nvSpPr>
        <p:spPr>
          <a:xfrm>
            <a:off x="283772" y="1177652"/>
            <a:ext cx="8547881" cy="1938992"/>
          </a:xfrm>
          <a:prstGeom prst="rect">
            <a:avLst/>
          </a:prstGeom>
        </p:spPr>
        <p:txBody>
          <a:bodyPr wrap="square">
            <a:spAutoFit/>
          </a:bodyPr>
          <a:lstStyle/>
          <a:p>
            <a:pPr marL="285750" indent="-285750">
              <a:buFont typeface="Arial" panose="020B0604020202020204" pitchFamily="34" charset="0"/>
              <a:buChar char="•"/>
            </a:pPr>
            <a:r>
              <a:rPr lang="en-US" sz="2400" b="0" dirty="0" smtClean="0">
                <a:solidFill>
                  <a:srgbClr val="004F9E"/>
                </a:solidFill>
                <a:latin typeface="Calibri" pitchFamily="34" charset="0"/>
                <a:ea typeface="Calibri" pitchFamily="34" charset="0"/>
                <a:cs typeface="Calibri" pitchFamily="34" charset="0"/>
              </a:rPr>
              <a:t>The </a:t>
            </a:r>
            <a:r>
              <a:rPr lang="en-US" sz="2400" b="0" dirty="0">
                <a:solidFill>
                  <a:srgbClr val="004F9E"/>
                </a:solidFill>
                <a:latin typeface="Calibri" pitchFamily="34" charset="0"/>
                <a:ea typeface="Calibri" pitchFamily="34" charset="0"/>
                <a:cs typeface="Calibri" pitchFamily="34" charset="0"/>
              </a:rPr>
              <a:t>systems are under increasing environmental, social and economic pressures  </a:t>
            </a:r>
          </a:p>
          <a:p>
            <a:pPr marL="285750" indent="-285750">
              <a:buFont typeface="Arial" panose="020B0604020202020204" pitchFamily="34" charset="0"/>
              <a:buChar char="•"/>
            </a:pPr>
            <a:r>
              <a:rPr lang="en-US" sz="2400" b="0" dirty="0">
                <a:solidFill>
                  <a:srgbClr val="004F9E"/>
                </a:solidFill>
                <a:latin typeface="Calibri" pitchFamily="34" charset="0"/>
                <a:ea typeface="Calibri" pitchFamily="34" charset="0"/>
                <a:cs typeface="Calibri" pitchFamily="34" charset="0"/>
              </a:rPr>
              <a:t>For sustainable prosperity, the systems need to be managed </a:t>
            </a:r>
            <a:r>
              <a:rPr lang="en-US" sz="2400" b="0" dirty="0" smtClean="0">
                <a:solidFill>
                  <a:srgbClr val="004F9E"/>
                </a:solidFill>
                <a:latin typeface="Calibri" pitchFamily="34" charset="0"/>
                <a:ea typeface="Calibri" pitchFamily="34" charset="0"/>
                <a:cs typeface="Calibri" pitchFamily="34" charset="0"/>
              </a:rPr>
              <a:t>optimally</a:t>
            </a:r>
            <a:endParaRPr lang="en-US" sz="2400" b="0" dirty="0">
              <a:solidFill>
                <a:srgbClr val="004F9E"/>
              </a:solidFill>
              <a:latin typeface="Calibri" pitchFamily="34" charset="0"/>
              <a:ea typeface="Calibri" pitchFamily="34" charset="0"/>
              <a:cs typeface="Calibri" pitchFamily="34" charset="0"/>
            </a:endParaRPr>
          </a:p>
          <a:p>
            <a:pPr marL="285750" indent="-285750">
              <a:buFont typeface="Arial" panose="020B0604020202020204" pitchFamily="34" charset="0"/>
              <a:buChar char="•"/>
            </a:pPr>
            <a:r>
              <a:rPr lang="en-US" sz="2400" b="0" dirty="0">
                <a:solidFill>
                  <a:srgbClr val="004F9E"/>
                </a:solidFill>
                <a:latin typeface="Calibri" pitchFamily="34" charset="0"/>
                <a:ea typeface="Calibri" pitchFamily="34" charset="0"/>
                <a:cs typeface="Calibri" pitchFamily="34" charset="0"/>
              </a:rPr>
              <a:t>The systems need to become smarter </a:t>
            </a:r>
          </a:p>
        </p:txBody>
      </p:sp>
    </p:spTree>
    <p:extLst>
      <p:ext uri="{BB962C8B-B14F-4D97-AF65-F5344CB8AC3E}">
        <p14:creationId xmlns:p14="http://schemas.microsoft.com/office/powerpoint/2010/main" val="22751835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a:t>
            </a:r>
            <a:r>
              <a:rPr lang="en-US" dirty="0"/>
              <a:t>solutions are </a:t>
            </a:r>
            <a:r>
              <a:rPr lang="en-US" dirty="0" smtClean="0"/>
              <a:t>instrumented, interconnected </a:t>
            </a:r>
            <a:r>
              <a:rPr lang="en-US" dirty="0"/>
              <a:t>and intelligent </a:t>
            </a:r>
          </a:p>
        </p:txBody>
      </p:sp>
      <p:pic>
        <p:nvPicPr>
          <p:cNvPr id="5" name="Picture 4"/>
          <p:cNvPicPr>
            <a:picLocks noChangeAspect="1"/>
          </p:cNvPicPr>
          <p:nvPr/>
        </p:nvPicPr>
        <p:blipFill>
          <a:blip r:embed="rId2"/>
          <a:stretch>
            <a:fillRect/>
          </a:stretch>
        </p:blipFill>
        <p:spPr>
          <a:xfrm>
            <a:off x="290235" y="1260475"/>
            <a:ext cx="8594461" cy="4424708"/>
          </a:xfrm>
          <a:prstGeom prst="rect">
            <a:avLst/>
          </a:prstGeom>
        </p:spPr>
      </p:pic>
    </p:spTree>
    <p:extLst>
      <p:ext uri="{BB962C8B-B14F-4D97-AF65-F5344CB8AC3E}">
        <p14:creationId xmlns:p14="http://schemas.microsoft.com/office/powerpoint/2010/main" val="28087363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smtClean="0">
                <a:solidFill>
                  <a:schemeClr val="tx1"/>
                </a:solidFill>
              </a:rPr>
              <a:t>What is Smart City?</a:t>
            </a:r>
            <a:endParaRPr lang="en-GB" altLang="en-US" dirty="0">
              <a:solidFill>
                <a:schemeClr val="tx1"/>
              </a:solidFill>
            </a:endParaRPr>
          </a:p>
        </p:txBody>
      </p:sp>
    </p:spTree>
    <p:extLst>
      <p:ext uri="{BB962C8B-B14F-4D97-AF65-F5344CB8AC3E}">
        <p14:creationId xmlns:p14="http://schemas.microsoft.com/office/powerpoint/2010/main" val="31652737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Definitions of Smart City</a:t>
            </a:r>
            <a:endParaRPr lang="en-US" dirty="0"/>
          </a:p>
        </p:txBody>
      </p:sp>
      <p:sp>
        <p:nvSpPr>
          <p:cNvPr id="4" name="Rectangle 3"/>
          <p:cNvSpPr/>
          <p:nvPr/>
        </p:nvSpPr>
        <p:spPr>
          <a:xfrm>
            <a:off x="254552" y="1078182"/>
            <a:ext cx="8620067" cy="5909310"/>
          </a:xfrm>
          <a:prstGeom prst="rect">
            <a:avLst/>
          </a:prstGeom>
        </p:spPr>
        <p:txBody>
          <a:bodyPr wrap="square">
            <a:spAutoFit/>
          </a:bodyPr>
          <a:lstStyle/>
          <a:p>
            <a:pPr algn="just"/>
            <a:r>
              <a:rPr lang="en-US" sz="1500" dirty="0">
                <a:solidFill>
                  <a:srgbClr val="004F9E"/>
                </a:solidFill>
                <a:latin typeface="Calibri" pitchFamily="34" charset="0"/>
                <a:ea typeface="Calibri" pitchFamily="34" charset="0"/>
                <a:cs typeface="Calibri" pitchFamily="34" charset="0"/>
              </a:rPr>
              <a:t>The UK Department of Business</a:t>
            </a:r>
            <a:r>
              <a:rPr lang="en-US" sz="1500" b="0" dirty="0">
                <a:solidFill>
                  <a:srgbClr val="004F9E"/>
                </a:solidFill>
                <a:latin typeface="Calibri" pitchFamily="34" charset="0"/>
                <a:ea typeface="Calibri" pitchFamily="34" charset="0"/>
                <a:cs typeface="Calibri" pitchFamily="34" charset="0"/>
              </a:rPr>
              <a:t>, Innovation and Skills considers smart cities a process rather than as a static outcome, in which increased citizen engagement, hard infrastructure, social capital and digital technologies make cities more livable, resilient and better able to respond to challenges.</a:t>
            </a:r>
          </a:p>
          <a:p>
            <a:pPr algn="just"/>
            <a:r>
              <a:rPr lang="en-US" sz="1500" b="0" dirty="0">
                <a:solidFill>
                  <a:srgbClr val="004F9E"/>
                </a:solidFill>
                <a:latin typeface="Calibri" pitchFamily="34" charset="0"/>
                <a:ea typeface="Calibri" pitchFamily="34" charset="0"/>
                <a:cs typeface="Calibri" pitchFamily="34" charset="0"/>
              </a:rPr>
              <a:t/>
            </a:r>
            <a:br>
              <a:rPr lang="en-US" sz="1500" b="0" dirty="0">
                <a:solidFill>
                  <a:srgbClr val="004F9E"/>
                </a:solidFill>
                <a:latin typeface="Calibri" pitchFamily="34" charset="0"/>
                <a:ea typeface="Calibri" pitchFamily="34" charset="0"/>
                <a:cs typeface="Calibri" pitchFamily="34" charset="0"/>
              </a:rPr>
            </a:br>
            <a:r>
              <a:rPr lang="en-US" sz="1500" dirty="0">
                <a:solidFill>
                  <a:srgbClr val="004F9E"/>
                </a:solidFill>
                <a:latin typeface="Calibri" pitchFamily="34" charset="0"/>
                <a:ea typeface="Calibri" pitchFamily="34" charset="0"/>
                <a:cs typeface="Calibri" pitchFamily="34" charset="0"/>
              </a:rPr>
              <a:t>The British Standards Institute </a:t>
            </a:r>
            <a:r>
              <a:rPr lang="en-US" sz="1500" b="0" dirty="0">
                <a:solidFill>
                  <a:srgbClr val="004F9E"/>
                </a:solidFill>
                <a:latin typeface="Calibri" pitchFamily="34" charset="0"/>
                <a:ea typeface="Calibri" pitchFamily="34" charset="0"/>
                <a:cs typeface="Calibri" pitchFamily="34" charset="0"/>
              </a:rPr>
              <a:t>defines it as “the effective integration of physical, digital and human systems in the built environment to deliver sustainable, prosperous and inclusive future of its citizens”.</a:t>
            </a:r>
          </a:p>
          <a:p>
            <a:pPr algn="just"/>
            <a:r>
              <a:rPr lang="en-US" sz="1500" b="0" dirty="0">
                <a:solidFill>
                  <a:srgbClr val="004F9E"/>
                </a:solidFill>
                <a:latin typeface="Calibri" pitchFamily="34" charset="0"/>
                <a:ea typeface="Calibri" pitchFamily="34" charset="0"/>
                <a:cs typeface="Calibri" pitchFamily="34" charset="0"/>
              </a:rPr>
              <a:t/>
            </a:r>
            <a:br>
              <a:rPr lang="en-US" sz="1500" b="0" dirty="0">
                <a:solidFill>
                  <a:srgbClr val="004F9E"/>
                </a:solidFill>
                <a:latin typeface="Calibri" pitchFamily="34" charset="0"/>
                <a:ea typeface="Calibri" pitchFamily="34" charset="0"/>
                <a:cs typeface="Calibri" pitchFamily="34" charset="0"/>
              </a:rPr>
            </a:br>
            <a:r>
              <a:rPr lang="en-US" sz="1500" dirty="0">
                <a:solidFill>
                  <a:srgbClr val="004F9E"/>
                </a:solidFill>
                <a:latin typeface="Calibri" pitchFamily="34" charset="0"/>
                <a:ea typeface="Calibri" pitchFamily="34" charset="0"/>
                <a:cs typeface="Calibri" pitchFamily="34" charset="0"/>
              </a:rPr>
              <a:t>IBM defines a smart city </a:t>
            </a:r>
            <a:r>
              <a:rPr lang="en-US" sz="1500" b="0" dirty="0">
                <a:solidFill>
                  <a:srgbClr val="004F9E"/>
                </a:solidFill>
                <a:latin typeface="Calibri" pitchFamily="34" charset="0"/>
                <a:ea typeface="Calibri" pitchFamily="34" charset="0"/>
                <a:cs typeface="Calibri" pitchFamily="34" charset="0"/>
              </a:rPr>
              <a:t>as “one that makes optimal use of all the interconnected information available today to better understand and control its operations and optimize the use of limited resources”.</a:t>
            </a:r>
          </a:p>
          <a:p>
            <a:pPr algn="just"/>
            <a:r>
              <a:rPr lang="en-US" sz="1500" b="0" dirty="0">
                <a:solidFill>
                  <a:srgbClr val="004F9E"/>
                </a:solidFill>
                <a:latin typeface="Calibri" pitchFamily="34" charset="0"/>
                <a:ea typeface="Calibri" pitchFamily="34" charset="0"/>
                <a:cs typeface="Calibri" pitchFamily="34" charset="0"/>
              </a:rPr>
              <a:t/>
            </a:r>
            <a:br>
              <a:rPr lang="en-US" sz="1500" b="0" dirty="0">
                <a:solidFill>
                  <a:srgbClr val="004F9E"/>
                </a:solidFill>
                <a:latin typeface="Calibri" pitchFamily="34" charset="0"/>
                <a:ea typeface="Calibri" pitchFamily="34" charset="0"/>
                <a:cs typeface="Calibri" pitchFamily="34" charset="0"/>
              </a:rPr>
            </a:br>
            <a:r>
              <a:rPr lang="en-US" sz="1500" dirty="0">
                <a:solidFill>
                  <a:srgbClr val="004F9E"/>
                </a:solidFill>
                <a:latin typeface="Calibri" pitchFamily="34" charset="0"/>
                <a:ea typeface="Calibri" pitchFamily="34" charset="0"/>
                <a:cs typeface="Calibri" pitchFamily="34" charset="0"/>
              </a:rPr>
              <a:t>CISCO defines smart cities </a:t>
            </a:r>
            <a:r>
              <a:rPr lang="en-US" sz="1500" b="0" dirty="0">
                <a:solidFill>
                  <a:srgbClr val="004F9E"/>
                </a:solidFill>
                <a:latin typeface="Calibri" pitchFamily="34" charset="0"/>
                <a:ea typeface="Calibri" pitchFamily="34" charset="0"/>
                <a:cs typeface="Calibri" pitchFamily="34" charset="0"/>
              </a:rPr>
              <a:t>as those who adopt scalable solutions that take advantage of information and communications technology (ICT) to increase efficiencies, reduce costs and enhance the quality of life”.</a:t>
            </a:r>
          </a:p>
          <a:p>
            <a:pPr algn="just"/>
            <a:r>
              <a:rPr lang="en-US" sz="1500" b="0" dirty="0">
                <a:solidFill>
                  <a:srgbClr val="004F9E"/>
                </a:solidFill>
                <a:latin typeface="Calibri" pitchFamily="34" charset="0"/>
                <a:ea typeface="Calibri" pitchFamily="34" charset="0"/>
                <a:cs typeface="Calibri" pitchFamily="34" charset="0"/>
              </a:rPr>
              <a:t/>
            </a:r>
            <a:br>
              <a:rPr lang="en-US" sz="1500" b="0" dirty="0">
                <a:solidFill>
                  <a:srgbClr val="004F9E"/>
                </a:solidFill>
                <a:latin typeface="Calibri" pitchFamily="34" charset="0"/>
                <a:ea typeface="Calibri" pitchFamily="34" charset="0"/>
                <a:cs typeface="Calibri" pitchFamily="34" charset="0"/>
              </a:rPr>
            </a:br>
            <a:r>
              <a:rPr lang="en-US" sz="1500" dirty="0">
                <a:solidFill>
                  <a:srgbClr val="004F9E"/>
                </a:solidFill>
                <a:latin typeface="Calibri" pitchFamily="34" charset="0"/>
                <a:ea typeface="Calibri" pitchFamily="34" charset="0"/>
                <a:cs typeface="Calibri" pitchFamily="34" charset="0"/>
              </a:rPr>
              <a:t>Wikipedia defines a city as Smart </a:t>
            </a:r>
            <a:r>
              <a:rPr lang="en-US" sz="1500" b="0" dirty="0">
                <a:solidFill>
                  <a:srgbClr val="004F9E"/>
                </a:solidFill>
                <a:latin typeface="Calibri" pitchFamily="34" charset="0"/>
                <a:ea typeface="Calibri" pitchFamily="34" charset="0"/>
                <a:cs typeface="Calibri" pitchFamily="34" charset="0"/>
              </a:rPr>
              <a:t>when investments in human and social capital and traditional (Transport) and modern (ICT) communications infrastructure fuel sustainable economic development and a high quality of life, with a wise management of natural resources, through participatory action and engagement (Caragliu et al, 2009)</a:t>
            </a:r>
          </a:p>
          <a:p>
            <a:pPr algn="just"/>
            <a:r>
              <a:rPr lang="en-US" sz="1500" b="0" dirty="0">
                <a:solidFill>
                  <a:srgbClr val="004F9E"/>
                </a:solidFill>
                <a:latin typeface="Calibri" pitchFamily="34" charset="0"/>
                <a:ea typeface="Calibri" pitchFamily="34" charset="0"/>
                <a:cs typeface="Calibri" pitchFamily="34" charset="0"/>
              </a:rPr>
              <a:t/>
            </a:r>
            <a:br>
              <a:rPr lang="en-US" sz="1500" b="0" dirty="0">
                <a:solidFill>
                  <a:srgbClr val="004F9E"/>
                </a:solidFill>
                <a:latin typeface="Calibri" pitchFamily="34" charset="0"/>
                <a:ea typeface="Calibri" pitchFamily="34" charset="0"/>
                <a:cs typeface="Calibri" pitchFamily="34" charset="0"/>
              </a:rPr>
            </a:br>
            <a:r>
              <a:rPr lang="en-US" sz="1500" dirty="0" smtClean="0">
                <a:solidFill>
                  <a:srgbClr val="004F9E"/>
                </a:solidFill>
                <a:latin typeface="Calibri" pitchFamily="34" charset="0"/>
                <a:ea typeface="Calibri" pitchFamily="34" charset="0"/>
                <a:cs typeface="Calibri" pitchFamily="34" charset="0"/>
              </a:rPr>
              <a:t>Frost </a:t>
            </a:r>
            <a:r>
              <a:rPr lang="en-US" sz="1500" dirty="0">
                <a:solidFill>
                  <a:srgbClr val="004F9E"/>
                </a:solidFill>
                <a:latin typeface="Calibri" pitchFamily="34" charset="0"/>
                <a:ea typeface="Calibri" pitchFamily="34" charset="0"/>
                <a:cs typeface="Calibri" pitchFamily="34" charset="0"/>
              </a:rPr>
              <a:t>&amp; Sullivan defines as “Smart cities </a:t>
            </a:r>
            <a:r>
              <a:rPr lang="en-US" sz="1500" b="0" dirty="0">
                <a:solidFill>
                  <a:srgbClr val="004F9E"/>
                </a:solidFill>
                <a:latin typeface="Calibri" pitchFamily="34" charset="0"/>
                <a:ea typeface="Calibri" pitchFamily="34" charset="0"/>
                <a:cs typeface="Calibri" pitchFamily="34" charset="0"/>
              </a:rPr>
              <a:t>are an evolved state of urbanization where application of technology integrates diverse individual entities such as buildings, utilities, authorities, infrastructure and industries.”</a:t>
            </a:r>
          </a:p>
          <a:p>
            <a:pPr algn="just"/>
            <a:r>
              <a:rPr lang="en-US" sz="1500" b="0" dirty="0">
                <a:solidFill>
                  <a:srgbClr val="004F9E"/>
                </a:solidFill>
                <a:latin typeface="Calibri" pitchFamily="34" charset="0"/>
                <a:ea typeface="Calibri" pitchFamily="34" charset="0"/>
                <a:cs typeface="Calibri" pitchFamily="34" charset="0"/>
              </a:rPr>
              <a:t/>
            </a:r>
            <a:br>
              <a:rPr lang="en-US" sz="1500" b="0" dirty="0">
                <a:solidFill>
                  <a:srgbClr val="004F9E"/>
                </a:solidFill>
                <a:latin typeface="Calibri" pitchFamily="34" charset="0"/>
                <a:ea typeface="Calibri" pitchFamily="34" charset="0"/>
                <a:cs typeface="Calibri" pitchFamily="34" charset="0"/>
              </a:rPr>
            </a:br>
            <a:r>
              <a:rPr lang="en-US" sz="2400" dirty="0">
                <a:solidFill>
                  <a:schemeClr val="accent2"/>
                </a:solidFill>
                <a:latin typeface="Calibri" pitchFamily="34" charset="0"/>
                <a:ea typeface="Calibri" pitchFamily="34" charset="0"/>
                <a:cs typeface="Calibri" pitchFamily="34" charset="0"/>
              </a:rPr>
              <a:t>In short, a smart city is one that uses information technology to solve urban problems</a:t>
            </a:r>
          </a:p>
        </p:txBody>
      </p:sp>
    </p:spTree>
    <p:extLst>
      <p:ext uri="{BB962C8B-B14F-4D97-AF65-F5344CB8AC3E}">
        <p14:creationId xmlns:p14="http://schemas.microsoft.com/office/powerpoint/2010/main" val="42030250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000" b="1" kern="1200" dirty="0"/>
              <a:t>Simplifying Smart City: </a:t>
            </a:r>
            <a:r>
              <a:rPr lang="en-US" sz="2000" kern="1200" dirty="0"/>
              <a:t>A Smart City </a:t>
            </a:r>
            <a:r>
              <a:rPr lang="en-US" sz="2000" b="1" kern="1200" dirty="0"/>
              <a:t>effectively delivers public and civil services  </a:t>
            </a:r>
            <a:r>
              <a:rPr lang="en-US" sz="2000" kern="1200" dirty="0"/>
              <a:t>to citizens and businesses in an </a:t>
            </a:r>
            <a:r>
              <a:rPr lang="en-US" sz="2000" b="1" kern="1200" dirty="0"/>
              <a:t>integrated and resource efficient way </a:t>
            </a:r>
            <a:r>
              <a:rPr lang="en-US" sz="2000" kern="1200" dirty="0"/>
              <a:t>while enabling innovative collaborations to </a:t>
            </a:r>
            <a:r>
              <a:rPr lang="en-US" sz="2000" b="1" kern="1200" dirty="0"/>
              <a:t>improve quality of life </a:t>
            </a:r>
            <a:r>
              <a:rPr lang="en-US" sz="2000" kern="1200" dirty="0"/>
              <a:t>and grow the </a:t>
            </a:r>
            <a:r>
              <a:rPr lang="en-US" sz="2000" b="1" kern="1200" dirty="0"/>
              <a:t>local and national economy </a:t>
            </a:r>
            <a:r>
              <a:rPr lang="en-US" sz="2000" kern="1200" dirty="0"/>
              <a:t>focusing on three key factors</a:t>
            </a:r>
          </a:p>
        </p:txBody>
      </p:sp>
      <p:sp>
        <p:nvSpPr>
          <p:cNvPr id="2" name="Title 1"/>
          <p:cNvSpPr>
            <a:spLocks noGrp="1"/>
          </p:cNvSpPr>
          <p:nvPr>
            <p:ph type="title"/>
          </p:nvPr>
        </p:nvSpPr>
        <p:spPr>
          <a:xfrm>
            <a:off x="1528175" y="205107"/>
            <a:ext cx="7442788" cy="776614"/>
          </a:xfrm>
        </p:spPr>
        <p:txBody>
          <a:bodyPr/>
          <a:lstStyle/>
          <a:p>
            <a:r>
              <a:rPr lang="en-US" sz="2800" dirty="0" smtClean="0"/>
              <a:t>An urban </a:t>
            </a:r>
            <a:r>
              <a:rPr lang="en-US" sz="2800" dirty="0"/>
              <a:t>center that is </a:t>
            </a:r>
            <a:r>
              <a:rPr lang="en-US" sz="2800" i="1" dirty="0" smtClean="0">
                <a:solidFill>
                  <a:srgbClr val="4CC543"/>
                </a:solidFill>
              </a:rPr>
              <a:t>workable and sustainable </a:t>
            </a:r>
            <a:r>
              <a:rPr lang="en-US" sz="2800" dirty="0"/>
              <a:t>over a long period is what defines a true “Smart City</a:t>
            </a:r>
            <a:r>
              <a:rPr lang="en-US" sz="2800" dirty="0" smtClean="0"/>
              <a:t>”</a:t>
            </a:r>
            <a:endParaRPr lang="en-US" sz="2800" dirty="0"/>
          </a:p>
        </p:txBody>
      </p:sp>
      <p:pic>
        <p:nvPicPr>
          <p:cNvPr id="5" name="Picture 4"/>
          <p:cNvPicPr>
            <a:picLocks noChangeAspect="1"/>
          </p:cNvPicPr>
          <p:nvPr/>
        </p:nvPicPr>
        <p:blipFill>
          <a:blip r:embed="rId3"/>
          <a:stretch>
            <a:fillRect/>
          </a:stretch>
        </p:blipFill>
        <p:spPr>
          <a:xfrm>
            <a:off x="53023" y="3021366"/>
            <a:ext cx="4471118" cy="1891348"/>
          </a:xfrm>
          <a:prstGeom prst="rect">
            <a:avLst/>
          </a:prstGeom>
        </p:spPr>
      </p:pic>
      <p:pic>
        <p:nvPicPr>
          <p:cNvPr id="6" name="Picture 5"/>
          <p:cNvPicPr>
            <a:picLocks noChangeAspect="1"/>
          </p:cNvPicPr>
          <p:nvPr/>
        </p:nvPicPr>
        <p:blipFill>
          <a:blip r:embed="rId4"/>
          <a:stretch>
            <a:fillRect/>
          </a:stretch>
        </p:blipFill>
        <p:spPr>
          <a:xfrm>
            <a:off x="2338282" y="4952821"/>
            <a:ext cx="4456625" cy="1891348"/>
          </a:xfrm>
          <a:prstGeom prst="rect">
            <a:avLst/>
          </a:prstGeom>
        </p:spPr>
      </p:pic>
      <p:pic>
        <p:nvPicPr>
          <p:cNvPr id="7" name="Picture 6"/>
          <p:cNvPicPr>
            <a:picLocks noChangeAspect="1"/>
          </p:cNvPicPr>
          <p:nvPr/>
        </p:nvPicPr>
        <p:blipFill>
          <a:blip r:embed="rId5"/>
          <a:stretch>
            <a:fillRect/>
          </a:stretch>
        </p:blipFill>
        <p:spPr>
          <a:xfrm>
            <a:off x="4566595" y="3034618"/>
            <a:ext cx="4527013" cy="1866481"/>
          </a:xfrm>
          <a:prstGeom prst="rect">
            <a:avLst/>
          </a:prstGeom>
        </p:spPr>
      </p:pic>
    </p:spTree>
    <p:extLst>
      <p:ext uri="{BB962C8B-B14F-4D97-AF65-F5344CB8AC3E}">
        <p14:creationId xmlns:p14="http://schemas.microsoft.com/office/powerpoint/2010/main" val="37385423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Cities Can Be Identified </a:t>
            </a:r>
            <a:r>
              <a:rPr lang="en-US" dirty="0" smtClean="0"/>
              <a:t>along </a:t>
            </a:r>
            <a:r>
              <a:rPr lang="en-US" dirty="0"/>
              <a:t>Six </a:t>
            </a:r>
            <a:r>
              <a:rPr lang="en-US" dirty="0" smtClean="0"/>
              <a:t>primary Axes</a:t>
            </a:r>
            <a:endParaRPr lang="en-US" dirty="0"/>
          </a:p>
        </p:txBody>
      </p:sp>
      <p:grpSp>
        <p:nvGrpSpPr>
          <p:cNvPr id="9" name="Group 8"/>
          <p:cNvGrpSpPr/>
          <p:nvPr/>
        </p:nvGrpSpPr>
        <p:grpSpPr>
          <a:xfrm>
            <a:off x="1136842" y="1657159"/>
            <a:ext cx="1302371" cy="1295402"/>
            <a:chOff x="356844" y="2581172"/>
            <a:chExt cx="1302371" cy="1295402"/>
          </a:xfrm>
        </p:grpSpPr>
        <p:pic>
          <p:nvPicPr>
            <p:cNvPr id="46084" name="Picture 4" descr="Strong Commun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15" y="2581172"/>
              <a:ext cx="1295400" cy="1295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356844" y="3507292"/>
              <a:ext cx="1286426" cy="369282"/>
            </a:xfrm>
            <a:prstGeom prst="rect">
              <a:avLst/>
            </a:prstGeom>
            <a:solidFill>
              <a:srgbClr val="143511"/>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r>
                <a:rPr lang="en-US" sz="1200" dirty="0" smtClean="0">
                  <a:solidFill>
                    <a:schemeClr val="bg1"/>
                  </a:solidFill>
                  <a:latin typeface="+mj-lt"/>
                  <a:ea typeface="Tahoma" panose="020B0604030504040204" pitchFamily="34" charset="0"/>
                  <a:cs typeface="Tahoma" panose="020B0604030504040204" pitchFamily="34" charset="0"/>
                </a:rPr>
                <a:t>Smart Living</a:t>
              </a:r>
              <a:endParaRPr lang="en-US" sz="1200" dirty="0">
                <a:solidFill>
                  <a:schemeClr val="bg1"/>
                </a:solidFill>
                <a:latin typeface="+mj-lt"/>
                <a:ea typeface="Tahoma" panose="020B0604030504040204" pitchFamily="34" charset="0"/>
                <a:cs typeface="Tahoma" panose="020B0604030504040204" pitchFamily="34" charset="0"/>
              </a:endParaRPr>
            </a:p>
          </p:txBody>
        </p:sp>
      </p:grpSp>
      <p:grpSp>
        <p:nvGrpSpPr>
          <p:cNvPr id="15" name="Group 14"/>
          <p:cNvGrpSpPr/>
          <p:nvPr/>
        </p:nvGrpSpPr>
        <p:grpSpPr>
          <a:xfrm>
            <a:off x="5310512" y="4427372"/>
            <a:ext cx="1295400" cy="1340632"/>
            <a:chOff x="5517012" y="4323941"/>
            <a:chExt cx="1295400" cy="1340632"/>
          </a:xfrm>
        </p:grpSpPr>
        <p:pic>
          <p:nvPicPr>
            <p:cNvPr id="46088" name="Picture 8" descr="Join 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012" y="4323941"/>
              <a:ext cx="1295400" cy="134063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5517012" y="5275191"/>
              <a:ext cx="1279455" cy="369282"/>
            </a:xfrm>
            <a:prstGeom prst="rect">
              <a:avLst/>
            </a:prstGeom>
            <a:solidFill>
              <a:srgbClr val="143511"/>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r>
                <a:rPr lang="en-US" sz="1200" dirty="0" smtClean="0">
                  <a:solidFill>
                    <a:schemeClr val="bg1"/>
                  </a:solidFill>
                  <a:latin typeface="+mj-lt"/>
                  <a:ea typeface="Tahoma" panose="020B0604030504040204" pitchFamily="34" charset="0"/>
                  <a:cs typeface="Tahoma" panose="020B0604030504040204" pitchFamily="34" charset="0"/>
                </a:rPr>
                <a:t>Smart Mobility</a:t>
              </a:r>
              <a:endParaRPr lang="en-US" sz="1200" dirty="0">
                <a:solidFill>
                  <a:schemeClr val="bg1"/>
                </a:solidFill>
                <a:latin typeface="+mj-lt"/>
                <a:ea typeface="Tahoma" panose="020B0604030504040204" pitchFamily="34" charset="0"/>
                <a:cs typeface="Tahoma" panose="020B0604030504040204" pitchFamily="34" charset="0"/>
              </a:endParaRPr>
            </a:p>
          </p:txBody>
        </p:sp>
      </p:grpSp>
      <p:grpSp>
        <p:nvGrpSpPr>
          <p:cNvPr id="10" name="Group 9"/>
          <p:cNvGrpSpPr/>
          <p:nvPr/>
        </p:nvGrpSpPr>
        <p:grpSpPr>
          <a:xfrm>
            <a:off x="3251248" y="4395718"/>
            <a:ext cx="1239338" cy="1320533"/>
            <a:chOff x="1166192" y="4323941"/>
            <a:chExt cx="1239338" cy="1320533"/>
          </a:xfrm>
        </p:grpSpPr>
        <p:sp>
          <p:nvSpPr>
            <p:cNvPr id="14" name="Rectangle 13"/>
            <p:cNvSpPr/>
            <p:nvPr/>
          </p:nvSpPr>
          <p:spPr bwMode="auto">
            <a:xfrm>
              <a:off x="1166192" y="5256175"/>
              <a:ext cx="1239338" cy="388299"/>
            </a:xfrm>
            <a:prstGeom prst="rect">
              <a:avLst/>
            </a:prstGeom>
            <a:solidFill>
              <a:srgbClr val="143511"/>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r>
                <a:rPr lang="en-US" sz="1200" dirty="0" smtClean="0">
                  <a:solidFill>
                    <a:schemeClr val="bg1"/>
                  </a:solidFill>
                  <a:latin typeface="+mj-lt"/>
                  <a:ea typeface="Tahoma" panose="020B0604030504040204" pitchFamily="34" charset="0"/>
                  <a:cs typeface="Tahoma" panose="020B0604030504040204" pitchFamily="34" charset="0"/>
                </a:rPr>
                <a:t>Smart Environment</a:t>
              </a:r>
              <a:endParaRPr lang="en-US" sz="1200" dirty="0">
                <a:solidFill>
                  <a:schemeClr val="bg1"/>
                </a:solidFill>
                <a:latin typeface="+mj-lt"/>
                <a:ea typeface="Tahoma" panose="020B0604030504040204" pitchFamily="34" charset="0"/>
                <a:cs typeface="Tahoma" panose="020B0604030504040204" pitchFamily="34" charset="0"/>
              </a:endParaRPr>
            </a:p>
          </p:txBody>
        </p:sp>
        <p:pic>
          <p:nvPicPr>
            <p:cNvPr id="46094" name="Picture 14" descr="http://updatesnation.com/wp-content/uploads/2014/05/World-Environment-Day-New-Wallpap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192" y="4323941"/>
              <a:ext cx="1239338" cy="91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7081404" y="1640276"/>
            <a:ext cx="1286426" cy="1267575"/>
            <a:chOff x="7752898" y="3106564"/>
            <a:chExt cx="1286426" cy="1267575"/>
          </a:xfrm>
        </p:grpSpPr>
        <p:pic>
          <p:nvPicPr>
            <p:cNvPr id="46096" name="Picture 16" descr="http://globalmarijuanamarch.ca/wp-content/uploads/2012/03/people-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2943" y="3106564"/>
              <a:ext cx="1215239" cy="10864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7752898" y="3985840"/>
              <a:ext cx="1286426" cy="388299"/>
            </a:xfrm>
            <a:prstGeom prst="rect">
              <a:avLst/>
            </a:prstGeom>
            <a:solidFill>
              <a:srgbClr val="143511"/>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r>
                <a:rPr lang="en-US" sz="1200" dirty="0" smtClean="0">
                  <a:solidFill>
                    <a:schemeClr val="bg1"/>
                  </a:solidFill>
                  <a:latin typeface="+mj-lt"/>
                  <a:ea typeface="Tahoma" panose="020B0604030504040204" pitchFamily="34" charset="0"/>
                  <a:cs typeface="Tahoma" panose="020B0604030504040204" pitchFamily="34" charset="0"/>
                </a:rPr>
                <a:t>Smart People</a:t>
              </a:r>
              <a:endParaRPr lang="en-US" sz="1200" dirty="0">
                <a:solidFill>
                  <a:schemeClr val="bg1"/>
                </a:solidFill>
                <a:latin typeface="+mj-lt"/>
                <a:ea typeface="Tahoma" panose="020B0604030504040204" pitchFamily="34" charset="0"/>
                <a:cs typeface="Tahoma" panose="020B0604030504040204" pitchFamily="34" charset="0"/>
              </a:endParaRPr>
            </a:p>
          </p:txBody>
        </p:sp>
      </p:grpSp>
      <p:grpSp>
        <p:nvGrpSpPr>
          <p:cNvPr id="8" name="Group 7"/>
          <p:cNvGrpSpPr/>
          <p:nvPr/>
        </p:nvGrpSpPr>
        <p:grpSpPr>
          <a:xfrm>
            <a:off x="1180373" y="3557695"/>
            <a:ext cx="1295400" cy="1295401"/>
            <a:chOff x="2283379" y="2581172"/>
            <a:chExt cx="1295400" cy="1295401"/>
          </a:xfrm>
        </p:grpSpPr>
        <p:pic>
          <p:nvPicPr>
            <p:cNvPr id="46086" name="Picture 6" descr="True Democrac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3379" y="2581172"/>
              <a:ext cx="1295400" cy="12954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2292353" y="3507291"/>
              <a:ext cx="1242562" cy="369282"/>
            </a:xfrm>
            <a:prstGeom prst="rect">
              <a:avLst/>
            </a:prstGeom>
            <a:solidFill>
              <a:srgbClr val="143511"/>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r>
                <a:rPr lang="en-US" sz="1200" dirty="0" smtClean="0">
                  <a:solidFill>
                    <a:schemeClr val="bg1"/>
                  </a:solidFill>
                  <a:latin typeface="+mj-lt"/>
                  <a:ea typeface="Tahoma" panose="020B0604030504040204" pitchFamily="34" charset="0"/>
                  <a:cs typeface="Tahoma" panose="020B0604030504040204" pitchFamily="34" charset="0"/>
                </a:rPr>
                <a:t>Smart Government</a:t>
              </a:r>
              <a:endParaRPr lang="en-US" sz="1200" dirty="0">
                <a:solidFill>
                  <a:schemeClr val="bg1"/>
                </a:solidFill>
                <a:latin typeface="+mj-lt"/>
                <a:ea typeface="Tahoma" panose="020B0604030504040204" pitchFamily="34" charset="0"/>
                <a:cs typeface="Tahoma" panose="020B0604030504040204" pitchFamily="34" charset="0"/>
              </a:endParaRPr>
            </a:p>
          </p:txBody>
        </p:sp>
      </p:grpSp>
      <p:grpSp>
        <p:nvGrpSpPr>
          <p:cNvPr id="7" name="Group 6"/>
          <p:cNvGrpSpPr/>
          <p:nvPr/>
        </p:nvGrpSpPr>
        <p:grpSpPr>
          <a:xfrm>
            <a:off x="7289936" y="3256533"/>
            <a:ext cx="1295400" cy="1348387"/>
            <a:chOff x="4202943" y="2528186"/>
            <a:chExt cx="1295400" cy="1348387"/>
          </a:xfrm>
        </p:grpSpPr>
        <p:pic>
          <p:nvPicPr>
            <p:cNvPr id="46082" name="Picture 2" descr="https://www.greenparty.ca/sites/all/themes/gpc3dev/images/action_smart_econom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943" y="2528186"/>
              <a:ext cx="1295400" cy="13483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4219713" y="3494039"/>
              <a:ext cx="1265378" cy="369282"/>
            </a:xfrm>
            <a:prstGeom prst="rect">
              <a:avLst/>
            </a:prstGeom>
            <a:solidFill>
              <a:srgbClr val="143511"/>
            </a:solidFill>
            <a:ln w="317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r>
                <a:rPr lang="en-US" sz="1200" dirty="0" smtClean="0">
                  <a:solidFill>
                    <a:schemeClr val="bg1"/>
                  </a:solidFill>
                  <a:latin typeface="+mj-lt"/>
                  <a:ea typeface="Tahoma" panose="020B0604030504040204" pitchFamily="34" charset="0"/>
                  <a:cs typeface="Tahoma" panose="020B0604030504040204" pitchFamily="34" charset="0"/>
                </a:rPr>
                <a:t>Smart Economy</a:t>
              </a:r>
              <a:endParaRPr lang="en-US" sz="1200" dirty="0">
                <a:solidFill>
                  <a:schemeClr val="bg1"/>
                </a:solidFill>
                <a:latin typeface="+mj-lt"/>
                <a:ea typeface="Tahoma" panose="020B0604030504040204" pitchFamily="34" charset="0"/>
                <a:cs typeface="Tahoma" panose="020B0604030504040204" pitchFamily="34" charset="0"/>
              </a:endParaRPr>
            </a:p>
          </p:txBody>
        </p:sp>
      </p:grpSp>
      <p:pic>
        <p:nvPicPr>
          <p:cNvPr id="1026" name="Picture 2" descr="http://www.ciol.com/IMG/944/89944/smart-city-370x26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0211" y="1912772"/>
            <a:ext cx="352425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8375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33389" y="823291"/>
            <a:ext cx="3609147" cy="830997"/>
          </a:xfrm>
          <a:prstGeom prst="rect">
            <a:avLst/>
          </a:prstGeom>
          <a:solidFill>
            <a:schemeClr val="bg1">
              <a:lumMod val="95000"/>
            </a:schemeClr>
          </a:solidFill>
        </p:spPr>
        <p:txBody>
          <a:bodyPr wrap="square">
            <a:spAutoFit/>
          </a:bodyPr>
          <a:lstStyle/>
          <a:p>
            <a:pPr algn="r" eaLnBrk="1" hangingPunct="1"/>
            <a:r>
              <a:rPr lang="en-GB" altLang="en-US" sz="2400" dirty="0"/>
              <a:t>Cities and its </a:t>
            </a:r>
            <a:r>
              <a:rPr lang="en-GB" altLang="en-US" sz="2400" dirty="0" smtClean="0"/>
              <a:t>Challenges</a:t>
            </a:r>
            <a:endParaRPr lang="en-US" altLang="en-US" sz="2400" dirty="0"/>
          </a:p>
        </p:txBody>
      </p:sp>
      <p:sp>
        <p:nvSpPr>
          <p:cNvPr id="7" name="Rectangle 6"/>
          <p:cNvSpPr/>
          <p:nvPr/>
        </p:nvSpPr>
        <p:spPr>
          <a:xfrm>
            <a:off x="282388" y="3374792"/>
            <a:ext cx="4553096" cy="2308324"/>
          </a:xfrm>
          <a:prstGeom prst="rect">
            <a:avLst/>
          </a:prstGeom>
        </p:spPr>
        <p:txBody>
          <a:bodyPr wrap="square">
            <a:spAutoFit/>
          </a:bodyPr>
          <a:lstStyle/>
          <a:p>
            <a:pPr marL="0" indent="0" algn="just">
              <a:buNone/>
            </a:pPr>
            <a:r>
              <a:rPr lang="en-US" sz="1800" i="1" dirty="0" smtClean="0"/>
              <a:t>“The </a:t>
            </a:r>
            <a:r>
              <a:rPr lang="en-US" sz="1800" i="1" dirty="0"/>
              <a:t>cities of the 21</a:t>
            </a:r>
            <a:r>
              <a:rPr lang="en-US" sz="1800" i="1" baseline="30000" dirty="0"/>
              <a:t>st</a:t>
            </a:r>
            <a:r>
              <a:rPr lang="en-US" sz="1800" i="1" dirty="0"/>
              <a:t> century are the largest sites of human settlement today, and are increasingly acting as critical nexus points of social, economic, ecological and technological </a:t>
            </a:r>
            <a:r>
              <a:rPr lang="en-US" sz="1800" i="1" dirty="0" smtClean="0"/>
              <a:t>change”</a:t>
            </a:r>
            <a:endParaRPr lang="en-US" sz="1800" dirty="0" smtClean="0"/>
          </a:p>
          <a:p>
            <a:pPr marL="0" indent="0" algn="just">
              <a:buNone/>
            </a:pPr>
            <a:r>
              <a:rPr lang="en-US" sz="1800" b="0" dirty="0" smtClean="0"/>
              <a:t>United Nations Environment Program (UNEP)</a:t>
            </a:r>
            <a:endParaRPr lang="en-US" sz="1800" b="0" dirty="0"/>
          </a:p>
        </p:txBody>
      </p:sp>
      <p:sp>
        <p:nvSpPr>
          <p:cNvPr id="8" name="Rectangle 7"/>
          <p:cNvSpPr/>
          <p:nvPr/>
        </p:nvSpPr>
        <p:spPr>
          <a:xfrm>
            <a:off x="5433388" y="1680792"/>
            <a:ext cx="3609147" cy="830997"/>
          </a:xfrm>
          <a:prstGeom prst="rect">
            <a:avLst/>
          </a:prstGeom>
          <a:solidFill>
            <a:schemeClr val="bg1">
              <a:lumMod val="95000"/>
            </a:schemeClr>
          </a:solidFill>
        </p:spPr>
        <p:txBody>
          <a:bodyPr wrap="square">
            <a:spAutoFit/>
          </a:bodyPr>
          <a:lstStyle/>
          <a:p>
            <a:pPr algn="r" eaLnBrk="1" hangingPunct="1"/>
            <a:r>
              <a:rPr lang="en-GB" altLang="en-US" sz="2400" dirty="0" smtClean="0"/>
              <a:t>What is Smart City ?</a:t>
            </a:r>
          </a:p>
          <a:p>
            <a:pPr algn="r" eaLnBrk="1" hangingPunct="1"/>
            <a:endParaRPr lang="en-US" altLang="en-US" sz="2400" dirty="0"/>
          </a:p>
        </p:txBody>
      </p:sp>
      <p:sp>
        <p:nvSpPr>
          <p:cNvPr id="9" name="Rectangle 8"/>
          <p:cNvSpPr/>
          <p:nvPr/>
        </p:nvSpPr>
        <p:spPr>
          <a:xfrm>
            <a:off x="5433387" y="2550155"/>
            <a:ext cx="3609148" cy="830997"/>
          </a:xfrm>
          <a:prstGeom prst="rect">
            <a:avLst/>
          </a:prstGeom>
          <a:solidFill>
            <a:schemeClr val="bg1">
              <a:lumMod val="95000"/>
            </a:schemeClr>
          </a:solidFill>
          <a:ln>
            <a:noFill/>
          </a:ln>
        </p:spPr>
        <p:txBody>
          <a:bodyPr wrap="square">
            <a:spAutoFit/>
          </a:bodyPr>
          <a:lstStyle/>
          <a:p>
            <a:pPr algn="r" eaLnBrk="1" hangingPunct="1"/>
            <a:r>
              <a:rPr lang="en-GB" altLang="en-US" sz="2400" dirty="0" smtClean="0"/>
              <a:t>Smart City Initiatives</a:t>
            </a:r>
          </a:p>
          <a:p>
            <a:pPr algn="r" eaLnBrk="1" hangingPunct="1"/>
            <a:endParaRPr lang="en-US" altLang="en-US" sz="2400" dirty="0"/>
          </a:p>
        </p:txBody>
      </p:sp>
      <p:sp>
        <p:nvSpPr>
          <p:cNvPr id="11" name="Rectangle 10"/>
          <p:cNvSpPr/>
          <p:nvPr/>
        </p:nvSpPr>
        <p:spPr>
          <a:xfrm>
            <a:off x="5440015" y="3404922"/>
            <a:ext cx="3609148" cy="830997"/>
          </a:xfrm>
          <a:prstGeom prst="rect">
            <a:avLst/>
          </a:prstGeom>
          <a:solidFill>
            <a:schemeClr val="bg1">
              <a:lumMod val="95000"/>
            </a:schemeClr>
          </a:solidFill>
          <a:ln>
            <a:noFill/>
          </a:ln>
        </p:spPr>
        <p:txBody>
          <a:bodyPr wrap="square">
            <a:spAutoFit/>
          </a:bodyPr>
          <a:lstStyle/>
          <a:p>
            <a:pPr algn="r" eaLnBrk="1" hangingPunct="1"/>
            <a:r>
              <a:rPr lang="en-GB" altLang="en-US" sz="2400" dirty="0"/>
              <a:t>Smart </a:t>
            </a:r>
            <a:r>
              <a:rPr lang="en-GB" altLang="en-US" sz="2400" dirty="0" smtClean="0"/>
              <a:t>BKC </a:t>
            </a:r>
          </a:p>
          <a:p>
            <a:pPr algn="r" eaLnBrk="1" hangingPunct="1"/>
            <a:endParaRPr lang="en-GB" altLang="en-US" sz="2400" dirty="0" smtClean="0"/>
          </a:p>
        </p:txBody>
      </p:sp>
      <p:sp>
        <p:nvSpPr>
          <p:cNvPr id="12" name="Rectangle 11"/>
          <p:cNvSpPr/>
          <p:nvPr/>
        </p:nvSpPr>
        <p:spPr>
          <a:xfrm>
            <a:off x="5440015" y="4271551"/>
            <a:ext cx="3609150" cy="830997"/>
          </a:xfrm>
          <a:prstGeom prst="rect">
            <a:avLst/>
          </a:prstGeom>
          <a:solidFill>
            <a:schemeClr val="bg1">
              <a:lumMod val="95000"/>
            </a:schemeClr>
          </a:solidFill>
        </p:spPr>
        <p:txBody>
          <a:bodyPr wrap="square">
            <a:spAutoFit/>
          </a:bodyPr>
          <a:lstStyle/>
          <a:p>
            <a:pPr algn="r" eaLnBrk="1" hangingPunct="1"/>
            <a:r>
              <a:rPr lang="en-GB" altLang="en-US" sz="2400" dirty="0" smtClean="0"/>
              <a:t>Global Examples</a:t>
            </a:r>
          </a:p>
          <a:p>
            <a:pPr algn="r" eaLnBrk="1" hangingPunct="1"/>
            <a:endParaRPr lang="en-US" altLang="en-US" sz="2400" dirty="0"/>
          </a:p>
        </p:txBody>
      </p:sp>
      <p:sp>
        <p:nvSpPr>
          <p:cNvPr id="3" name="Title 2"/>
          <p:cNvSpPr>
            <a:spLocks noGrp="1"/>
          </p:cNvSpPr>
          <p:nvPr>
            <p:ph type="title" idx="4294967295"/>
          </p:nvPr>
        </p:nvSpPr>
        <p:spPr>
          <a:xfrm>
            <a:off x="5434013" y="85725"/>
            <a:ext cx="3709987" cy="777875"/>
          </a:xfrm>
        </p:spPr>
        <p:txBody>
          <a:bodyPr/>
          <a:lstStyle/>
          <a:p>
            <a:r>
              <a:rPr lang="en-US" dirty="0" smtClean="0"/>
              <a:t>Agenda</a:t>
            </a:r>
            <a:endParaRPr lang="en-US" dirty="0"/>
          </a:p>
        </p:txBody>
      </p:sp>
      <p:sp>
        <p:nvSpPr>
          <p:cNvPr id="15" name="Rectangle 14"/>
          <p:cNvSpPr/>
          <p:nvPr/>
        </p:nvSpPr>
        <p:spPr>
          <a:xfrm>
            <a:off x="5440015" y="5155556"/>
            <a:ext cx="3609150" cy="830997"/>
          </a:xfrm>
          <a:prstGeom prst="rect">
            <a:avLst/>
          </a:prstGeom>
          <a:solidFill>
            <a:schemeClr val="bg1">
              <a:lumMod val="95000"/>
            </a:schemeClr>
          </a:solidFill>
        </p:spPr>
        <p:txBody>
          <a:bodyPr wrap="square">
            <a:spAutoFit/>
          </a:bodyPr>
          <a:lstStyle/>
          <a:p>
            <a:pPr algn="r" eaLnBrk="1" hangingPunct="1"/>
            <a:r>
              <a:rPr lang="en-GB" altLang="en-US" sz="2400" dirty="0" smtClean="0"/>
              <a:t>Videos</a:t>
            </a:r>
          </a:p>
          <a:p>
            <a:pPr algn="r" eaLnBrk="1" hangingPunct="1"/>
            <a:endParaRPr lang="en-US" altLang="en-US" sz="2400" dirty="0"/>
          </a:p>
        </p:txBody>
      </p:sp>
    </p:spTree>
    <p:extLst>
      <p:ext uri="{BB962C8B-B14F-4D97-AF65-F5344CB8AC3E}">
        <p14:creationId xmlns:p14="http://schemas.microsoft.com/office/powerpoint/2010/main" val="33209076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53952" y="3216572"/>
            <a:ext cx="3290048" cy="3603812"/>
          </a:xfrm>
          <a:prstGeom prst="rect">
            <a:avLst/>
          </a:prstGeom>
          <a:solidFill>
            <a:schemeClr val="bg2">
              <a:lumMod val="75000"/>
            </a:schemeClr>
          </a:solidFill>
          <a:ln/>
          <a:effectLst>
            <a:outerShdw blurRad="38100" dist="25400" dir="5400000" rotWithShape="0">
              <a:srgbClr val="000000">
                <a:alpha val="40000"/>
              </a:srgbClr>
            </a:outerShdw>
            <a:softEdge rad="114300"/>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US" b="0" dirty="0"/>
          </a:p>
        </p:txBody>
      </p:sp>
      <p:sp>
        <p:nvSpPr>
          <p:cNvPr id="8" name="Rectangle 7"/>
          <p:cNvSpPr/>
          <p:nvPr/>
        </p:nvSpPr>
        <p:spPr>
          <a:xfrm>
            <a:off x="3442446" y="3198642"/>
            <a:ext cx="2380131" cy="3603812"/>
          </a:xfrm>
          <a:prstGeom prst="rect">
            <a:avLst/>
          </a:prstGeom>
          <a:solidFill>
            <a:schemeClr val="accent2">
              <a:lumMod val="40000"/>
              <a:lumOff val="60000"/>
            </a:schemeClr>
          </a:solidFill>
          <a:ln/>
          <a:effectLst>
            <a:outerShdw blurRad="38100" dist="25400" dir="5400000" rotWithShape="0">
              <a:srgbClr val="000000">
                <a:alpha val="40000"/>
              </a:srgbClr>
            </a:outerShdw>
            <a:softEdge rad="114300"/>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US" b="0" dirty="0"/>
          </a:p>
        </p:txBody>
      </p:sp>
      <p:sp>
        <p:nvSpPr>
          <p:cNvPr id="7" name="Rectangle 6"/>
          <p:cNvSpPr/>
          <p:nvPr/>
        </p:nvSpPr>
        <p:spPr>
          <a:xfrm>
            <a:off x="13447" y="3198642"/>
            <a:ext cx="3429000" cy="3603812"/>
          </a:xfrm>
          <a:prstGeom prst="rect">
            <a:avLst/>
          </a:prstGeom>
          <a:ln/>
          <a:effectLst>
            <a:outerShdw blurRad="38100" dist="25400" dir="5400000" rotWithShape="0">
              <a:srgbClr val="000000">
                <a:alpha val="40000"/>
              </a:srgbClr>
            </a:outerShdw>
            <a:softEdge rad="114300"/>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US"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8441759"/>
              </p:ext>
            </p:extLst>
          </p:nvPr>
        </p:nvGraphicFramePr>
        <p:xfrm>
          <a:off x="144463" y="1591320"/>
          <a:ext cx="8826500" cy="5064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sz="4000" dirty="0" smtClean="0"/>
              <a:t>Pillars of Smart City</a:t>
            </a:r>
            <a:endParaRPr lang="en-US" sz="4000" dirty="0"/>
          </a:p>
        </p:txBody>
      </p:sp>
    </p:spTree>
    <p:extLst>
      <p:ext uri="{BB962C8B-B14F-4D97-AF65-F5344CB8AC3E}">
        <p14:creationId xmlns:p14="http://schemas.microsoft.com/office/powerpoint/2010/main" val="576720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of Smart City (1/3)</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66085896"/>
              </p:ext>
            </p:extLst>
          </p:nvPr>
        </p:nvGraphicFramePr>
        <p:xfrm>
          <a:off x="411797" y="1156447"/>
          <a:ext cx="8559925" cy="5481538"/>
        </p:xfrm>
        <a:graphic>
          <a:graphicData uri="http://schemas.openxmlformats.org/drawingml/2006/table">
            <a:tbl>
              <a:tblPr firstRow="1" firstCol="1" bandRow="1">
                <a:tableStyleId>{69012ECD-51FC-41F1-AA8D-1B2483CD663E}</a:tableStyleId>
              </a:tblPr>
              <a:tblGrid>
                <a:gridCol w="524542"/>
                <a:gridCol w="958722"/>
                <a:gridCol w="7076661"/>
              </a:tblGrid>
              <a:tr h="427012">
                <a:tc>
                  <a:txBody>
                    <a:bodyPr/>
                    <a:lstStyle/>
                    <a:p>
                      <a:pPr marL="0" marR="0">
                        <a:lnSpc>
                          <a:spcPct val="107000"/>
                        </a:lnSpc>
                        <a:spcBef>
                          <a:spcPts val="0"/>
                        </a:spcBef>
                        <a:spcAft>
                          <a:spcPts val="750"/>
                        </a:spcAft>
                      </a:pPr>
                      <a:r>
                        <a:rPr lang="en-US" sz="1400" dirty="0">
                          <a:effectLst/>
                          <a:latin typeface="Calibri" panose="020F0502020204030204" pitchFamily="34" charset="0"/>
                        </a:rPr>
                        <a:t> </a:t>
                      </a:r>
                    </a:p>
                    <a:p>
                      <a:pPr marL="60960" marR="0">
                        <a:lnSpc>
                          <a:spcPct val="107000"/>
                        </a:lnSpc>
                        <a:spcBef>
                          <a:spcPts val="0"/>
                        </a:spcBef>
                        <a:spcAft>
                          <a:spcPts val="0"/>
                        </a:spcAft>
                      </a:pPr>
                      <a:r>
                        <a:rPr lang="en-US" sz="1400" dirty="0" err="1">
                          <a:effectLst/>
                          <a:latin typeface="Calibri" panose="020F0502020204030204" pitchFamily="34" charset="0"/>
                        </a:rPr>
                        <a:t>Sl.No</a:t>
                      </a:r>
                      <a:r>
                        <a:rPr lang="en-US" sz="1400" dirty="0">
                          <a:effectLst/>
                          <a:latin typeface="Calibri" panose="020F0502020204030204" pitchFamily="34" charset="0"/>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7000"/>
                        </a:lnSpc>
                        <a:spcBef>
                          <a:spcPts val="0"/>
                        </a:spcBef>
                        <a:spcAft>
                          <a:spcPts val="755"/>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Parameter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gn="just">
                        <a:lnSpc>
                          <a:spcPct val="100000"/>
                        </a:lnSpc>
                        <a:spcBef>
                          <a:spcPts val="0"/>
                        </a:spcBef>
                        <a:spcAft>
                          <a:spcPts val="760"/>
                        </a:spcAft>
                      </a:pPr>
                      <a:r>
                        <a:rPr lang="en-US" sz="1400" dirty="0">
                          <a:effectLst/>
                          <a:latin typeface="Calibri" panose="020F0502020204030204" pitchFamily="34" charset="0"/>
                        </a:rPr>
                        <a:t> </a:t>
                      </a:r>
                    </a:p>
                    <a:p>
                      <a:pPr marL="60960" marR="0" algn="just">
                        <a:lnSpc>
                          <a:spcPct val="100000"/>
                        </a:lnSpc>
                        <a:spcBef>
                          <a:spcPts val="0"/>
                        </a:spcBef>
                        <a:spcAft>
                          <a:spcPts val="0"/>
                        </a:spcAft>
                      </a:pPr>
                      <a:r>
                        <a:rPr lang="en-US" sz="1400" dirty="0">
                          <a:effectLst/>
                          <a:latin typeface="Calibri" panose="020F0502020204030204" pitchFamily="34" charset="0"/>
                        </a:rPr>
                        <a:t>Benchmark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r>
              <a:tr h="1442823">
                <a:tc>
                  <a:txBody>
                    <a:bodyPr/>
                    <a:lstStyle/>
                    <a:p>
                      <a:pPr marL="0" marR="0">
                        <a:lnSpc>
                          <a:spcPct val="107000"/>
                        </a:lnSpc>
                        <a:spcBef>
                          <a:spcPts val="0"/>
                        </a:spcBef>
                        <a:spcAft>
                          <a:spcPts val="695"/>
                        </a:spcAft>
                      </a:pPr>
                      <a:r>
                        <a:rPr lang="en-US" sz="1400">
                          <a:effectLst/>
                          <a:latin typeface="Calibri" panose="020F0502020204030204" pitchFamily="34" charset="0"/>
                        </a:rPr>
                        <a:t> </a:t>
                      </a:r>
                    </a:p>
                    <a:p>
                      <a:pPr marL="60960" marR="0">
                        <a:lnSpc>
                          <a:spcPct val="107000"/>
                        </a:lnSpc>
                        <a:spcBef>
                          <a:spcPts val="0"/>
                        </a:spcBef>
                        <a:spcAft>
                          <a:spcPts val="0"/>
                        </a:spcAft>
                      </a:pPr>
                      <a:r>
                        <a:rPr lang="en-US" sz="1400">
                          <a:effectLst/>
                          <a:latin typeface="Calibri" panose="020F0502020204030204" pitchFamily="34" charset="0"/>
                        </a:rPr>
                        <a:t>A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7000"/>
                        </a:lnSpc>
                        <a:spcBef>
                          <a:spcPts val="0"/>
                        </a:spcBef>
                        <a:spcAft>
                          <a:spcPts val="755"/>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Transport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171450" marR="0" indent="-171450" algn="just">
                        <a:lnSpc>
                          <a:spcPct val="100000"/>
                        </a:lnSpc>
                        <a:spcBef>
                          <a:spcPts val="0"/>
                        </a:spcBef>
                        <a:spcAft>
                          <a:spcPts val="0"/>
                        </a:spcAft>
                        <a:buFont typeface="Arial" panose="020B0604020202020204" pitchFamily="34" charset="0"/>
                        <a:buChar char="•"/>
                      </a:pPr>
                      <a:r>
                        <a:rPr lang="en-US" sz="1400" b="0" dirty="0">
                          <a:effectLst/>
                          <a:latin typeface="Calibri" panose="020F0502020204030204" pitchFamily="34" charset="0"/>
                        </a:rPr>
                        <a:t> </a:t>
                      </a:r>
                      <a:r>
                        <a:rPr lang="en-US" sz="1400" b="0" u="none" strike="noStrike" dirty="0" smtClean="0">
                          <a:effectLst/>
                          <a:uFill>
                            <a:solidFill>
                              <a:srgbClr val="000000"/>
                            </a:solidFill>
                          </a:uFill>
                          <a:latin typeface="Calibri" panose="020F0502020204030204" pitchFamily="34" charset="0"/>
                        </a:rPr>
                        <a:t>Maximum  </a:t>
                      </a:r>
                      <a:r>
                        <a:rPr lang="en-US" sz="1400" b="0" u="none" strike="noStrike" dirty="0">
                          <a:effectLst/>
                          <a:uFill>
                            <a:solidFill>
                              <a:srgbClr val="000000"/>
                            </a:solidFill>
                          </a:uFill>
                          <a:latin typeface="Calibri" panose="020F0502020204030204" pitchFamily="34" charset="0"/>
                        </a:rPr>
                        <a:t>travel  time  of  30  minutes  in  small  &amp; medium size cities and 45 minutes in metropolitan areas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Continuous unobstructed footpath of minimum 2m wide on either side of all street with </a:t>
                      </a:r>
                      <a:r>
                        <a:rPr lang="en-US" sz="1400" b="0" kern="1200" dirty="0" err="1">
                          <a:effectLst/>
                          <a:latin typeface="Calibri" panose="020F0502020204030204" pitchFamily="34" charset="0"/>
                        </a:rPr>
                        <a:t>RoW</a:t>
                      </a:r>
                      <a:r>
                        <a:rPr lang="en-US" sz="1400" b="0" kern="1200" dirty="0">
                          <a:effectLst/>
                          <a:latin typeface="Calibri" panose="020F0502020204030204" pitchFamily="34" charset="0"/>
                        </a:rPr>
                        <a:t> 12m or more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Dedicated and physically segregated bicycle tracks with a width of 2mor more, one in each direction, should be provided on all streets </a:t>
                      </a:r>
                      <a:r>
                        <a:rPr lang="en-US" sz="1400" b="0" kern="1200" dirty="0" smtClean="0">
                          <a:effectLst/>
                          <a:latin typeface="Calibri" panose="020F0502020204030204" pitchFamily="34" charset="0"/>
                        </a:rPr>
                        <a:t>with carriageway </a:t>
                      </a:r>
                      <a:r>
                        <a:rPr lang="en-US" sz="1400" b="0" kern="1200" dirty="0">
                          <a:effectLst/>
                          <a:latin typeface="Calibri" panose="020F0502020204030204" pitchFamily="34" charset="0"/>
                        </a:rPr>
                        <a:t>larger than 10m (not ROW)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High quality and high frequency mass transport within 800m(10-15 minute walking distance) of all residences in areas over 175persons / ha of built area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Access   to   para-transit   within   300m   walking distance</a:t>
                      </a:r>
                      <a:r>
                        <a:rPr lang="en-US" sz="1400" b="0" kern="1200" dirty="0" smtClean="0">
                          <a:effectLst/>
                          <a:latin typeface="Calibri" panose="020F0502020204030204" pitchFamily="34" charset="0"/>
                        </a:rPr>
                        <a:t>.</a:t>
                      </a:r>
                      <a:endParaRPr lang="en-US" sz="1400" b="0" kern="1200" dirty="0">
                        <a:solidFill>
                          <a:schemeClr val="dk1"/>
                        </a:solidFill>
                        <a:effectLst/>
                        <a:latin typeface="Calibri" panose="020F0502020204030204" pitchFamily="34" charset="0"/>
                        <a:ea typeface="+mn-ea"/>
                        <a:cs typeface="+mn-cs"/>
                      </a:endParaRPr>
                    </a:p>
                  </a:txBody>
                  <a:tcPr marL="2487" marR="0" marT="995" marB="0" anchor="ctr"/>
                </a:tc>
              </a:tr>
              <a:tr h="1856766">
                <a:tc>
                  <a:txBody>
                    <a:bodyPr/>
                    <a:lstStyle/>
                    <a:p>
                      <a:pPr marL="0" marR="0">
                        <a:lnSpc>
                          <a:spcPct val="107000"/>
                        </a:lnSpc>
                        <a:spcBef>
                          <a:spcPts val="0"/>
                        </a:spcBef>
                        <a:spcAft>
                          <a:spcPts val="705"/>
                        </a:spcAft>
                      </a:pPr>
                      <a:r>
                        <a:rPr lang="en-US" sz="1400">
                          <a:effectLst/>
                          <a:latin typeface="Calibri" panose="020F0502020204030204" pitchFamily="34" charset="0"/>
                        </a:rPr>
                        <a:t> </a:t>
                      </a:r>
                    </a:p>
                    <a:p>
                      <a:pPr marL="60960" marR="0">
                        <a:lnSpc>
                          <a:spcPct val="107000"/>
                        </a:lnSpc>
                        <a:spcBef>
                          <a:spcPts val="0"/>
                        </a:spcBef>
                        <a:spcAft>
                          <a:spcPts val="0"/>
                        </a:spcAft>
                      </a:pPr>
                      <a:r>
                        <a:rPr lang="en-US" sz="1400">
                          <a:effectLst/>
                          <a:latin typeface="Calibri" panose="020F0502020204030204" pitchFamily="34" charset="0"/>
                        </a:rPr>
                        <a:t>B.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7000"/>
                        </a:lnSpc>
                        <a:spcBef>
                          <a:spcPts val="0"/>
                        </a:spcBef>
                        <a:spcAft>
                          <a:spcPts val="760"/>
                        </a:spcAft>
                      </a:pPr>
                      <a:r>
                        <a:rPr lang="en-US" sz="1400" b="1">
                          <a:effectLst/>
                          <a:latin typeface="Calibri" panose="020F0502020204030204" pitchFamily="34" charset="0"/>
                        </a:rPr>
                        <a:t> </a:t>
                      </a:r>
                    </a:p>
                    <a:p>
                      <a:pPr marL="60960" marR="0">
                        <a:lnSpc>
                          <a:spcPct val="107000"/>
                        </a:lnSpc>
                        <a:spcBef>
                          <a:spcPts val="0"/>
                        </a:spcBef>
                        <a:spcAft>
                          <a:spcPts val="0"/>
                        </a:spcAft>
                      </a:pPr>
                      <a:r>
                        <a:rPr lang="en-US" sz="1400" b="1">
                          <a:effectLst/>
                          <a:latin typeface="Calibri" panose="020F0502020204030204" pitchFamily="34" charset="0"/>
                        </a:rPr>
                        <a:t>Spatial Planning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175 persons per Ha along transit corridors.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95% of residences should have daily needs retail, parks, </a:t>
                      </a:r>
                      <a:r>
                        <a:rPr lang="en-US" sz="1400" b="0" kern="1200" dirty="0" smtClean="0">
                          <a:effectLst/>
                          <a:latin typeface="Calibri" panose="020F0502020204030204" pitchFamily="34" charset="0"/>
                        </a:rPr>
                        <a:t>primary schools </a:t>
                      </a:r>
                      <a:r>
                        <a:rPr lang="en-US" sz="1400" b="0" kern="1200" dirty="0">
                          <a:effectLst/>
                          <a:latin typeface="Calibri" panose="020F0502020204030204" pitchFamily="34" charset="0"/>
                        </a:rPr>
                        <a:t>and recreational areas accessible within 400m </a:t>
                      </a:r>
                      <a:r>
                        <a:rPr lang="en-US" sz="1400" b="0" kern="1200" dirty="0" smtClean="0">
                          <a:effectLst/>
                          <a:latin typeface="Calibri" panose="020F0502020204030204" pitchFamily="34" charset="0"/>
                        </a:rPr>
                        <a:t>walking distance</a:t>
                      </a:r>
                      <a:r>
                        <a:rPr lang="en-US" sz="1400" b="0" kern="1200" dirty="0">
                          <a:effectLst/>
                          <a:latin typeface="Calibri" panose="020F0502020204030204" pitchFamily="34" charset="0"/>
                        </a:rPr>
                        <a:t>.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95% residences should have access to employment and public </a:t>
                      </a:r>
                      <a:r>
                        <a:rPr lang="en-US" sz="1400" b="0" kern="1200" dirty="0" smtClean="0">
                          <a:effectLst/>
                          <a:latin typeface="Calibri" panose="020F0502020204030204" pitchFamily="34" charset="0"/>
                        </a:rPr>
                        <a:t>and institutional </a:t>
                      </a:r>
                      <a:r>
                        <a:rPr lang="en-US" sz="1400" b="0" kern="1200" dirty="0">
                          <a:effectLst/>
                          <a:latin typeface="Calibri" panose="020F0502020204030204" pitchFamily="34" charset="0"/>
                        </a:rPr>
                        <a:t>services by public transport or bicycle or walk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At least 20% of all residential units to be occupied by economically weaker sections in each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Transit Oriented Development Zone 800m from Transit Stations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At least 30% residential and 30% commercial/institutional  in </a:t>
                      </a:r>
                      <a:r>
                        <a:rPr lang="en-US" sz="1400" b="0" kern="1200" dirty="0" smtClean="0">
                          <a:effectLst/>
                          <a:latin typeface="Calibri" panose="020F0502020204030204" pitchFamily="34" charset="0"/>
                        </a:rPr>
                        <a:t>every TOD </a:t>
                      </a:r>
                      <a:r>
                        <a:rPr lang="en-US" sz="1400" b="0" kern="1200" dirty="0">
                          <a:effectLst/>
                          <a:latin typeface="Calibri" panose="020F0502020204030204" pitchFamily="34" charset="0"/>
                        </a:rPr>
                        <a:t>Zone within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800m of Transit Stations </a:t>
                      </a:r>
                      <a:endParaRPr lang="en-US" sz="1400" b="0" kern="1200" dirty="0">
                        <a:solidFill>
                          <a:schemeClr val="dk1"/>
                        </a:solidFill>
                        <a:effectLst/>
                        <a:latin typeface="Calibri" panose="020F0502020204030204" pitchFamily="34" charset="0"/>
                        <a:ea typeface="+mn-ea"/>
                        <a:cs typeface="+mn-cs"/>
                      </a:endParaRPr>
                    </a:p>
                  </a:txBody>
                  <a:tcPr marL="2487" marR="0" marT="995" marB="0" anchor="ctr"/>
                </a:tc>
              </a:tr>
              <a:tr h="1079908">
                <a:tc>
                  <a:txBody>
                    <a:bodyPr/>
                    <a:lstStyle/>
                    <a:p>
                      <a:pPr marL="0" marR="0">
                        <a:lnSpc>
                          <a:spcPct val="107000"/>
                        </a:lnSpc>
                        <a:spcBef>
                          <a:spcPts val="0"/>
                        </a:spcBef>
                        <a:spcAft>
                          <a:spcPts val="715"/>
                        </a:spcAft>
                      </a:pPr>
                      <a:r>
                        <a:rPr lang="en-US" sz="1400">
                          <a:effectLst/>
                          <a:latin typeface="Calibri" panose="020F0502020204030204" pitchFamily="34" charset="0"/>
                        </a:rPr>
                        <a:t> </a:t>
                      </a:r>
                    </a:p>
                    <a:p>
                      <a:pPr marL="60960" marR="0">
                        <a:lnSpc>
                          <a:spcPct val="107000"/>
                        </a:lnSpc>
                        <a:spcBef>
                          <a:spcPts val="0"/>
                        </a:spcBef>
                        <a:spcAft>
                          <a:spcPts val="0"/>
                        </a:spcAft>
                      </a:pPr>
                      <a:r>
                        <a:rPr lang="en-US" sz="1400">
                          <a:effectLst/>
                          <a:latin typeface="Calibri" panose="020F0502020204030204" pitchFamily="34" charset="0"/>
                        </a:rPr>
                        <a:t>C.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7000"/>
                        </a:lnSpc>
                        <a:spcBef>
                          <a:spcPts val="0"/>
                        </a:spcBef>
                        <a:spcAft>
                          <a:spcPts val="760"/>
                        </a:spcAft>
                      </a:pPr>
                      <a:r>
                        <a:rPr lang="en-US" sz="1400" b="1">
                          <a:effectLst/>
                          <a:latin typeface="Calibri" panose="020F0502020204030204" pitchFamily="34" charset="0"/>
                        </a:rPr>
                        <a:t> </a:t>
                      </a:r>
                    </a:p>
                    <a:p>
                      <a:pPr marL="60960" marR="0">
                        <a:lnSpc>
                          <a:spcPct val="107000"/>
                        </a:lnSpc>
                        <a:spcBef>
                          <a:spcPts val="0"/>
                        </a:spcBef>
                        <a:spcAft>
                          <a:spcPts val="0"/>
                        </a:spcAft>
                      </a:pPr>
                      <a:r>
                        <a:rPr lang="en-US" sz="1400" b="1">
                          <a:effectLst/>
                          <a:latin typeface="Calibri" panose="020F0502020204030204" pitchFamily="34" charset="0"/>
                        </a:rPr>
                        <a:t>Water Supply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24 x 7 supply of water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100% household with direct water supply connections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135 </a:t>
                      </a:r>
                      <a:r>
                        <a:rPr lang="en-US" sz="1400" b="0" kern="1200" dirty="0" err="1">
                          <a:effectLst/>
                          <a:latin typeface="Calibri" panose="020F0502020204030204" pitchFamily="34" charset="0"/>
                        </a:rPr>
                        <a:t>litres</a:t>
                      </a:r>
                      <a:r>
                        <a:rPr lang="en-US" sz="1400" b="0" kern="1200" dirty="0">
                          <a:effectLst/>
                          <a:latin typeface="Calibri" panose="020F0502020204030204" pitchFamily="34" charset="0"/>
                        </a:rPr>
                        <a:t> of per capita supply of water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100% metering of water connections </a:t>
                      </a:r>
                    </a:p>
                    <a:p>
                      <a:pPr marL="171450" marR="0" lvl="0" indent="-171450" algn="just"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b="0" kern="1200" dirty="0">
                          <a:effectLst/>
                          <a:latin typeface="Calibri" panose="020F0502020204030204" pitchFamily="34" charset="0"/>
                        </a:rPr>
                        <a:t>100% efficiency in collection of water related charges </a:t>
                      </a:r>
                      <a:endParaRPr lang="en-US" sz="1400" b="0" kern="1200" dirty="0">
                        <a:solidFill>
                          <a:schemeClr val="dk1"/>
                        </a:solidFill>
                        <a:effectLst/>
                        <a:latin typeface="Calibri" panose="020F0502020204030204" pitchFamily="34" charset="0"/>
                        <a:ea typeface="+mn-ea"/>
                        <a:cs typeface="+mn-cs"/>
                      </a:endParaRPr>
                    </a:p>
                  </a:txBody>
                  <a:tcPr marL="2487" marR="0" marT="995" marB="0" anchor="ctr"/>
                </a:tc>
              </a:tr>
            </a:tbl>
          </a:graphicData>
        </a:graphic>
      </p:graphicFrame>
    </p:spTree>
    <p:extLst>
      <p:ext uri="{BB962C8B-B14F-4D97-AF65-F5344CB8AC3E}">
        <p14:creationId xmlns:p14="http://schemas.microsoft.com/office/powerpoint/2010/main" val="11489572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of Smart City (1/3)</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13298882"/>
              </p:ext>
            </p:extLst>
          </p:nvPr>
        </p:nvGraphicFramePr>
        <p:xfrm>
          <a:off x="411797" y="1156447"/>
          <a:ext cx="8453907" cy="5438037"/>
        </p:xfrm>
        <a:graphic>
          <a:graphicData uri="http://schemas.openxmlformats.org/drawingml/2006/table">
            <a:tbl>
              <a:tblPr firstRow="1" firstCol="1" bandRow="1">
                <a:tableStyleId>{69012ECD-51FC-41F1-AA8D-1B2483CD663E}</a:tableStyleId>
              </a:tblPr>
              <a:tblGrid>
                <a:gridCol w="470592"/>
                <a:gridCol w="1718409"/>
                <a:gridCol w="6264906"/>
              </a:tblGrid>
              <a:tr h="427012">
                <a:tc>
                  <a:txBody>
                    <a:bodyPr/>
                    <a:lstStyle/>
                    <a:p>
                      <a:pPr marL="0" marR="0">
                        <a:lnSpc>
                          <a:spcPct val="107000"/>
                        </a:lnSpc>
                        <a:spcBef>
                          <a:spcPts val="0"/>
                        </a:spcBef>
                        <a:spcAft>
                          <a:spcPts val="750"/>
                        </a:spcAft>
                      </a:pPr>
                      <a:r>
                        <a:rPr lang="en-US" sz="1400" dirty="0">
                          <a:effectLst/>
                          <a:latin typeface="Calibri" panose="020F0502020204030204" pitchFamily="34" charset="0"/>
                        </a:rPr>
                        <a:t> </a:t>
                      </a:r>
                    </a:p>
                    <a:p>
                      <a:pPr marL="60960" marR="0">
                        <a:lnSpc>
                          <a:spcPct val="107000"/>
                        </a:lnSpc>
                        <a:spcBef>
                          <a:spcPts val="0"/>
                        </a:spcBef>
                        <a:spcAft>
                          <a:spcPts val="0"/>
                        </a:spcAft>
                      </a:pPr>
                      <a:r>
                        <a:rPr lang="en-US" sz="1400" dirty="0" err="1">
                          <a:effectLst/>
                          <a:latin typeface="Calibri" panose="020F0502020204030204" pitchFamily="34" charset="0"/>
                        </a:rPr>
                        <a:t>Sl.No</a:t>
                      </a:r>
                      <a:r>
                        <a:rPr lang="en-US" sz="1400" dirty="0">
                          <a:effectLst/>
                          <a:latin typeface="Calibri" panose="020F0502020204030204" pitchFamily="34" charset="0"/>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7000"/>
                        </a:lnSpc>
                        <a:spcBef>
                          <a:spcPts val="0"/>
                        </a:spcBef>
                        <a:spcAft>
                          <a:spcPts val="755"/>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Parameter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0000"/>
                        </a:lnSpc>
                        <a:spcBef>
                          <a:spcPts val="0"/>
                        </a:spcBef>
                        <a:spcAft>
                          <a:spcPts val="760"/>
                        </a:spcAft>
                      </a:pPr>
                      <a:r>
                        <a:rPr lang="en-US" sz="1400" dirty="0">
                          <a:effectLst/>
                          <a:latin typeface="Calibri" panose="020F0502020204030204" pitchFamily="34" charset="0"/>
                        </a:rPr>
                        <a:t> </a:t>
                      </a:r>
                    </a:p>
                    <a:p>
                      <a:pPr marL="60960" marR="0">
                        <a:lnSpc>
                          <a:spcPct val="100000"/>
                        </a:lnSpc>
                        <a:spcBef>
                          <a:spcPts val="0"/>
                        </a:spcBef>
                        <a:spcAft>
                          <a:spcPts val="0"/>
                        </a:spcAft>
                      </a:pPr>
                      <a:r>
                        <a:rPr lang="en-US" sz="1400" dirty="0">
                          <a:effectLst/>
                          <a:latin typeface="Calibri" panose="020F0502020204030204" pitchFamily="34" charset="0"/>
                        </a:rPr>
                        <a:t>Benchmark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r>
              <a:tr h="574838">
                <a:tc>
                  <a:txBody>
                    <a:bodyPr/>
                    <a:lstStyle/>
                    <a:p>
                      <a:pPr marL="0" marR="0">
                        <a:lnSpc>
                          <a:spcPct val="107000"/>
                        </a:lnSpc>
                        <a:spcBef>
                          <a:spcPts val="0"/>
                        </a:spcBef>
                        <a:spcAft>
                          <a:spcPts val="720"/>
                        </a:spcAft>
                      </a:pPr>
                      <a:r>
                        <a:rPr lang="en-US" sz="1400" dirty="0">
                          <a:effectLst/>
                          <a:latin typeface="Calibri" panose="020F0502020204030204" pitchFamily="34" charset="0"/>
                        </a:rPr>
                        <a:t> </a:t>
                      </a:r>
                    </a:p>
                    <a:p>
                      <a:pPr marL="60960" marR="0">
                        <a:lnSpc>
                          <a:spcPct val="107000"/>
                        </a:lnSpc>
                        <a:spcBef>
                          <a:spcPts val="0"/>
                        </a:spcBef>
                        <a:spcAft>
                          <a:spcPts val="0"/>
                        </a:spcAft>
                      </a:pPr>
                      <a:r>
                        <a:rPr lang="en-US" sz="1400" dirty="0">
                          <a:effectLst/>
                          <a:latin typeface="Calibri" panose="020F0502020204030204" pitchFamily="34" charset="0"/>
                        </a:rPr>
                        <a:t>D.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0" marR="0">
                        <a:lnSpc>
                          <a:spcPct val="107000"/>
                        </a:lnSpc>
                        <a:spcBef>
                          <a:spcPts val="0"/>
                        </a:spcBef>
                        <a:spcAft>
                          <a:spcPts val="765"/>
                        </a:spcAft>
                      </a:pPr>
                      <a:r>
                        <a:rPr lang="en-US" sz="1400" b="1" dirty="0" smtClean="0">
                          <a:effectLst/>
                          <a:latin typeface="Calibri" panose="020F0502020204030204" pitchFamily="34" charset="0"/>
                        </a:rPr>
                        <a:t>Sewerage </a:t>
                      </a:r>
                      <a:r>
                        <a:rPr lang="en-US" sz="1400" b="1" dirty="0">
                          <a:effectLst/>
                          <a:latin typeface="Calibri" panose="020F0502020204030204" pitchFamily="34" charset="0"/>
                        </a:rPr>
                        <a:t>&amp;Sanitation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nchor="ctr"/>
                </a:tc>
                <a:tc>
                  <a:txBody>
                    <a:bodyPr/>
                    <a:lstStyle/>
                    <a:p>
                      <a:pPr marL="342900" marR="0" lvl="0" indent="-342900" algn="l" defTabSz="914400" rtl="0" eaLnBrk="1" fontAlgn="base" latinLnBrk="0" hangingPunct="1">
                        <a:lnSpc>
                          <a:spcPct val="100000"/>
                        </a:lnSpc>
                        <a:spcBef>
                          <a:spcPts val="0"/>
                        </a:spcBef>
                        <a:spcAft>
                          <a:spcPts val="58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households should have access to toilets </a:t>
                      </a:r>
                    </a:p>
                    <a:p>
                      <a:pPr marL="342900" marR="0" lvl="0" indent="-342900" algn="l" defTabSz="914400" rtl="0" eaLnBrk="1" fontAlgn="base" latinLnBrk="0" hangingPunct="1">
                        <a:lnSpc>
                          <a:spcPct val="100000"/>
                        </a:lnSpc>
                        <a:spcBef>
                          <a:spcPts val="0"/>
                        </a:spcBef>
                        <a:spcAft>
                          <a:spcPts val="58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schools should have separate toilets for </a:t>
                      </a:r>
                      <a:r>
                        <a:rPr lang="en-US" sz="1400" u="none" strike="noStrike" kern="1200" dirty="0" smtClean="0">
                          <a:solidFill>
                            <a:schemeClr val="tx1"/>
                          </a:solidFill>
                          <a:effectLst/>
                          <a:uFill>
                            <a:solidFill>
                              <a:srgbClr val="000000"/>
                            </a:solidFill>
                          </a:uFill>
                          <a:latin typeface="Calibri" panose="020F0502020204030204" pitchFamily="34" charset="0"/>
                          <a:ea typeface="+mn-ea"/>
                          <a:cs typeface="+mn-cs"/>
                        </a:rPr>
                        <a:t> girls </a:t>
                      </a:r>
                      <a:endParaRPr lang="en-US" sz="1400" u="none" strike="noStrike" kern="1200" dirty="0">
                        <a:solidFill>
                          <a:schemeClr val="tx1"/>
                        </a:solidFill>
                        <a:effectLst/>
                        <a:uFill>
                          <a:solidFill>
                            <a:srgbClr val="000000"/>
                          </a:solidFill>
                        </a:uFill>
                        <a:latin typeface="Calibri" panose="020F0502020204030204" pitchFamily="34" charset="0"/>
                        <a:ea typeface="+mn-ea"/>
                        <a:cs typeface="+mn-cs"/>
                      </a:endParaRPr>
                    </a:p>
                  </a:txBody>
                  <a:tcPr marL="2487" marR="0" marT="995" marB="0" anchor="ctr"/>
                </a:tc>
              </a:tr>
              <a:tr h="574838">
                <a:tc>
                  <a:txBody>
                    <a:bodyPr/>
                    <a:lstStyle/>
                    <a:p>
                      <a:pPr marL="0" marR="0">
                        <a:lnSpc>
                          <a:spcPct val="100000"/>
                        </a:lnSpc>
                        <a:spcBef>
                          <a:spcPts val="0"/>
                        </a:spcBef>
                        <a:spcAft>
                          <a:spcPts val="715"/>
                        </a:spcAft>
                      </a:pPr>
                      <a:r>
                        <a:rPr lang="en-US" sz="1400" dirty="0">
                          <a:effectLst/>
                          <a:latin typeface="Calibri" panose="020F0502020204030204" pitchFamily="34" charset="0"/>
                        </a:rPr>
                        <a:t> </a:t>
                      </a:r>
                    </a:p>
                    <a:p>
                      <a:pPr marL="60960" marR="0">
                        <a:lnSpc>
                          <a:spcPct val="100000"/>
                        </a:lnSpc>
                        <a:spcBef>
                          <a:spcPts val="0"/>
                        </a:spcBef>
                        <a:spcAft>
                          <a:spcPts val="0"/>
                        </a:spcAft>
                      </a:pPr>
                      <a:r>
                        <a:rPr lang="en-US" sz="1400" dirty="0">
                          <a:effectLst/>
                          <a:latin typeface="Calibri" panose="020F0502020204030204" pitchFamily="34" charset="0"/>
                        </a:rPr>
                        <a:t>E.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0" marR="0">
                        <a:lnSpc>
                          <a:spcPct val="100000"/>
                        </a:lnSpc>
                        <a:spcBef>
                          <a:spcPts val="0"/>
                        </a:spcBef>
                        <a:spcAft>
                          <a:spcPts val="510"/>
                        </a:spcAft>
                      </a:pPr>
                      <a:r>
                        <a:rPr lang="en-US" sz="1400" b="1">
                          <a:effectLst/>
                          <a:latin typeface="Calibri" panose="020F0502020204030204" pitchFamily="34" charset="0"/>
                        </a:rPr>
                        <a:t> </a:t>
                      </a:r>
                    </a:p>
                    <a:p>
                      <a:pPr marL="60960" marR="0">
                        <a:lnSpc>
                          <a:spcPct val="100000"/>
                        </a:lnSpc>
                        <a:spcBef>
                          <a:spcPts val="0"/>
                        </a:spcBef>
                        <a:spcAft>
                          <a:spcPts val="170"/>
                        </a:spcAft>
                      </a:pPr>
                      <a:r>
                        <a:rPr lang="en-US" sz="1400" b="1">
                          <a:effectLst/>
                          <a:latin typeface="Calibri" panose="020F0502020204030204" pitchFamily="34" charset="0"/>
                        </a:rPr>
                        <a:t>Solid            Waste </a:t>
                      </a:r>
                    </a:p>
                    <a:p>
                      <a:pPr marL="60960" marR="0">
                        <a:lnSpc>
                          <a:spcPct val="100000"/>
                        </a:lnSpc>
                        <a:spcBef>
                          <a:spcPts val="0"/>
                        </a:spcBef>
                        <a:spcAft>
                          <a:spcPts val="0"/>
                        </a:spcAft>
                      </a:pPr>
                      <a:r>
                        <a:rPr lang="en-US" sz="1400" b="1">
                          <a:effectLst/>
                          <a:latin typeface="Calibri" panose="020F0502020204030204" pitchFamily="34" charset="0"/>
                        </a:rPr>
                        <a:t>Management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342900" marR="0" lvl="0" indent="-342900" algn="l" defTabSz="914400" rtl="0" eaLnBrk="1" fontAlgn="base" latinLnBrk="0" hangingPunct="1">
                        <a:lnSpc>
                          <a:spcPct val="100000"/>
                        </a:lnSpc>
                        <a:spcBef>
                          <a:spcPts val="0"/>
                        </a:spcBef>
                        <a:spcAft>
                          <a:spcPts val="12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households are covered by daily door-step collection system.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collection of municipal solid waste </a:t>
                      </a:r>
                    </a:p>
                    <a:p>
                      <a:pPr marL="342900" marR="0" lvl="0" indent="-342900" algn="l" defTabSz="914400" rtl="0" eaLnBrk="1" fontAlgn="base" latinLnBrk="0" hangingPunct="1">
                        <a:lnSpc>
                          <a:spcPct val="100000"/>
                        </a:lnSpc>
                        <a:spcBef>
                          <a:spcPts val="0"/>
                        </a:spcBef>
                        <a:spcAft>
                          <a:spcPts val="26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segregation of waste at source, i.e. bio- degradable and </a:t>
                      </a:r>
                      <a:r>
                        <a:rPr lang="en-US" sz="1400" u="none" strike="noStrike" kern="1200" dirty="0" smtClean="0">
                          <a:solidFill>
                            <a:schemeClr val="tx1"/>
                          </a:solidFill>
                          <a:effectLst/>
                          <a:uFill>
                            <a:solidFill>
                              <a:srgbClr val="000000"/>
                            </a:solidFill>
                          </a:uFill>
                          <a:latin typeface="Calibri" panose="020F0502020204030204" pitchFamily="34" charset="0"/>
                          <a:ea typeface="+mn-ea"/>
                          <a:cs typeface="+mn-cs"/>
                        </a:rPr>
                        <a:t>non-degradable waste </a:t>
                      </a:r>
                      <a:endParaRPr lang="en-US" sz="1400" u="none" strike="noStrike" kern="1200" dirty="0">
                        <a:solidFill>
                          <a:schemeClr val="tx1"/>
                        </a:solidFill>
                        <a:effectLst/>
                        <a:uFill>
                          <a:solidFill>
                            <a:srgbClr val="000000"/>
                          </a:solidFill>
                        </a:uFill>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recycling of solid waste </a:t>
                      </a:r>
                    </a:p>
                  </a:txBody>
                  <a:tcPr marL="3175" marR="28575" marT="0" marB="0" anchor="ctr"/>
                </a:tc>
              </a:tr>
              <a:tr h="574838">
                <a:tc>
                  <a:txBody>
                    <a:bodyPr/>
                    <a:lstStyle/>
                    <a:p>
                      <a:pPr marL="0" marR="0">
                        <a:lnSpc>
                          <a:spcPct val="100000"/>
                        </a:lnSpc>
                        <a:spcBef>
                          <a:spcPts val="0"/>
                        </a:spcBef>
                        <a:spcAft>
                          <a:spcPts val="715"/>
                        </a:spcAft>
                      </a:pPr>
                      <a:r>
                        <a:rPr lang="en-US" sz="1400">
                          <a:effectLst/>
                          <a:latin typeface="Calibri" panose="020F0502020204030204" pitchFamily="34" charset="0"/>
                        </a:rPr>
                        <a:t> </a:t>
                      </a:r>
                    </a:p>
                    <a:p>
                      <a:pPr marL="60960" marR="0">
                        <a:lnSpc>
                          <a:spcPct val="100000"/>
                        </a:lnSpc>
                        <a:spcBef>
                          <a:spcPts val="0"/>
                        </a:spcBef>
                        <a:spcAft>
                          <a:spcPts val="0"/>
                        </a:spcAft>
                      </a:pPr>
                      <a:r>
                        <a:rPr lang="en-US" sz="1400">
                          <a:effectLst/>
                          <a:latin typeface="Calibri" panose="020F0502020204030204" pitchFamily="34" charset="0"/>
                        </a:rPr>
                        <a:t>F.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0" marR="0">
                        <a:lnSpc>
                          <a:spcPct val="100000"/>
                        </a:lnSpc>
                        <a:spcBef>
                          <a:spcPts val="0"/>
                        </a:spcBef>
                        <a:spcAft>
                          <a:spcPts val="510"/>
                        </a:spcAft>
                      </a:pPr>
                      <a:r>
                        <a:rPr lang="en-US" sz="1400" b="1">
                          <a:effectLst/>
                          <a:latin typeface="Calibri" panose="020F0502020204030204" pitchFamily="34" charset="0"/>
                        </a:rPr>
                        <a:t> </a:t>
                      </a:r>
                    </a:p>
                    <a:p>
                      <a:pPr marL="60960" marR="0" algn="just">
                        <a:lnSpc>
                          <a:spcPct val="100000"/>
                        </a:lnSpc>
                        <a:spcBef>
                          <a:spcPts val="0"/>
                        </a:spcBef>
                        <a:spcAft>
                          <a:spcPts val="140"/>
                        </a:spcAft>
                      </a:pPr>
                      <a:r>
                        <a:rPr lang="en-US" sz="1400" b="1">
                          <a:effectLst/>
                          <a:latin typeface="Calibri" panose="020F0502020204030204" pitchFamily="34" charset="0"/>
                        </a:rPr>
                        <a:t>Storm           Water </a:t>
                      </a:r>
                    </a:p>
                    <a:p>
                      <a:pPr marL="60960" marR="0">
                        <a:lnSpc>
                          <a:spcPct val="100000"/>
                        </a:lnSpc>
                        <a:spcBef>
                          <a:spcPts val="0"/>
                        </a:spcBef>
                        <a:spcAft>
                          <a:spcPts val="0"/>
                        </a:spcAft>
                      </a:pPr>
                      <a:r>
                        <a:rPr lang="en-US" sz="1400" b="1">
                          <a:effectLst/>
                          <a:latin typeface="Calibri" panose="020F0502020204030204" pitchFamily="34" charset="0"/>
                        </a:rPr>
                        <a:t>Drainage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342900" marR="0" lvl="0" indent="-342900" algn="l" defTabSz="914400" rtl="0" eaLnBrk="1" fontAlgn="base" latinLnBrk="0" hangingPunct="1">
                        <a:lnSpc>
                          <a:spcPct val="100000"/>
                        </a:lnSpc>
                        <a:spcBef>
                          <a:spcPts val="0"/>
                        </a:spcBef>
                        <a:spcAft>
                          <a:spcPts val="115"/>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coverage of road network with storm water drainage network </a:t>
                      </a:r>
                    </a:p>
                    <a:p>
                      <a:pPr marL="342900" marR="0" lvl="0" indent="-342900" algn="l" defTabSz="914400" rtl="0" eaLnBrk="1" fontAlgn="base" latinLnBrk="0" hangingPunct="1">
                        <a:lnSpc>
                          <a:spcPct val="100000"/>
                        </a:lnSpc>
                        <a:spcBef>
                          <a:spcPts val="0"/>
                        </a:spcBef>
                        <a:spcAft>
                          <a:spcPts val="29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Aggregate number of incidents of water logging reported in a Year = 0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rainwater harvesting </a:t>
                      </a:r>
                    </a:p>
                  </a:txBody>
                  <a:tcPr marL="3175" marR="28575" marT="0" marB="0" anchor="ctr"/>
                </a:tc>
              </a:tr>
              <a:tr h="574838">
                <a:tc>
                  <a:txBody>
                    <a:bodyPr/>
                    <a:lstStyle/>
                    <a:p>
                      <a:pPr marL="0" marR="0">
                        <a:lnSpc>
                          <a:spcPct val="100000"/>
                        </a:lnSpc>
                        <a:spcBef>
                          <a:spcPts val="0"/>
                        </a:spcBef>
                        <a:spcAft>
                          <a:spcPts val="740"/>
                        </a:spcAft>
                      </a:pPr>
                      <a:r>
                        <a:rPr lang="en-US" sz="1400">
                          <a:effectLst/>
                          <a:latin typeface="Calibri" panose="020F0502020204030204" pitchFamily="34" charset="0"/>
                        </a:rPr>
                        <a:t> </a:t>
                      </a:r>
                    </a:p>
                    <a:p>
                      <a:pPr marL="60960" marR="0">
                        <a:lnSpc>
                          <a:spcPct val="100000"/>
                        </a:lnSpc>
                        <a:spcBef>
                          <a:spcPts val="0"/>
                        </a:spcBef>
                        <a:spcAft>
                          <a:spcPts val="0"/>
                        </a:spcAft>
                      </a:pPr>
                      <a:r>
                        <a:rPr lang="en-US" sz="1400">
                          <a:effectLst/>
                          <a:latin typeface="Calibri" panose="020F0502020204030204" pitchFamily="34" charset="0"/>
                        </a:rPr>
                        <a:t>G.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0" marR="0">
                        <a:lnSpc>
                          <a:spcPct val="100000"/>
                        </a:lnSpc>
                        <a:spcBef>
                          <a:spcPts val="0"/>
                        </a:spcBef>
                        <a:spcAft>
                          <a:spcPts val="780"/>
                        </a:spcAft>
                      </a:pPr>
                      <a:r>
                        <a:rPr lang="en-US" sz="1400" b="1">
                          <a:effectLst/>
                          <a:latin typeface="Calibri" panose="020F0502020204030204" pitchFamily="34" charset="0"/>
                        </a:rPr>
                        <a:t> </a:t>
                      </a:r>
                    </a:p>
                    <a:p>
                      <a:pPr marL="60960" marR="0">
                        <a:lnSpc>
                          <a:spcPct val="100000"/>
                        </a:lnSpc>
                        <a:spcBef>
                          <a:spcPts val="0"/>
                        </a:spcBef>
                        <a:spcAft>
                          <a:spcPts val="0"/>
                        </a:spcAft>
                      </a:pPr>
                      <a:r>
                        <a:rPr lang="en-US" sz="1400" b="1">
                          <a:effectLst/>
                          <a:latin typeface="Calibri" panose="020F0502020204030204" pitchFamily="34" charset="0"/>
                        </a:rPr>
                        <a:t>Electricity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342900" marR="0" lvl="0" indent="-342900" algn="l" defTabSz="914400" rtl="0" eaLnBrk="1" fontAlgn="base" latinLnBrk="0" hangingPunct="1">
                        <a:lnSpc>
                          <a:spcPct val="100000"/>
                        </a:lnSpc>
                        <a:spcBef>
                          <a:spcPts val="0"/>
                        </a:spcBef>
                        <a:spcAft>
                          <a:spcPts val="45"/>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households have electricity connection </a:t>
                      </a:r>
                    </a:p>
                    <a:p>
                      <a:pPr marL="342900" marR="0" lvl="0" indent="-342900" algn="l" defTabSz="914400" rtl="0" eaLnBrk="1" fontAlgn="base" latinLnBrk="0" hangingPunct="1">
                        <a:lnSpc>
                          <a:spcPct val="100000"/>
                        </a:lnSpc>
                        <a:spcBef>
                          <a:spcPts val="0"/>
                        </a:spcBef>
                        <a:spcAft>
                          <a:spcPts val="25"/>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24 x 7 supply of electricity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metering of electricity supply </a:t>
                      </a:r>
                    </a:p>
                    <a:p>
                      <a:pPr marL="342900" marR="0" lvl="0" indent="-342900" algn="l" defTabSz="914400" rtl="0" eaLnBrk="1" fontAlgn="base" latinLnBrk="0" hangingPunct="1">
                        <a:lnSpc>
                          <a:spcPct val="100000"/>
                        </a:lnSpc>
                        <a:spcBef>
                          <a:spcPts val="0"/>
                        </a:spcBef>
                        <a:spcAft>
                          <a:spcPts val="215"/>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100% recovery of cost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solidFill>
                            <a:schemeClr val="tx1"/>
                          </a:solidFill>
                          <a:effectLst/>
                          <a:uFill>
                            <a:solidFill>
                              <a:srgbClr val="000000"/>
                            </a:solidFill>
                          </a:uFill>
                          <a:latin typeface="Calibri" panose="020F0502020204030204" pitchFamily="34" charset="0"/>
                          <a:ea typeface="+mn-ea"/>
                          <a:cs typeface="+mn-cs"/>
                        </a:rPr>
                        <a:t>Tariff slabs that work towards minimizing waste </a:t>
                      </a:r>
                    </a:p>
                  </a:txBody>
                  <a:tcPr marL="3175" marR="28575" marT="0" marB="0" anchor="ctr"/>
                </a:tc>
              </a:tr>
              <a:tr h="574838">
                <a:tc>
                  <a:txBody>
                    <a:bodyPr/>
                    <a:lstStyle/>
                    <a:p>
                      <a:pPr marL="0" marR="0">
                        <a:lnSpc>
                          <a:spcPct val="100000"/>
                        </a:lnSpc>
                        <a:spcBef>
                          <a:spcPts val="0"/>
                        </a:spcBef>
                        <a:spcAft>
                          <a:spcPts val="745"/>
                        </a:spcAft>
                      </a:pPr>
                      <a:r>
                        <a:rPr lang="en-US" sz="1400" dirty="0">
                          <a:effectLst/>
                          <a:latin typeface="Calibri" panose="020F0502020204030204" pitchFamily="34" charset="0"/>
                        </a:rPr>
                        <a:t> </a:t>
                      </a:r>
                    </a:p>
                    <a:p>
                      <a:pPr marL="60960" marR="0">
                        <a:lnSpc>
                          <a:spcPct val="100000"/>
                        </a:lnSpc>
                        <a:spcBef>
                          <a:spcPts val="0"/>
                        </a:spcBef>
                        <a:spcAft>
                          <a:spcPts val="0"/>
                        </a:spcAft>
                      </a:pPr>
                      <a:r>
                        <a:rPr lang="en-US" sz="1400" dirty="0">
                          <a:effectLst/>
                          <a:latin typeface="Calibri" panose="020F0502020204030204" pitchFamily="34" charset="0"/>
                        </a:rPr>
                        <a:t>H.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0" marR="0">
                        <a:lnSpc>
                          <a:spcPct val="100000"/>
                        </a:lnSpc>
                        <a:spcBef>
                          <a:spcPts val="0"/>
                        </a:spcBef>
                        <a:spcAft>
                          <a:spcPts val="535"/>
                        </a:spcAft>
                      </a:pPr>
                      <a:r>
                        <a:rPr lang="en-US" sz="1400" b="1" dirty="0">
                          <a:effectLst/>
                          <a:latin typeface="Calibri" panose="020F0502020204030204" pitchFamily="34" charset="0"/>
                        </a:rPr>
                        <a:t> </a:t>
                      </a:r>
                      <a:r>
                        <a:rPr lang="en-US" sz="1400" b="1" dirty="0" smtClean="0">
                          <a:effectLst/>
                          <a:latin typeface="Calibri" panose="020F0502020204030204" pitchFamily="34" charset="0"/>
                        </a:rPr>
                        <a:t>Telephone </a:t>
                      </a:r>
                      <a:r>
                        <a:rPr lang="en-US" sz="1400" b="1" dirty="0">
                          <a:effectLst/>
                          <a:latin typeface="Calibri" panose="020F0502020204030204" pitchFamily="34" charset="0"/>
                        </a:rPr>
                        <a:t>connections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smtClean="0">
                          <a:effectLst/>
                          <a:uFill>
                            <a:solidFill>
                              <a:srgbClr val="000000"/>
                            </a:solidFill>
                          </a:uFill>
                          <a:latin typeface="Calibri" panose="020F0502020204030204" pitchFamily="34" charset="0"/>
                        </a:rPr>
                        <a:t>100</a:t>
                      </a:r>
                      <a:r>
                        <a:rPr lang="en-US" sz="1400" u="none" strike="noStrike" kern="1200" dirty="0">
                          <a:effectLst/>
                          <a:uFill>
                            <a:solidFill>
                              <a:srgbClr val="000000"/>
                            </a:solidFill>
                          </a:uFill>
                          <a:latin typeface="Calibri" panose="020F0502020204030204" pitchFamily="34" charset="0"/>
                        </a:rPr>
                        <a:t>% households have a telephone connection including mobile </a:t>
                      </a:r>
                      <a:endParaRPr lang="en-US" sz="1400" u="none" strike="noStrike" kern="1200" dirty="0">
                        <a:solidFill>
                          <a:srgbClr val="000000"/>
                        </a:solidFill>
                        <a:effectLst/>
                        <a:uFill>
                          <a:solidFill>
                            <a:srgbClr val="000000"/>
                          </a:solidFill>
                        </a:uFill>
                        <a:latin typeface="Calibri" panose="020F0502020204030204" pitchFamily="34" charset="0"/>
                        <a:ea typeface="Comic Sans MS" panose="030F0702030302020204" pitchFamily="66" charset="0"/>
                        <a:cs typeface="Comic Sans MS" panose="030F0702030302020204" pitchFamily="66" charset="0"/>
                      </a:endParaRPr>
                    </a:p>
                  </a:txBody>
                  <a:tcPr marL="3175" marR="28575" marT="0" marB="0" anchor="ctr"/>
                </a:tc>
              </a:tr>
              <a:tr h="574838">
                <a:tc>
                  <a:txBody>
                    <a:bodyPr/>
                    <a:lstStyle/>
                    <a:p>
                      <a:pPr marL="0" marR="0">
                        <a:lnSpc>
                          <a:spcPct val="100000"/>
                        </a:lnSpc>
                        <a:spcBef>
                          <a:spcPts val="0"/>
                        </a:spcBef>
                        <a:spcAft>
                          <a:spcPts val="710"/>
                        </a:spcAft>
                      </a:pPr>
                      <a:r>
                        <a:rPr lang="en-US" sz="1400" b="1" dirty="0">
                          <a:effectLst/>
                          <a:latin typeface="Calibri" panose="020F0502020204030204" pitchFamily="34" charset="0"/>
                        </a:rPr>
                        <a:t> </a:t>
                      </a:r>
                    </a:p>
                    <a:p>
                      <a:pPr marL="60960" marR="0">
                        <a:lnSpc>
                          <a:spcPct val="100000"/>
                        </a:lnSpc>
                        <a:spcBef>
                          <a:spcPts val="0"/>
                        </a:spcBef>
                        <a:spcAft>
                          <a:spcPts val="0"/>
                        </a:spcAft>
                      </a:pPr>
                      <a:r>
                        <a:rPr lang="en-US" sz="1400" b="1" dirty="0">
                          <a:effectLst/>
                          <a:latin typeface="Calibri" panose="020F0502020204030204" pitchFamily="34" charset="0"/>
                        </a:rPr>
                        <a:t>I.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0" marR="0">
                        <a:lnSpc>
                          <a:spcPct val="100000"/>
                        </a:lnSpc>
                        <a:spcBef>
                          <a:spcPts val="0"/>
                        </a:spcBef>
                        <a:spcAft>
                          <a:spcPts val="765"/>
                        </a:spcAft>
                      </a:pPr>
                      <a:r>
                        <a:rPr lang="en-US" sz="1400" b="1" dirty="0">
                          <a:effectLst/>
                          <a:latin typeface="Calibri" panose="020F0502020204030204" pitchFamily="34" charset="0"/>
                        </a:rPr>
                        <a:t> </a:t>
                      </a:r>
                      <a:r>
                        <a:rPr lang="en-US" sz="1400" b="1" dirty="0" smtClean="0">
                          <a:effectLst/>
                          <a:latin typeface="Calibri" panose="020F0502020204030204" pitchFamily="34" charset="0"/>
                        </a:rPr>
                        <a:t>Wi-Fi </a:t>
                      </a:r>
                      <a:r>
                        <a:rPr lang="en-US" sz="1400" b="1" dirty="0">
                          <a:effectLst/>
                          <a:latin typeface="Calibri" panose="020F0502020204030204" pitchFamily="34" charset="0"/>
                        </a:rPr>
                        <a:t>Connectivity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nchor="ctr"/>
                </a:tc>
                <a:tc>
                  <a:txBody>
                    <a:bodyPr/>
                    <a:lstStyle/>
                    <a:p>
                      <a:pPr marL="342900" marR="0" lvl="0" indent="-342900" algn="l" defTabSz="914400" rtl="0" eaLnBrk="1" fontAlgn="base" latinLnBrk="0" hangingPunct="1">
                        <a:lnSpc>
                          <a:spcPct val="100000"/>
                        </a:lnSpc>
                        <a:spcBef>
                          <a:spcPts val="0"/>
                        </a:spcBef>
                        <a:spcAft>
                          <a:spcPts val="21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100% of the city has </a:t>
                      </a:r>
                      <a:r>
                        <a:rPr lang="en-US" sz="1400" u="none" strike="noStrike" kern="1200" dirty="0" err="1">
                          <a:effectLst/>
                          <a:uFill>
                            <a:solidFill>
                              <a:srgbClr val="000000"/>
                            </a:solidFill>
                          </a:uFill>
                          <a:latin typeface="Calibri" panose="020F0502020204030204" pitchFamily="34" charset="0"/>
                        </a:rPr>
                        <a:t>wi-fi</a:t>
                      </a:r>
                      <a:r>
                        <a:rPr lang="en-US" sz="1400" u="none" strike="noStrike" kern="1200" dirty="0">
                          <a:effectLst/>
                          <a:uFill>
                            <a:solidFill>
                              <a:srgbClr val="000000"/>
                            </a:solidFill>
                          </a:uFill>
                          <a:latin typeface="Calibri" panose="020F0502020204030204" pitchFamily="34" charset="0"/>
                        </a:rPr>
                        <a:t> connectivity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100 Mbps internet speed </a:t>
                      </a:r>
                      <a:endParaRPr lang="en-US" sz="1400" u="none" strike="noStrike" kern="1200" dirty="0">
                        <a:solidFill>
                          <a:srgbClr val="000000"/>
                        </a:solidFill>
                        <a:effectLst/>
                        <a:uFill>
                          <a:solidFill>
                            <a:srgbClr val="000000"/>
                          </a:solidFill>
                        </a:uFill>
                        <a:latin typeface="Calibri" panose="020F0502020204030204" pitchFamily="34" charset="0"/>
                        <a:ea typeface="Comic Sans MS" panose="030F0702030302020204" pitchFamily="66" charset="0"/>
                        <a:cs typeface="Comic Sans MS" panose="030F0702030302020204" pitchFamily="66" charset="0"/>
                      </a:endParaRPr>
                    </a:p>
                  </a:txBody>
                  <a:tcPr marL="3175" marR="28575" marT="0" marB="0"/>
                </a:tc>
              </a:tr>
            </a:tbl>
          </a:graphicData>
        </a:graphic>
      </p:graphicFrame>
    </p:spTree>
    <p:extLst>
      <p:ext uri="{BB962C8B-B14F-4D97-AF65-F5344CB8AC3E}">
        <p14:creationId xmlns:p14="http://schemas.microsoft.com/office/powerpoint/2010/main" val="12073124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of Smart </a:t>
            </a:r>
            <a:r>
              <a:rPr lang="en-US" dirty="0"/>
              <a:t>City </a:t>
            </a:r>
            <a:r>
              <a:rPr lang="en-US" dirty="0" smtClean="0"/>
              <a:t>(2/3</a:t>
            </a:r>
            <a:r>
              <a:rPr lang="en-US" dirty="0"/>
              <a:t>)</a:t>
            </a:r>
          </a:p>
        </p:txBody>
      </p:sp>
      <p:graphicFrame>
        <p:nvGraphicFramePr>
          <p:cNvPr id="6" name="Table 5"/>
          <p:cNvGraphicFramePr>
            <a:graphicFrameLocks noGrp="1"/>
          </p:cNvGraphicFramePr>
          <p:nvPr>
            <p:extLst>
              <p:ext uri="{D42A27DB-BD31-4B8C-83A1-F6EECF244321}">
                <p14:modId xmlns:p14="http://schemas.microsoft.com/office/powerpoint/2010/main" val="558256270"/>
              </p:ext>
            </p:extLst>
          </p:nvPr>
        </p:nvGraphicFramePr>
        <p:xfrm>
          <a:off x="411797" y="1043925"/>
          <a:ext cx="8559166" cy="5249334"/>
        </p:xfrm>
        <a:graphic>
          <a:graphicData uri="http://schemas.openxmlformats.org/drawingml/2006/table">
            <a:tbl>
              <a:tblPr firstRow="1" firstCol="1" bandRow="1">
                <a:tableStyleId>{69012ECD-51FC-41F1-AA8D-1B2483CD663E}</a:tableStyleId>
              </a:tblPr>
              <a:tblGrid>
                <a:gridCol w="524542"/>
                <a:gridCol w="1284712"/>
                <a:gridCol w="6749912"/>
              </a:tblGrid>
              <a:tr h="427012">
                <a:tc>
                  <a:txBody>
                    <a:bodyPr/>
                    <a:lstStyle/>
                    <a:p>
                      <a:pPr marL="0" marR="0">
                        <a:lnSpc>
                          <a:spcPct val="100000"/>
                        </a:lnSpc>
                        <a:spcBef>
                          <a:spcPts val="0"/>
                        </a:spcBef>
                        <a:spcAft>
                          <a:spcPts val="750"/>
                        </a:spcAft>
                      </a:pPr>
                      <a:r>
                        <a:rPr lang="en-US" sz="1400" b="1" dirty="0">
                          <a:effectLst/>
                          <a:latin typeface="Calibri" panose="020F0502020204030204" pitchFamily="34" charset="0"/>
                        </a:rPr>
                        <a:t> </a:t>
                      </a:r>
                    </a:p>
                    <a:p>
                      <a:pPr marL="60960" marR="0">
                        <a:lnSpc>
                          <a:spcPct val="100000"/>
                        </a:lnSpc>
                        <a:spcBef>
                          <a:spcPts val="0"/>
                        </a:spcBef>
                        <a:spcAft>
                          <a:spcPts val="0"/>
                        </a:spcAft>
                      </a:pPr>
                      <a:r>
                        <a:rPr lang="en-US" sz="1400" b="1" dirty="0" err="1">
                          <a:effectLst/>
                          <a:latin typeface="Calibri" panose="020F0502020204030204" pitchFamily="34" charset="0"/>
                        </a:rPr>
                        <a:t>Sl.No</a:t>
                      </a:r>
                      <a:r>
                        <a:rPr lang="en-US" sz="1400" b="1" dirty="0">
                          <a:effectLst/>
                          <a:latin typeface="Calibri" panose="020F0502020204030204" pitchFamily="34" charset="0"/>
                        </a:rPr>
                        <a:t>.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tc>
                <a:tc>
                  <a:txBody>
                    <a:bodyPr/>
                    <a:lstStyle/>
                    <a:p>
                      <a:pPr marL="0" marR="0">
                        <a:lnSpc>
                          <a:spcPct val="100000"/>
                        </a:lnSpc>
                        <a:spcBef>
                          <a:spcPts val="0"/>
                        </a:spcBef>
                        <a:spcAft>
                          <a:spcPts val="755"/>
                        </a:spcAft>
                      </a:pPr>
                      <a:r>
                        <a:rPr lang="en-US" sz="1400" b="1" dirty="0">
                          <a:effectLst/>
                          <a:latin typeface="Calibri" panose="020F0502020204030204" pitchFamily="34" charset="0"/>
                        </a:rPr>
                        <a:t> </a:t>
                      </a:r>
                    </a:p>
                    <a:p>
                      <a:pPr marL="60960" marR="0">
                        <a:lnSpc>
                          <a:spcPct val="100000"/>
                        </a:lnSpc>
                        <a:spcBef>
                          <a:spcPts val="0"/>
                        </a:spcBef>
                        <a:spcAft>
                          <a:spcPts val="0"/>
                        </a:spcAft>
                      </a:pPr>
                      <a:r>
                        <a:rPr lang="en-US" sz="1400" b="1" dirty="0">
                          <a:effectLst/>
                          <a:latin typeface="Calibri" panose="020F0502020204030204" pitchFamily="34" charset="0"/>
                        </a:rPr>
                        <a:t>Parameter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tc>
                <a:tc>
                  <a:txBody>
                    <a:bodyPr/>
                    <a:lstStyle/>
                    <a:p>
                      <a:pPr marL="0" marR="0">
                        <a:lnSpc>
                          <a:spcPct val="100000"/>
                        </a:lnSpc>
                        <a:spcBef>
                          <a:spcPts val="0"/>
                        </a:spcBef>
                        <a:spcAft>
                          <a:spcPts val="760"/>
                        </a:spcAft>
                      </a:pPr>
                      <a:r>
                        <a:rPr lang="en-US" sz="1400" dirty="0">
                          <a:effectLst/>
                          <a:latin typeface="Calibri" panose="020F0502020204030204" pitchFamily="34" charset="0"/>
                        </a:rPr>
                        <a:t> </a:t>
                      </a:r>
                    </a:p>
                    <a:p>
                      <a:pPr marL="60960" marR="0">
                        <a:lnSpc>
                          <a:spcPct val="100000"/>
                        </a:lnSpc>
                        <a:spcBef>
                          <a:spcPts val="0"/>
                        </a:spcBef>
                        <a:spcAft>
                          <a:spcPts val="0"/>
                        </a:spcAft>
                      </a:pPr>
                      <a:r>
                        <a:rPr lang="en-US" sz="1400" dirty="0">
                          <a:effectLst/>
                          <a:latin typeface="Calibri" panose="020F0502020204030204" pitchFamily="34" charset="0"/>
                        </a:rPr>
                        <a:t>Benchmark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tc>
              </a:tr>
              <a:tr h="574838">
                <a:tc>
                  <a:txBody>
                    <a:bodyPr/>
                    <a:lstStyle/>
                    <a:p>
                      <a:pPr marL="0" marR="0">
                        <a:lnSpc>
                          <a:spcPct val="100000"/>
                        </a:lnSpc>
                        <a:spcBef>
                          <a:spcPts val="0"/>
                        </a:spcBef>
                        <a:spcAft>
                          <a:spcPts val="720"/>
                        </a:spcAft>
                      </a:pPr>
                      <a:r>
                        <a:rPr lang="en-US" sz="1400" b="1" dirty="0">
                          <a:effectLst/>
                          <a:latin typeface="Calibri" panose="020F0502020204030204" pitchFamily="34" charset="0"/>
                        </a:rPr>
                        <a:t> </a:t>
                      </a:r>
                    </a:p>
                    <a:p>
                      <a:pPr marL="60960" marR="0">
                        <a:lnSpc>
                          <a:spcPct val="100000"/>
                        </a:lnSpc>
                        <a:spcBef>
                          <a:spcPts val="0"/>
                        </a:spcBef>
                        <a:spcAft>
                          <a:spcPts val="0"/>
                        </a:spcAft>
                      </a:pPr>
                      <a:r>
                        <a:rPr lang="en-US" sz="1400" b="1" dirty="0">
                          <a:effectLst/>
                          <a:latin typeface="Calibri" panose="020F0502020204030204" pitchFamily="34" charset="0"/>
                        </a:rPr>
                        <a:t>J.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0000"/>
                        </a:lnSpc>
                        <a:spcBef>
                          <a:spcPts val="0"/>
                        </a:spcBef>
                        <a:spcAft>
                          <a:spcPts val="765"/>
                        </a:spcAft>
                      </a:pPr>
                      <a:r>
                        <a:rPr lang="en-US" sz="1400" b="1" dirty="0">
                          <a:effectLst/>
                          <a:latin typeface="Calibri" panose="020F0502020204030204" pitchFamily="34" charset="0"/>
                        </a:rPr>
                        <a:t> </a:t>
                      </a:r>
                      <a:r>
                        <a:rPr lang="en-US" sz="1400" b="1" dirty="0" smtClean="0">
                          <a:effectLst/>
                          <a:latin typeface="Calibri" panose="020F0502020204030204" pitchFamily="34" charset="0"/>
                        </a:rPr>
                        <a:t>Health </a:t>
                      </a:r>
                      <a:r>
                        <a:rPr lang="en-US" sz="1400" b="1" dirty="0">
                          <a:effectLst/>
                          <a:latin typeface="Calibri" panose="020F0502020204030204" pitchFamily="34" charset="0"/>
                        </a:rPr>
                        <a:t>Care Facilities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342900" marR="0" lvl="0" indent="-342900" algn="l" defTabSz="914400" rtl="0" eaLnBrk="1" fontAlgn="base" latinLnBrk="0" hangingPunct="1">
                        <a:lnSpc>
                          <a:spcPct val="100000"/>
                        </a:lnSpc>
                        <a:spcBef>
                          <a:spcPts val="0"/>
                        </a:spcBef>
                        <a:spcAft>
                          <a:spcPts val="65"/>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Availability of telemedicine facilities to 100% residents </a:t>
                      </a:r>
                    </a:p>
                    <a:p>
                      <a:pPr marL="342900" marR="0" lvl="0" indent="-342900" algn="l" defTabSz="914400" rtl="0" eaLnBrk="1" fontAlgn="base" latinLnBrk="0" hangingPunct="1">
                        <a:lnSpc>
                          <a:spcPct val="100000"/>
                        </a:lnSpc>
                        <a:spcBef>
                          <a:spcPts val="0"/>
                        </a:spcBef>
                        <a:spcAft>
                          <a:spcPts val="2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30 minutes emergency response time </a:t>
                      </a:r>
                    </a:p>
                    <a:p>
                      <a:pPr marL="342900" marR="0" lvl="0" indent="-342900" algn="l" defTabSz="914400" rtl="0" eaLnBrk="1" fontAlgn="base" latinLnBrk="0" hangingPunct="1">
                        <a:lnSpc>
                          <a:spcPct val="100000"/>
                        </a:lnSpc>
                        <a:spcBef>
                          <a:spcPts val="0"/>
                        </a:spcBef>
                        <a:spcAft>
                          <a:spcPts val="15"/>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 dispensary for every 15,000 residents </a:t>
                      </a:r>
                    </a:p>
                    <a:p>
                      <a:pPr marL="342900" marR="0" lvl="0" indent="-342900" algn="l" defTabSz="914400" rtl="0" eaLnBrk="1" fontAlgn="base" latinLnBrk="0" hangingPunct="1">
                        <a:lnSpc>
                          <a:spcPct val="100000"/>
                        </a:lnSpc>
                        <a:spcBef>
                          <a:spcPts val="0"/>
                        </a:spcBef>
                        <a:spcAft>
                          <a:spcPts val="115"/>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Nursing home, child, welfare and maternity, </a:t>
                      </a:r>
                      <a:r>
                        <a:rPr lang="en-US" sz="1400" u="none" strike="noStrike" kern="1200" dirty="0" err="1">
                          <a:effectLst/>
                          <a:uFill>
                            <a:solidFill>
                              <a:srgbClr val="000000"/>
                            </a:solidFill>
                          </a:uFill>
                          <a:latin typeface="Calibri" panose="020F0502020204030204" pitchFamily="34" charset="0"/>
                        </a:rPr>
                        <a:t>centre</a:t>
                      </a:r>
                      <a:r>
                        <a:rPr lang="en-US" sz="1400" u="none" strike="noStrike" kern="1200" dirty="0">
                          <a:effectLst/>
                          <a:uFill>
                            <a:solidFill>
                              <a:srgbClr val="000000"/>
                            </a:solidFill>
                          </a:uFill>
                          <a:latin typeface="Calibri" panose="020F0502020204030204" pitchFamily="34" charset="0"/>
                        </a:rPr>
                        <a:t> - 25 to 30 beds per lakh population </a:t>
                      </a:r>
                    </a:p>
                    <a:p>
                      <a:pPr marL="342900" marR="0" lvl="0" indent="-342900" algn="l" defTabSz="914400" rtl="0" eaLnBrk="1" fontAlgn="base" latinLnBrk="0" hangingPunct="1">
                        <a:lnSpc>
                          <a:spcPct val="100000"/>
                        </a:lnSpc>
                        <a:spcBef>
                          <a:spcPts val="0"/>
                        </a:spcBef>
                        <a:spcAft>
                          <a:spcPts val="11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Intermediate Hospital (Category B) - 80 beds per lakh population </a:t>
                      </a:r>
                    </a:p>
                    <a:p>
                      <a:pPr marL="342900" marR="0" lvl="0" indent="-342900" algn="l" defTabSz="914400" rtl="0" eaLnBrk="1" fontAlgn="base" latinLnBrk="0" hangingPunct="1">
                        <a:lnSpc>
                          <a:spcPct val="100000"/>
                        </a:lnSpc>
                        <a:spcBef>
                          <a:spcPts val="0"/>
                        </a:spcBef>
                        <a:spcAft>
                          <a:spcPts val="7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Intermediate Hospital (Category A) - 200 beds per lakh population </a:t>
                      </a:r>
                    </a:p>
                    <a:p>
                      <a:pPr marL="342900" marR="0" lvl="0" indent="-342900" algn="l" defTabSz="914400" rtl="0" eaLnBrk="1" fontAlgn="base" latinLnBrk="0" hangingPunct="1">
                        <a:lnSpc>
                          <a:spcPct val="100000"/>
                        </a:lnSpc>
                        <a:spcBef>
                          <a:spcPts val="0"/>
                        </a:spcBef>
                        <a:spcAft>
                          <a:spcPts val="115"/>
                        </a:spcAft>
                        <a:buClr>
                          <a:srgbClr val="000000"/>
                        </a:buClr>
                        <a:buSzPts val="1000"/>
                        <a:buFont typeface="Arial" panose="020B0604020202020204" pitchFamily="34" charset="0"/>
                        <a:buChar char="•"/>
                      </a:pPr>
                      <a:r>
                        <a:rPr lang="en-US" sz="1400" u="none" strike="noStrike" kern="1200" dirty="0" smtClean="0">
                          <a:effectLst/>
                          <a:uFill>
                            <a:solidFill>
                              <a:srgbClr val="000000"/>
                            </a:solidFill>
                          </a:uFill>
                          <a:latin typeface="Calibri" panose="020F0502020204030204" pitchFamily="34" charset="0"/>
                        </a:rPr>
                        <a:t>Multi-</a:t>
                      </a:r>
                      <a:r>
                        <a:rPr lang="en-US" sz="1400" u="none" strike="noStrike" kern="1200" dirty="0" err="1" smtClean="0">
                          <a:effectLst/>
                          <a:uFill>
                            <a:solidFill>
                              <a:srgbClr val="000000"/>
                            </a:solidFill>
                          </a:uFill>
                          <a:latin typeface="Calibri" panose="020F0502020204030204" pitchFamily="34" charset="0"/>
                        </a:rPr>
                        <a:t>Speciality</a:t>
                      </a:r>
                      <a:r>
                        <a:rPr lang="en-US" sz="1400" u="none" strike="noStrike" kern="1200" dirty="0" smtClean="0">
                          <a:effectLst/>
                          <a:uFill>
                            <a:solidFill>
                              <a:srgbClr val="000000"/>
                            </a:solidFill>
                          </a:uFill>
                          <a:latin typeface="Calibri" panose="020F0502020204030204" pitchFamily="34" charset="0"/>
                        </a:rPr>
                        <a:t> Hospital  </a:t>
                      </a:r>
                      <a:r>
                        <a:rPr lang="en-US" sz="1400" u="none" strike="noStrike" kern="1200" dirty="0">
                          <a:effectLst/>
                          <a:uFill>
                            <a:solidFill>
                              <a:srgbClr val="000000"/>
                            </a:solidFill>
                          </a:uFill>
                          <a:latin typeface="Calibri" panose="020F0502020204030204" pitchFamily="34" charset="0"/>
                        </a:rPr>
                        <a:t>- 200 beds per lakh population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err="1" smtClean="0">
                          <a:effectLst/>
                          <a:uFill>
                            <a:solidFill>
                              <a:srgbClr val="000000"/>
                            </a:solidFill>
                          </a:uFill>
                          <a:latin typeface="Calibri" panose="020F0502020204030204" pitchFamily="34" charset="0"/>
                        </a:rPr>
                        <a:t>Speciality</a:t>
                      </a:r>
                      <a:r>
                        <a:rPr lang="en-US" sz="1400" u="none" strike="noStrike" kern="1200" dirty="0" smtClean="0">
                          <a:effectLst/>
                          <a:uFill>
                            <a:solidFill>
                              <a:srgbClr val="000000"/>
                            </a:solidFill>
                          </a:uFill>
                          <a:latin typeface="Calibri" panose="020F0502020204030204" pitchFamily="34" charset="0"/>
                        </a:rPr>
                        <a:t> Hospital </a:t>
                      </a:r>
                      <a:r>
                        <a:rPr lang="en-US" sz="1400" u="none" strike="noStrike" kern="1200" dirty="0">
                          <a:effectLst/>
                          <a:uFill>
                            <a:solidFill>
                              <a:srgbClr val="000000"/>
                            </a:solidFill>
                          </a:uFill>
                          <a:latin typeface="Calibri" panose="020F0502020204030204" pitchFamily="34" charset="0"/>
                        </a:rPr>
                        <a:t>- 200 beds per lakh population </a:t>
                      </a:r>
                    </a:p>
                    <a:p>
                      <a:pPr marL="342900" marR="0" lvl="0" indent="-342900" algn="l" defTabSz="914400" rtl="0" eaLnBrk="1" fontAlgn="base" latinLnBrk="0" hangingPunct="1">
                        <a:lnSpc>
                          <a:spcPct val="100000"/>
                        </a:lnSpc>
                        <a:spcBef>
                          <a:spcPts val="0"/>
                        </a:spcBef>
                        <a:spcAft>
                          <a:spcPts val="15"/>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General Hospital - 500 beds per lakh population </a:t>
                      </a:r>
                    </a:p>
                    <a:p>
                      <a:pPr marL="342900" marR="0" lvl="0" indent="-342900" algn="l" defTabSz="914400" rtl="0" eaLnBrk="1" fontAlgn="base" latinLnBrk="0" hangingPunct="1">
                        <a:lnSpc>
                          <a:spcPct val="100000"/>
                        </a:lnSpc>
                        <a:spcBef>
                          <a:spcPts val="0"/>
                        </a:spcBef>
                        <a:spcAft>
                          <a:spcPts val="9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10020Family Welfare Centre for every 50,000 residents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 Diagnostic </a:t>
                      </a:r>
                      <a:r>
                        <a:rPr lang="en-US" sz="1400" u="none" strike="noStrike" kern="1200" dirty="0" err="1">
                          <a:effectLst/>
                          <a:uFill>
                            <a:solidFill>
                              <a:srgbClr val="000000"/>
                            </a:solidFill>
                          </a:uFill>
                          <a:latin typeface="Calibri" panose="020F0502020204030204" pitchFamily="34" charset="0"/>
                        </a:rPr>
                        <a:t>centre</a:t>
                      </a:r>
                      <a:r>
                        <a:rPr lang="en-US" sz="1400" u="none" strike="noStrike" kern="1200" dirty="0">
                          <a:effectLst/>
                          <a:uFill>
                            <a:solidFill>
                              <a:srgbClr val="000000"/>
                            </a:solidFill>
                          </a:uFill>
                          <a:latin typeface="Calibri" panose="020F0502020204030204" pitchFamily="34" charset="0"/>
                        </a:rPr>
                        <a:t> for every 50,000 residents </a:t>
                      </a:r>
                    </a:p>
                    <a:p>
                      <a:pPr marL="342900" marR="0" lvl="0" indent="-342900" algn="l" defTabSz="914400" rtl="0" eaLnBrk="1" fontAlgn="base" latinLnBrk="0" hangingPunct="1">
                        <a:lnSpc>
                          <a:spcPct val="100000"/>
                        </a:lnSpc>
                        <a:spcBef>
                          <a:spcPts val="0"/>
                        </a:spcBef>
                        <a:spcAft>
                          <a:spcPts val="19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 Veterinary Hospital for every 5 lakh residents </a:t>
                      </a:r>
                    </a:p>
                    <a:p>
                      <a:pPr marL="342900" marR="0" lvl="0" indent="-342900" algn="l" defTabSz="914400" rtl="0" eaLnBrk="1" fontAlgn="base" latinLnBrk="0" hangingPunct="1">
                        <a:lnSpc>
                          <a:spcPct val="100000"/>
                        </a:lnSpc>
                        <a:spcBef>
                          <a:spcPts val="0"/>
                        </a:spcBef>
                        <a:spcAft>
                          <a:spcPts val="0"/>
                        </a:spcAft>
                        <a:buClr>
                          <a:srgbClr val="000000"/>
                        </a:buClr>
                        <a:buSzPts val="1000"/>
                        <a:buFont typeface="Arial" panose="020B0604020202020204" pitchFamily="34" charset="0"/>
                        <a:buChar char="•"/>
                      </a:pPr>
                      <a:r>
                        <a:rPr lang="en-US" sz="1400" u="none" strike="noStrike" kern="1200" dirty="0">
                          <a:effectLst/>
                          <a:uFill>
                            <a:solidFill>
                              <a:srgbClr val="000000"/>
                            </a:solidFill>
                          </a:uFill>
                          <a:latin typeface="Calibri" panose="020F0502020204030204" pitchFamily="34" charset="0"/>
                        </a:rPr>
                        <a:t>1 Dispensary for </a:t>
                      </a:r>
                      <a:r>
                        <a:rPr lang="en-US" sz="1400" u="none" strike="noStrike" kern="1200" dirty="0" smtClean="0">
                          <a:effectLst/>
                          <a:uFill>
                            <a:solidFill>
                              <a:srgbClr val="000000"/>
                            </a:solidFill>
                          </a:uFill>
                          <a:latin typeface="Calibri" panose="020F0502020204030204" pitchFamily="34" charset="0"/>
                        </a:rPr>
                        <a:t>pet for </a:t>
                      </a:r>
                      <a:r>
                        <a:rPr lang="en-US" sz="1400" u="none" strike="noStrike" kern="1200" dirty="0">
                          <a:effectLst/>
                          <a:uFill>
                            <a:solidFill>
                              <a:srgbClr val="000000"/>
                            </a:solidFill>
                          </a:uFill>
                          <a:latin typeface="Calibri" panose="020F0502020204030204" pitchFamily="34" charset="0"/>
                        </a:rPr>
                        <a:t>every 1 lakh residents </a:t>
                      </a:r>
                      <a:endParaRPr lang="en-US" sz="1400" u="none" strike="noStrike" kern="1200" dirty="0">
                        <a:solidFill>
                          <a:srgbClr val="000000"/>
                        </a:solidFill>
                        <a:effectLst/>
                        <a:uFill>
                          <a:solidFill>
                            <a:srgbClr val="000000"/>
                          </a:solidFill>
                        </a:uFill>
                        <a:latin typeface="Calibri" panose="020F0502020204030204" pitchFamily="34" charset="0"/>
                        <a:ea typeface="Comic Sans MS" panose="030F0702030302020204" pitchFamily="66" charset="0"/>
                        <a:cs typeface="Comic Sans MS" panose="030F0702030302020204" pitchFamily="66" charset="0"/>
                      </a:endParaRPr>
                    </a:p>
                  </a:txBody>
                  <a:tcPr marL="3175" marR="28575" marT="0" marB="0"/>
                </a:tc>
              </a:tr>
              <a:tr h="212652">
                <a:tc>
                  <a:txBody>
                    <a:bodyPr/>
                    <a:lstStyle/>
                    <a:p>
                      <a:pPr marL="0" marR="0">
                        <a:lnSpc>
                          <a:spcPct val="107000"/>
                        </a:lnSpc>
                        <a:spcBef>
                          <a:spcPts val="0"/>
                        </a:spcBef>
                        <a:spcAft>
                          <a:spcPts val="740"/>
                        </a:spcAft>
                      </a:pPr>
                      <a:r>
                        <a:rPr lang="en-US" sz="1400" dirty="0">
                          <a:effectLst/>
                          <a:latin typeface="Calibri" panose="020F0502020204030204" pitchFamily="34" charset="0"/>
                        </a:rPr>
                        <a:t> </a:t>
                      </a:r>
                      <a:r>
                        <a:rPr lang="en-US" sz="1400" dirty="0" smtClean="0">
                          <a:effectLst/>
                          <a:latin typeface="Calibri" panose="020F0502020204030204" pitchFamily="34" charset="0"/>
                        </a:rPr>
                        <a:t>K</a:t>
                      </a:r>
                      <a:r>
                        <a:rPr lang="en-US" sz="1400" dirty="0">
                          <a:effectLst/>
                          <a:latin typeface="Calibri" panose="020F0502020204030204" pitchFamily="34" charset="0"/>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7000"/>
                        </a:lnSpc>
                        <a:spcBef>
                          <a:spcPts val="0"/>
                        </a:spcBef>
                        <a:spcAft>
                          <a:spcPts val="780"/>
                        </a:spcAft>
                      </a:pPr>
                      <a:r>
                        <a:rPr lang="en-US" sz="1400" b="1" dirty="0">
                          <a:effectLst/>
                          <a:latin typeface="Calibri" panose="020F0502020204030204" pitchFamily="34" charset="0"/>
                        </a:rPr>
                        <a:t> </a:t>
                      </a:r>
                      <a:r>
                        <a:rPr lang="en-US" sz="1400" b="1" dirty="0" smtClean="0">
                          <a:effectLst/>
                          <a:latin typeface="Calibri" panose="020F0502020204030204" pitchFamily="34" charset="0"/>
                        </a:rPr>
                        <a:t>Education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7000"/>
                        </a:lnSpc>
                        <a:spcBef>
                          <a:spcPts val="0"/>
                        </a:spcBef>
                        <a:spcAft>
                          <a:spcPts val="0"/>
                        </a:spcAft>
                      </a:pPr>
                      <a:r>
                        <a:rPr lang="en-US" sz="1400" dirty="0">
                          <a:effectLst/>
                          <a:latin typeface="Calibri" panose="020F0502020204030204" pitchFamily="34" charset="0"/>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r>
              <a:tr h="574838">
                <a:tc>
                  <a:txBody>
                    <a:bodyPr/>
                    <a:lstStyle/>
                    <a:p>
                      <a:pPr marL="0" marR="0">
                        <a:lnSpc>
                          <a:spcPct val="107000"/>
                        </a:lnSpc>
                        <a:spcBef>
                          <a:spcPts val="0"/>
                        </a:spcBef>
                        <a:spcAft>
                          <a:spcPts val="695"/>
                        </a:spcAft>
                      </a:pPr>
                      <a:r>
                        <a:rPr lang="en-US" sz="1400">
                          <a:effectLst/>
                          <a:latin typeface="Calibri" panose="020F0502020204030204" pitchFamily="34" charset="0"/>
                        </a:rPr>
                        <a:t> </a:t>
                      </a:r>
                    </a:p>
                    <a:p>
                      <a:pPr marL="60960" marR="0">
                        <a:lnSpc>
                          <a:spcPct val="107000"/>
                        </a:lnSpc>
                        <a:spcBef>
                          <a:spcPts val="0"/>
                        </a:spcBef>
                        <a:spcAft>
                          <a:spcPts val="0"/>
                        </a:spcAft>
                      </a:pPr>
                      <a:r>
                        <a:rPr lang="en-US" sz="1400">
                          <a:effectLst/>
                          <a:latin typeface="Calibri" panose="020F0502020204030204" pitchFamily="34" charset="0"/>
                        </a:rPr>
                        <a:t>1. </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7000"/>
                        </a:lnSpc>
                        <a:spcBef>
                          <a:spcPts val="0"/>
                        </a:spcBef>
                        <a:spcAft>
                          <a:spcPts val="510"/>
                        </a:spcAft>
                      </a:pPr>
                      <a:r>
                        <a:rPr lang="en-US" sz="1400" b="1" dirty="0">
                          <a:effectLst/>
                          <a:latin typeface="Calibri" panose="020F0502020204030204" pitchFamily="34" charset="0"/>
                        </a:rPr>
                        <a:t> </a:t>
                      </a:r>
                    </a:p>
                    <a:p>
                      <a:pPr marL="60960" marR="0">
                        <a:lnSpc>
                          <a:spcPct val="107000"/>
                        </a:lnSpc>
                        <a:spcBef>
                          <a:spcPts val="0"/>
                        </a:spcBef>
                        <a:spcAft>
                          <a:spcPts val="150"/>
                        </a:spcAft>
                      </a:pPr>
                      <a:r>
                        <a:rPr lang="en-US" sz="1400" b="1" dirty="0">
                          <a:effectLst/>
                          <a:latin typeface="Calibri" panose="020F0502020204030204" pitchFamily="34" charset="0"/>
                        </a:rPr>
                        <a:t>Pre        Primary        to </a:t>
                      </a:r>
                    </a:p>
                    <a:p>
                      <a:pPr marL="60960" marR="0">
                        <a:lnSpc>
                          <a:spcPct val="107000"/>
                        </a:lnSpc>
                        <a:spcBef>
                          <a:spcPts val="0"/>
                        </a:spcBef>
                        <a:spcAft>
                          <a:spcPts val="0"/>
                        </a:spcAft>
                      </a:pPr>
                      <a:r>
                        <a:rPr lang="en-US" sz="1400" b="1" dirty="0">
                          <a:effectLst/>
                          <a:latin typeface="Calibri" panose="020F0502020204030204" pitchFamily="34" charset="0"/>
                        </a:rPr>
                        <a:t>Secondary Education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342900" marR="0" lvl="0" indent="-342900" fontAlgn="base">
                        <a:lnSpc>
                          <a:spcPct val="102000"/>
                        </a:lnSpc>
                        <a:spcBef>
                          <a:spcPts val="0"/>
                        </a:spcBef>
                        <a:spcAft>
                          <a:spcPts val="9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Area equivalent to 15% of residential area for building hospitals </a:t>
                      </a:r>
                    </a:p>
                    <a:p>
                      <a:pPr marL="342900" marR="0" lvl="0" indent="-342900" fontAlgn="base">
                        <a:lnSpc>
                          <a:spcPct val="104000"/>
                        </a:lnSpc>
                        <a:spcBef>
                          <a:spcPts val="0"/>
                        </a:spcBef>
                        <a:spcAft>
                          <a:spcPts val="7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Pre Primary/ Nursery School for every 2,500 residents </a:t>
                      </a:r>
                    </a:p>
                    <a:p>
                      <a:pPr marL="342900" marR="0" lvl="0" indent="-342900" fontAlgn="base">
                        <a:lnSpc>
                          <a:spcPct val="99000"/>
                        </a:lnSpc>
                        <a:spcBef>
                          <a:spcPts val="0"/>
                        </a:spcBef>
                        <a:spcAft>
                          <a:spcPts val="16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Primary School (class I to V) for every 5,000 residents </a:t>
                      </a:r>
                    </a:p>
                    <a:p>
                      <a:pPr marL="342900" marR="0" lvl="0" indent="-342900" fontAlgn="base">
                        <a:lnSpc>
                          <a:spcPct val="100000"/>
                        </a:lnSpc>
                        <a:spcBef>
                          <a:spcPts val="0"/>
                        </a:spcBef>
                        <a:spcAft>
                          <a:spcPts val="14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Senior Secondary School (Cass VI to XII) for every 7,500 residents </a:t>
                      </a:r>
                    </a:p>
                    <a:p>
                      <a:pPr marL="342900" marR="0" lvl="0" indent="-342900" fontAlgn="base">
                        <a:lnSpc>
                          <a:spcPct val="102000"/>
                        </a:lnSpc>
                        <a:spcBef>
                          <a:spcPts val="0"/>
                        </a:spcBef>
                        <a:spcAft>
                          <a:spcPts val="6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integrated school (Class I to XII) per lakh of population </a:t>
                      </a:r>
                    </a:p>
                    <a:p>
                      <a:pPr marL="342900" marR="0" lvl="0" indent="-342900" fontAlgn="base">
                        <a:lnSpc>
                          <a:spcPct val="102000"/>
                        </a:lnSpc>
                        <a:spcBef>
                          <a:spcPts val="0"/>
                        </a:spcBef>
                        <a:spcAft>
                          <a:spcPts val="8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school for physically challenged for every 45,000 residents </a:t>
                      </a: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school for mentally challenged for 10 lakh population </a:t>
                      </a:r>
                      <a:endParaRPr lang="en-US" sz="1400" u="none" strike="noStrike" dirty="0">
                        <a:solidFill>
                          <a:srgbClr val="000000"/>
                        </a:solidFill>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txBody>
                  <a:tcPr marL="3175" marR="28575" marT="0" marB="0"/>
                </a:tc>
              </a:tr>
            </a:tbl>
          </a:graphicData>
        </a:graphic>
      </p:graphicFrame>
    </p:spTree>
    <p:extLst>
      <p:ext uri="{BB962C8B-B14F-4D97-AF65-F5344CB8AC3E}">
        <p14:creationId xmlns:p14="http://schemas.microsoft.com/office/powerpoint/2010/main" val="27000586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of Smart </a:t>
            </a:r>
            <a:r>
              <a:rPr lang="en-US" dirty="0"/>
              <a:t>City </a:t>
            </a:r>
            <a:r>
              <a:rPr lang="en-US" dirty="0" smtClean="0"/>
              <a:t>(3/3</a:t>
            </a:r>
            <a:r>
              <a:rPr lang="en-US" dirty="0"/>
              <a:t>)</a:t>
            </a:r>
          </a:p>
        </p:txBody>
      </p:sp>
      <p:graphicFrame>
        <p:nvGraphicFramePr>
          <p:cNvPr id="6" name="Table 5"/>
          <p:cNvGraphicFramePr>
            <a:graphicFrameLocks noGrp="1"/>
          </p:cNvGraphicFramePr>
          <p:nvPr>
            <p:extLst>
              <p:ext uri="{D42A27DB-BD31-4B8C-83A1-F6EECF244321}">
                <p14:modId xmlns:p14="http://schemas.microsoft.com/office/powerpoint/2010/main" val="1185354259"/>
              </p:ext>
            </p:extLst>
          </p:nvPr>
        </p:nvGraphicFramePr>
        <p:xfrm>
          <a:off x="411797" y="1140724"/>
          <a:ext cx="8559166" cy="4794647"/>
        </p:xfrm>
        <a:graphic>
          <a:graphicData uri="http://schemas.openxmlformats.org/drawingml/2006/table">
            <a:tbl>
              <a:tblPr firstRow="1" firstCol="1" bandRow="1">
                <a:tableStyleId>{69012ECD-51FC-41F1-AA8D-1B2483CD663E}</a:tableStyleId>
              </a:tblPr>
              <a:tblGrid>
                <a:gridCol w="524542"/>
                <a:gridCol w="2132851"/>
                <a:gridCol w="5901773"/>
              </a:tblGrid>
              <a:tr h="427012">
                <a:tc>
                  <a:txBody>
                    <a:bodyPr/>
                    <a:lstStyle/>
                    <a:p>
                      <a:pPr marL="0" marR="0">
                        <a:lnSpc>
                          <a:spcPct val="107000"/>
                        </a:lnSpc>
                        <a:spcBef>
                          <a:spcPts val="0"/>
                        </a:spcBef>
                        <a:spcAft>
                          <a:spcPts val="750"/>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err="1">
                          <a:effectLst/>
                          <a:latin typeface="Calibri" panose="020F0502020204030204" pitchFamily="34" charset="0"/>
                        </a:rPr>
                        <a:t>Sl.No</a:t>
                      </a:r>
                      <a:r>
                        <a:rPr lang="en-US" sz="1400" b="1" dirty="0">
                          <a:effectLst/>
                          <a:latin typeface="Calibri" panose="020F0502020204030204" pitchFamily="34" charset="0"/>
                        </a:rPr>
                        <a:t>.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tc>
                <a:tc>
                  <a:txBody>
                    <a:bodyPr/>
                    <a:lstStyle/>
                    <a:p>
                      <a:pPr marL="0" marR="0">
                        <a:lnSpc>
                          <a:spcPct val="107000"/>
                        </a:lnSpc>
                        <a:spcBef>
                          <a:spcPts val="0"/>
                        </a:spcBef>
                        <a:spcAft>
                          <a:spcPts val="755"/>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Parameter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tc>
                <a:tc>
                  <a:txBody>
                    <a:bodyPr/>
                    <a:lstStyle/>
                    <a:p>
                      <a:pPr marL="0" marR="0">
                        <a:lnSpc>
                          <a:spcPct val="100000"/>
                        </a:lnSpc>
                        <a:spcBef>
                          <a:spcPts val="0"/>
                        </a:spcBef>
                        <a:spcAft>
                          <a:spcPts val="760"/>
                        </a:spcAft>
                      </a:pPr>
                      <a:r>
                        <a:rPr lang="en-US" sz="1400" dirty="0">
                          <a:effectLst/>
                          <a:latin typeface="Calibri" panose="020F0502020204030204" pitchFamily="34" charset="0"/>
                        </a:rPr>
                        <a:t> </a:t>
                      </a:r>
                    </a:p>
                    <a:p>
                      <a:pPr marL="60960" marR="0">
                        <a:lnSpc>
                          <a:spcPct val="100000"/>
                        </a:lnSpc>
                        <a:spcBef>
                          <a:spcPts val="0"/>
                        </a:spcBef>
                        <a:spcAft>
                          <a:spcPts val="0"/>
                        </a:spcAft>
                      </a:pPr>
                      <a:r>
                        <a:rPr lang="en-US" sz="1400" dirty="0">
                          <a:effectLst/>
                          <a:latin typeface="Calibri" panose="020F0502020204030204" pitchFamily="34" charset="0"/>
                        </a:rPr>
                        <a:t>Benchmark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87" marR="0" marT="995" marB="0"/>
                </a:tc>
              </a:tr>
              <a:tr h="914400">
                <a:tc>
                  <a:txBody>
                    <a:bodyPr/>
                    <a:lstStyle/>
                    <a:p>
                      <a:pPr marL="0" marR="0">
                        <a:lnSpc>
                          <a:spcPct val="107000"/>
                        </a:lnSpc>
                        <a:spcBef>
                          <a:spcPts val="0"/>
                        </a:spcBef>
                        <a:spcAft>
                          <a:spcPts val="730"/>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2.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7000"/>
                        </a:lnSpc>
                        <a:spcBef>
                          <a:spcPts val="0"/>
                        </a:spcBef>
                        <a:spcAft>
                          <a:spcPts val="785"/>
                        </a:spcAft>
                      </a:pPr>
                      <a:r>
                        <a:rPr lang="en-US" sz="1400" b="1">
                          <a:effectLst/>
                          <a:latin typeface="Calibri" panose="020F0502020204030204" pitchFamily="34" charset="0"/>
                        </a:rPr>
                        <a:t> </a:t>
                      </a:r>
                    </a:p>
                    <a:p>
                      <a:pPr marL="60960" marR="0">
                        <a:lnSpc>
                          <a:spcPct val="107000"/>
                        </a:lnSpc>
                        <a:spcBef>
                          <a:spcPts val="0"/>
                        </a:spcBef>
                        <a:spcAft>
                          <a:spcPts val="0"/>
                        </a:spcAft>
                      </a:pPr>
                      <a:r>
                        <a:rPr lang="en-US" sz="1400" b="1">
                          <a:effectLst/>
                          <a:latin typeface="Calibri" panose="020F0502020204030204" pitchFamily="34" charset="0"/>
                        </a:rPr>
                        <a:t>Higher Education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342900" marR="0" lvl="0" indent="-342900" fontAlgn="base">
                        <a:lnSpc>
                          <a:spcPct val="107000"/>
                        </a:lnSpc>
                        <a:spcBef>
                          <a:spcPts val="0"/>
                        </a:spcBef>
                        <a:spcAft>
                          <a:spcPts val="5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college per 1.25 lakh population </a:t>
                      </a:r>
                    </a:p>
                    <a:p>
                      <a:pPr marL="342900" marR="0" lvl="0" indent="-342900" fontAlgn="base">
                        <a:lnSpc>
                          <a:spcPct val="107000"/>
                        </a:lnSpc>
                        <a:spcBef>
                          <a:spcPts val="0"/>
                        </a:spcBef>
                        <a:spcAft>
                          <a:spcPts val="3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university </a:t>
                      </a: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technical education </a:t>
                      </a:r>
                      <a:r>
                        <a:rPr lang="en-US" sz="1400" u="none" strike="noStrike" dirty="0" err="1">
                          <a:effectLst/>
                          <a:uFill>
                            <a:solidFill>
                              <a:srgbClr val="000000"/>
                            </a:solidFill>
                          </a:uFill>
                          <a:latin typeface="Calibri" panose="020F0502020204030204" pitchFamily="34" charset="0"/>
                        </a:rPr>
                        <a:t>centre</a:t>
                      </a:r>
                      <a:r>
                        <a:rPr lang="en-US" sz="1400" u="none" strike="noStrike" dirty="0">
                          <a:effectLst/>
                          <a:uFill>
                            <a:solidFill>
                              <a:srgbClr val="000000"/>
                            </a:solidFill>
                          </a:uFill>
                          <a:latin typeface="Calibri" panose="020F0502020204030204" pitchFamily="34" charset="0"/>
                        </a:rPr>
                        <a:t> per 10 lakh population </a:t>
                      </a:r>
                    </a:p>
                    <a:p>
                      <a:pPr marL="342900" marR="0" lvl="0" indent="-342900" fontAlgn="base">
                        <a:lnSpc>
                          <a:spcPct val="107000"/>
                        </a:lnSpc>
                        <a:spcBef>
                          <a:spcPts val="0"/>
                        </a:spcBef>
                        <a:spcAft>
                          <a:spcPts val="4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engineering college per 10 lakh population </a:t>
                      </a: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medical college per 10 lakh population </a:t>
                      </a:r>
                    </a:p>
                    <a:p>
                      <a:pPr marL="342900" marR="0" lvl="0" indent="-342900" fontAlgn="base">
                        <a:lnSpc>
                          <a:spcPct val="107000"/>
                        </a:lnSpc>
                        <a:spcBef>
                          <a:spcPts val="0"/>
                        </a:spcBef>
                        <a:spcAft>
                          <a:spcPts val="2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other professional college per 10 lakh population </a:t>
                      </a: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1 paramedical institute per 10 lakh population •   1 veterinary institute </a:t>
                      </a:r>
                      <a:endParaRPr lang="en-US" sz="1400" u="none" strike="noStrike" dirty="0">
                        <a:solidFill>
                          <a:srgbClr val="000000"/>
                        </a:solidFill>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txBody>
                  <a:tcPr marL="3175" marR="28575" marT="0" marB="0"/>
                </a:tc>
              </a:tr>
              <a:tr h="574838">
                <a:tc>
                  <a:txBody>
                    <a:bodyPr/>
                    <a:lstStyle/>
                    <a:p>
                      <a:pPr marL="0" marR="0">
                        <a:lnSpc>
                          <a:spcPct val="107000"/>
                        </a:lnSpc>
                        <a:spcBef>
                          <a:spcPts val="0"/>
                        </a:spcBef>
                        <a:spcAft>
                          <a:spcPts val="715"/>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L.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7000"/>
                        </a:lnSpc>
                        <a:spcBef>
                          <a:spcPts val="0"/>
                        </a:spcBef>
                        <a:spcAft>
                          <a:spcPts val="760"/>
                        </a:spcAft>
                      </a:pPr>
                      <a:r>
                        <a:rPr lang="en-US" sz="1400" b="1">
                          <a:effectLst/>
                          <a:latin typeface="Calibri" panose="020F0502020204030204" pitchFamily="34" charset="0"/>
                        </a:rPr>
                        <a:t> </a:t>
                      </a:r>
                    </a:p>
                    <a:p>
                      <a:pPr marL="60960" marR="0">
                        <a:lnSpc>
                          <a:spcPct val="107000"/>
                        </a:lnSpc>
                        <a:spcBef>
                          <a:spcPts val="0"/>
                        </a:spcBef>
                        <a:spcAft>
                          <a:spcPts val="0"/>
                        </a:spcAft>
                      </a:pPr>
                      <a:r>
                        <a:rPr lang="en-US" sz="1400" b="1">
                          <a:effectLst/>
                          <a:latin typeface="Calibri" panose="020F0502020204030204" pitchFamily="34" charset="0"/>
                        </a:rPr>
                        <a:t>Fire Fighting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342900" marR="55880" lvl="0" indent="-342900" fontAlgn="base">
                        <a:lnSpc>
                          <a:spcPct val="102000"/>
                        </a:lnSpc>
                        <a:spcBef>
                          <a:spcPts val="0"/>
                        </a:spcBef>
                        <a:spcAft>
                          <a:spcPts val="260"/>
                        </a:spcAft>
                        <a:buClr>
                          <a:srgbClr val="000000"/>
                        </a:buClr>
                        <a:buSzPts val="1000"/>
                        <a:buFont typeface="Arial" panose="020B0604020202020204" pitchFamily="34" charset="0"/>
                        <a:buChar char="•"/>
                      </a:pPr>
                      <a:r>
                        <a:rPr lang="en-US" sz="1400" u="none" strike="noStrike">
                          <a:effectLst/>
                          <a:uFill>
                            <a:solidFill>
                              <a:srgbClr val="000000"/>
                            </a:solidFill>
                          </a:uFill>
                          <a:latin typeface="Calibri" panose="020F0502020204030204" pitchFamily="34" charset="0"/>
                        </a:rPr>
                        <a:t>1 fire station per 2 lakh population / 5-7km radium </a:t>
                      </a:r>
                    </a:p>
                    <a:p>
                      <a:pPr marL="342900" marR="5588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a:effectLst/>
                          <a:uFill>
                            <a:solidFill>
                              <a:srgbClr val="000000"/>
                            </a:solidFill>
                          </a:uFill>
                          <a:latin typeface="Calibri" panose="020F0502020204030204" pitchFamily="34" charset="0"/>
                        </a:rPr>
                        <a:t>1 sub – fire station with 3-4 km radius </a:t>
                      </a:r>
                      <a:endParaRPr lang="en-US" sz="1400" u="none" strike="noStrike">
                        <a:solidFill>
                          <a:srgbClr val="000000"/>
                        </a:solidFill>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txBody>
                  <a:tcPr marL="3175" marR="28575" marT="0" marB="0"/>
                </a:tc>
              </a:tr>
              <a:tr h="574838">
                <a:tc>
                  <a:txBody>
                    <a:bodyPr/>
                    <a:lstStyle/>
                    <a:p>
                      <a:pPr marL="0" marR="0">
                        <a:lnSpc>
                          <a:spcPct val="107000"/>
                        </a:lnSpc>
                        <a:spcBef>
                          <a:spcPts val="0"/>
                        </a:spcBef>
                        <a:spcAft>
                          <a:spcPts val="750"/>
                        </a:spcAft>
                      </a:pPr>
                      <a:r>
                        <a:rPr lang="en-US" sz="1400" b="1">
                          <a:effectLst/>
                          <a:latin typeface="Calibri" panose="020F0502020204030204" pitchFamily="34" charset="0"/>
                        </a:rPr>
                        <a:t> </a:t>
                      </a:r>
                    </a:p>
                    <a:p>
                      <a:pPr marL="60960" marR="0">
                        <a:lnSpc>
                          <a:spcPct val="107000"/>
                        </a:lnSpc>
                        <a:spcBef>
                          <a:spcPts val="0"/>
                        </a:spcBef>
                        <a:spcAft>
                          <a:spcPts val="0"/>
                        </a:spcAft>
                      </a:pPr>
                      <a:r>
                        <a:rPr lang="en-US" sz="1400" b="1">
                          <a:effectLst/>
                          <a:latin typeface="Calibri" panose="020F0502020204030204" pitchFamily="34" charset="0"/>
                        </a:rPr>
                        <a:t>M. </a:t>
                      </a:r>
                      <a:endPar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0" marR="0">
                        <a:lnSpc>
                          <a:spcPct val="107000"/>
                        </a:lnSpc>
                        <a:spcBef>
                          <a:spcPts val="0"/>
                        </a:spcBef>
                        <a:spcAft>
                          <a:spcPts val="775"/>
                        </a:spcAft>
                      </a:pPr>
                      <a:r>
                        <a:rPr lang="en-US" sz="1400" b="1" dirty="0">
                          <a:effectLst/>
                          <a:latin typeface="Calibri" panose="020F0502020204030204" pitchFamily="34" charset="0"/>
                        </a:rPr>
                        <a:t> </a:t>
                      </a:r>
                    </a:p>
                    <a:p>
                      <a:pPr marL="60960" marR="0">
                        <a:lnSpc>
                          <a:spcPct val="107000"/>
                        </a:lnSpc>
                        <a:spcBef>
                          <a:spcPts val="0"/>
                        </a:spcBef>
                        <a:spcAft>
                          <a:spcPts val="0"/>
                        </a:spcAft>
                      </a:pPr>
                      <a:r>
                        <a:rPr lang="en-US" sz="1400" b="1" dirty="0">
                          <a:effectLst/>
                          <a:latin typeface="Calibri" panose="020F0502020204030204" pitchFamily="34" charset="0"/>
                        </a:rPr>
                        <a:t>Others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175" marR="28575" marT="0" marB="0"/>
                </a:tc>
                <a:tc>
                  <a:txBody>
                    <a:bodyPr/>
                    <a:lstStyle/>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Use of renewable energy in all sectors </a:t>
                      </a:r>
                    </a:p>
                    <a:p>
                      <a:pPr marL="342900" marR="0" lvl="0" indent="-342900" fontAlgn="base">
                        <a:lnSpc>
                          <a:spcPct val="102000"/>
                        </a:lnSpc>
                        <a:spcBef>
                          <a:spcPts val="0"/>
                        </a:spcBef>
                        <a:spcAft>
                          <a:spcPts val="9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Rooftop solar panels on all public, institutional and commercial buildings as well as multistoried residential housings </a:t>
                      </a: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Adherence to green building norms </a:t>
                      </a:r>
                    </a:p>
                    <a:p>
                      <a:pPr marL="342900" marR="0" lvl="0" indent="-342900" fontAlgn="base">
                        <a:lnSpc>
                          <a:spcPct val="107000"/>
                        </a:lnSpc>
                        <a:spcBef>
                          <a:spcPts val="0"/>
                        </a:spcBef>
                        <a:spcAft>
                          <a:spcPts val="2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Common ducting for all services </a:t>
                      </a:r>
                    </a:p>
                    <a:p>
                      <a:pPr marL="342900" marR="0" lvl="0" indent="-342900" fontAlgn="base">
                        <a:lnSpc>
                          <a:spcPct val="107000"/>
                        </a:lnSpc>
                        <a:spcBef>
                          <a:spcPts val="0"/>
                        </a:spcBef>
                        <a:spcAft>
                          <a:spcPts val="4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Double entry accounting on real time basis </a:t>
                      </a:r>
                    </a:p>
                    <a:p>
                      <a:pPr marL="342900" marR="0" lvl="0" indent="-342900" fontAlgn="base">
                        <a:lnSpc>
                          <a:spcPct val="102000"/>
                        </a:lnSpc>
                        <a:spcBef>
                          <a:spcPts val="0"/>
                        </a:spcBef>
                        <a:spcAft>
                          <a:spcPts val="235"/>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3D maps on GIS of property and all services – power, water supply, sewerage etc </a:t>
                      </a:r>
                    </a:p>
                    <a:p>
                      <a:pPr marL="342900" marR="0" lvl="0" indent="-342900" fontAlgn="base">
                        <a:lnSpc>
                          <a:spcPct val="107000"/>
                        </a:lnSpc>
                        <a:spcBef>
                          <a:spcPts val="0"/>
                        </a:spcBef>
                        <a:spcAft>
                          <a:spcPts val="0"/>
                        </a:spcAft>
                        <a:buClr>
                          <a:srgbClr val="000000"/>
                        </a:buClr>
                        <a:buSzPts val="1000"/>
                        <a:buFont typeface="Arial" panose="020B0604020202020204" pitchFamily="34" charset="0"/>
                        <a:buChar char="•"/>
                      </a:pPr>
                      <a:r>
                        <a:rPr lang="en-US" sz="1400" u="none" strike="noStrike" dirty="0">
                          <a:effectLst/>
                          <a:uFill>
                            <a:solidFill>
                              <a:srgbClr val="000000"/>
                            </a:solidFill>
                          </a:uFill>
                          <a:latin typeface="Calibri" panose="020F0502020204030204" pitchFamily="34" charset="0"/>
                        </a:rPr>
                        <a:t>Cities to formulate building and parking standards </a:t>
                      </a:r>
                      <a:endParaRPr lang="en-US" sz="1400" u="none" strike="noStrike" dirty="0">
                        <a:solidFill>
                          <a:srgbClr val="000000"/>
                        </a:solidFill>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endParaRPr>
                    </a:p>
                  </a:txBody>
                  <a:tcPr marL="3175" marR="28575" marT="0" marB="0"/>
                </a:tc>
              </a:tr>
            </a:tbl>
          </a:graphicData>
        </a:graphic>
      </p:graphicFrame>
    </p:spTree>
    <p:extLst>
      <p:ext uri="{BB962C8B-B14F-4D97-AF65-F5344CB8AC3E}">
        <p14:creationId xmlns:p14="http://schemas.microsoft.com/office/powerpoint/2010/main" val="2178369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Isosceles Triangle 81"/>
          <p:cNvSpPr/>
          <p:nvPr/>
        </p:nvSpPr>
        <p:spPr>
          <a:xfrm rot="19089419">
            <a:off x="-654144" y="549473"/>
            <a:ext cx="5738803" cy="4412510"/>
          </a:xfrm>
          <a:prstGeom prst="triangle">
            <a:avLst>
              <a:gd name="adj" fmla="val 41316"/>
            </a:avLst>
          </a:prstGeom>
          <a:solidFill>
            <a:srgbClr val="FFCCCC">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itle 2"/>
          <p:cNvSpPr>
            <a:spLocks noGrp="1"/>
          </p:cNvSpPr>
          <p:nvPr>
            <p:ph type="title"/>
          </p:nvPr>
        </p:nvSpPr>
        <p:spPr/>
        <p:txBody>
          <a:bodyPr vert="horz" lIns="0" tIns="0" rIns="0" bIns="0" rtlCol="0" anchor="b" anchorCtr="0">
            <a:noAutofit/>
          </a:bodyPr>
          <a:lstStyle/>
          <a:p>
            <a:r>
              <a:rPr lang="en-US" sz="2400" dirty="0"/>
              <a:t>Smart Cities in India will need to meet economic and quality of life </a:t>
            </a:r>
            <a:r>
              <a:rPr lang="en-US" sz="2400" dirty="0" smtClean="0"/>
              <a:t>objectives</a:t>
            </a:r>
            <a:endParaRPr lang="en-US" sz="2400" dirty="0"/>
          </a:p>
        </p:txBody>
      </p:sp>
      <p:sp>
        <p:nvSpPr>
          <p:cNvPr id="45" name="Rectangle 44"/>
          <p:cNvSpPr/>
          <p:nvPr/>
        </p:nvSpPr>
        <p:spPr>
          <a:xfrm>
            <a:off x="1549400" y="2456470"/>
            <a:ext cx="4350658" cy="385701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cxnSp>
        <p:nvCxnSpPr>
          <p:cNvPr id="46" name="Straight Arrow Connector 45"/>
          <p:cNvCxnSpPr/>
          <p:nvPr/>
        </p:nvCxnSpPr>
        <p:spPr>
          <a:xfrm flipV="1">
            <a:off x="2128128" y="2717112"/>
            <a:ext cx="0" cy="3166118"/>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V="1">
            <a:off x="3699329" y="4312033"/>
            <a:ext cx="0" cy="3166118"/>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128665" y="5950029"/>
            <a:ext cx="1045361" cy="251453"/>
          </a:xfrm>
          <a:prstGeom prst="rect">
            <a:avLst/>
          </a:prstGeom>
          <a:noFill/>
        </p:spPr>
        <p:txBody>
          <a:bodyPr wrap="none" rtlCol="0">
            <a:spAutoFit/>
          </a:bodyPr>
          <a:lstStyle/>
          <a:p>
            <a:pPr eaLnBrk="1" fontAlgn="auto" hangingPunct="1">
              <a:spcBef>
                <a:spcPts val="0"/>
              </a:spcBef>
              <a:spcAft>
                <a:spcPts val="0"/>
              </a:spcAft>
            </a:pPr>
            <a:r>
              <a:rPr lang="en-US" sz="1400" b="0" dirty="0" smtClean="0">
                <a:solidFill>
                  <a:srgbClr val="000000"/>
                </a:solidFill>
                <a:latin typeface="Arial"/>
                <a:cs typeface="+mn-cs"/>
              </a:rPr>
              <a:t>Quality of Life</a:t>
            </a:r>
            <a:endParaRPr lang="en-US" sz="1400" b="0" dirty="0">
              <a:solidFill>
                <a:srgbClr val="000000"/>
              </a:solidFill>
              <a:latin typeface="Arial"/>
              <a:cs typeface="+mn-cs"/>
            </a:endParaRPr>
          </a:p>
        </p:txBody>
      </p:sp>
      <p:sp>
        <p:nvSpPr>
          <p:cNvPr id="49" name="TextBox 48"/>
          <p:cNvSpPr txBox="1"/>
          <p:nvPr/>
        </p:nvSpPr>
        <p:spPr>
          <a:xfrm rot="16200000">
            <a:off x="1024524" y="3874498"/>
            <a:ext cx="1877437" cy="307777"/>
          </a:xfrm>
          <a:prstGeom prst="rect">
            <a:avLst/>
          </a:prstGeom>
          <a:noFill/>
        </p:spPr>
        <p:txBody>
          <a:bodyPr wrap="none" rtlCol="0">
            <a:spAutoFit/>
          </a:bodyPr>
          <a:lstStyle/>
          <a:p>
            <a:pPr eaLnBrk="1" fontAlgn="auto" hangingPunct="1">
              <a:spcBef>
                <a:spcPts val="0"/>
              </a:spcBef>
              <a:spcAft>
                <a:spcPts val="0"/>
              </a:spcAft>
            </a:pPr>
            <a:r>
              <a:rPr lang="en-US" sz="1400" b="0" dirty="0" smtClean="0">
                <a:solidFill>
                  <a:srgbClr val="000000"/>
                </a:solidFill>
                <a:latin typeface="Arial"/>
                <a:cs typeface="+mn-cs"/>
              </a:rPr>
              <a:t>Economic Prosperity</a:t>
            </a:r>
            <a:endParaRPr lang="en-US" sz="1400" b="0" dirty="0">
              <a:solidFill>
                <a:srgbClr val="000000"/>
              </a:solidFill>
              <a:latin typeface="Arial"/>
              <a:cs typeface="+mn-cs"/>
            </a:endParaRPr>
          </a:p>
        </p:txBody>
      </p:sp>
      <p:sp>
        <p:nvSpPr>
          <p:cNvPr id="50" name="Rectangle 49"/>
          <p:cNvSpPr/>
          <p:nvPr/>
        </p:nvSpPr>
        <p:spPr>
          <a:xfrm>
            <a:off x="2153528" y="2717112"/>
            <a:ext cx="1571201" cy="1577108"/>
          </a:xfrm>
          <a:prstGeom prst="rect">
            <a:avLst/>
          </a:prstGeom>
          <a:solidFill>
            <a:srgbClr val="F2F2F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1" name="Rectangle 50"/>
          <p:cNvSpPr/>
          <p:nvPr/>
        </p:nvSpPr>
        <p:spPr>
          <a:xfrm>
            <a:off x="3699329" y="2717112"/>
            <a:ext cx="1571201" cy="1577108"/>
          </a:xfrm>
          <a:prstGeom prst="rect">
            <a:avLst/>
          </a:prstGeom>
          <a:solidFill>
            <a:srgbClr val="FFCCCC">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2" name="Rectangle 51"/>
          <p:cNvSpPr/>
          <p:nvPr/>
        </p:nvSpPr>
        <p:spPr>
          <a:xfrm>
            <a:off x="2153528" y="4294220"/>
            <a:ext cx="1571201" cy="1577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3" name="Rectangle 52"/>
          <p:cNvSpPr/>
          <p:nvPr/>
        </p:nvSpPr>
        <p:spPr>
          <a:xfrm>
            <a:off x="3699329" y="4294220"/>
            <a:ext cx="1571201" cy="1577108"/>
          </a:xfrm>
          <a:prstGeom prst="rect">
            <a:avLst/>
          </a:prstGeom>
          <a:solidFill>
            <a:srgbClr val="F2F2F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4" name="Rectangle 53"/>
          <p:cNvSpPr/>
          <p:nvPr/>
        </p:nvSpPr>
        <p:spPr>
          <a:xfrm>
            <a:off x="6248400" y="1435100"/>
            <a:ext cx="2554288" cy="487838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5" name="Oval 54"/>
          <p:cNvSpPr/>
          <p:nvPr/>
        </p:nvSpPr>
        <p:spPr>
          <a:xfrm>
            <a:off x="4958332" y="2819498"/>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1</a:t>
            </a:r>
            <a:endParaRPr lang="en-US" sz="1100" dirty="0">
              <a:solidFill>
                <a:srgbClr val="000000">
                  <a:lumMod val="50000"/>
                  <a:lumOff val="50000"/>
                </a:srgbClr>
              </a:solidFill>
            </a:endParaRPr>
          </a:p>
        </p:txBody>
      </p:sp>
      <p:sp>
        <p:nvSpPr>
          <p:cNvPr id="56" name="Oval 55"/>
          <p:cNvSpPr/>
          <p:nvPr/>
        </p:nvSpPr>
        <p:spPr>
          <a:xfrm>
            <a:off x="4958332" y="5549998"/>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2</a:t>
            </a:r>
            <a:endParaRPr lang="en-US" sz="1100" dirty="0">
              <a:solidFill>
                <a:srgbClr val="000000">
                  <a:lumMod val="50000"/>
                  <a:lumOff val="50000"/>
                </a:srgbClr>
              </a:solidFill>
            </a:endParaRPr>
          </a:p>
        </p:txBody>
      </p:sp>
      <p:sp>
        <p:nvSpPr>
          <p:cNvPr id="57" name="Oval 56"/>
          <p:cNvSpPr/>
          <p:nvPr/>
        </p:nvSpPr>
        <p:spPr>
          <a:xfrm>
            <a:off x="2182428" y="2819498"/>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3</a:t>
            </a:r>
            <a:endParaRPr lang="en-US" sz="1100" dirty="0">
              <a:solidFill>
                <a:srgbClr val="000000">
                  <a:lumMod val="50000"/>
                  <a:lumOff val="50000"/>
                </a:srgbClr>
              </a:solidFill>
            </a:endParaRPr>
          </a:p>
        </p:txBody>
      </p:sp>
      <p:sp>
        <p:nvSpPr>
          <p:cNvPr id="58" name="Oval 57"/>
          <p:cNvSpPr/>
          <p:nvPr/>
        </p:nvSpPr>
        <p:spPr>
          <a:xfrm>
            <a:off x="2182428" y="5549998"/>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4</a:t>
            </a:r>
            <a:endParaRPr lang="en-US" sz="1100" dirty="0">
              <a:solidFill>
                <a:srgbClr val="000000">
                  <a:lumMod val="50000"/>
                  <a:lumOff val="50000"/>
                </a:srgbClr>
              </a:solidFill>
            </a:endParaRPr>
          </a:p>
        </p:txBody>
      </p:sp>
      <p:sp>
        <p:nvSpPr>
          <p:cNvPr id="59" name="TextBox 58"/>
          <p:cNvSpPr txBox="1"/>
          <p:nvPr/>
        </p:nvSpPr>
        <p:spPr>
          <a:xfrm>
            <a:off x="7175502" y="1061225"/>
            <a:ext cx="857927" cy="276999"/>
          </a:xfrm>
          <a:prstGeom prst="rect">
            <a:avLst/>
          </a:prstGeom>
          <a:noFill/>
        </p:spPr>
        <p:txBody>
          <a:bodyPr wrap="none" rtlCol="0">
            <a:spAutoFit/>
          </a:bodyPr>
          <a:lstStyle/>
          <a:p>
            <a:pPr eaLnBrk="1" fontAlgn="auto" hangingPunct="1">
              <a:spcBef>
                <a:spcPts val="0"/>
              </a:spcBef>
              <a:spcAft>
                <a:spcPts val="0"/>
              </a:spcAft>
            </a:pPr>
            <a:r>
              <a:rPr lang="en-US" sz="1200" b="0" dirty="0" smtClean="0">
                <a:solidFill>
                  <a:srgbClr val="000000"/>
                </a:solidFill>
                <a:latin typeface="Arial"/>
                <a:cs typeface="+mn-cs"/>
              </a:rPr>
              <a:t>Examples</a:t>
            </a:r>
            <a:endParaRPr lang="en-US" sz="1200" b="0" dirty="0">
              <a:solidFill>
                <a:srgbClr val="000000"/>
              </a:solidFill>
              <a:latin typeface="Arial"/>
              <a:cs typeface="+mn-cs"/>
            </a:endParaRPr>
          </a:p>
        </p:txBody>
      </p:sp>
      <p:sp>
        <p:nvSpPr>
          <p:cNvPr id="60" name="Oval 59"/>
          <p:cNvSpPr/>
          <p:nvPr/>
        </p:nvSpPr>
        <p:spPr>
          <a:xfrm>
            <a:off x="6419608" y="1625369"/>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1</a:t>
            </a:r>
            <a:endParaRPr lang="en-US" sz="1100" dirty="0">
              <a:solidFill>
                <a:srgbClr val="000000">
                  <a:lumMod val="50000"/>
                  <a:lumOff val="50000"/>
                </a:srgbClr>
              </a:solidFill>
            </a:endParaRPr>
          </a:p>
        </p:txBody>
      </p:sp>
      <p:sp>
        <p:nvSpPr>
          <p:cNvPr id="61" name="TextBox 60"/>
          <p:cNvSpPr txBox="1"/>
          <p:nvPr/>
        </p:nvSpPr>
        <p:spPr>
          <a:xfrm>
            <a:off x="6693614" y="1514064"/>
            <a:ext cx="2109074" cy="120032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0000"/>
                </a:solidFill>
                <a:latin typeface="Arial"/>
                <a:cs typeface="+mn-cs"/>
              </a:rPr>
              <a:t>Singapore, Melbourne </a:t>
            </a:r>
            <a:r>
              <a:rPr lang="en-US" sz="1200" b="0" dirty="0" smtClean="0">
                <a:solidFill>
                  <a:srgbClr val="000000"/>
                </a:solidFill>
                <a:latin typeface="Arial"/>
                <a:cs typeface="+mn-cs"/>
              </a:rPr>
              <a:t>:</a:t>
            </a:r>
          </a:p>
          <a:p>
            <a:pPr eaLnBrk="1" fontAlgn="auto" hangingPunct="1">
              <a:spcBef>
                <a:spcPts val="0"/>
              </a:spcBef>
              <a:spcAft>
                <a:spcPts val="0"/>
              </a:spcAft>
            </a:pPr>
            <a:r>
              <a:rPr lang="en-US" sz="1200" b="0" dirty="0" smtClean="0">
                <a:solidFill>
                  <a:srgbClr val="000000"/>
                </a:solidFill>
                <a:latin typeface="Arial"/>
                <a:cs typeface="+mn-cs"/>
              </a:rPr>
              <a:t>These are high performing cities. Cities need to undertake innovation and smart initiatives to maintain their competitiveness </a:t>
            </a:r>
          </a:p>
        </p:txBody>
      </p:sp>
      <p:sp>
        <p:nvSpPr>
          <p:cNvPr id="62" name="Isosceles Triangle 61"/>
          <p:cNvSpPr/>
          <p:nvPr/>
        </p:nvSpPr>
        <p:spPr>
          <a:xfrm rot="5400000">
            <a:off x="5377018" y="4234045"/>
            <a:ext cx="1394873" cy="12246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3" name="TextBox 62"/>
          <p:cNvSpPr txBox="1"/>
          <p:nvPr/>
        </p:nvSpPr>
        <p:spPr>
          <a:xfrm>
            <a:off x="429980" y="2972061"/>
            <a:ext cx="1115586" cy="3323987"/>
          </a:xfrm>
          <a:prstGeom prst="rect">
            <a:avLst/>
          </a:prstGeom>
          <a:noFill/>
        </p:spPr>
        <p:txBody>
          <a:bodyPr wrap="square" rtlCol="0">
            <a:spAutoFit/>
          </a:bodyPr>
          <a:lstStyle/>
          <a:p>
            <a:pPr eaLnBrk="1" fontAlgn="auto" hangingPunct="1">
              <a:spcBef>
                <a:spcPts val="0"/>
              </a:spcBef>
              <a:spcAft>
                <a:spcPts val="0"/>
              </a:spcAft>
            </a:pPr>
            <a:r>
              <a:rPr lang="en-US" sz="1000" dirty="0" smtClean="0">
                <a:solidFill>
                  <a:srgbClr val="000000"/>
                </a:solidFill>
                <a:latin typeface="Arial"/>
                <a:cs typeface="+mn-cs"/>
              </a:rPr>
              <a:t>Economic Prosperity includes: </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Business environment </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Job creation</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Economic productivity</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Labor laws &amp; regulations</a:t>
            </a:r>
          </a:p>
          <a:p>
            <a:pPr marL="109538" indent="-109538" eaLnBrk="1" fontAlgn="auto" hangingPunct="1">
              <a:spcBef>
                <a:spcPts val="0"/>
              </a:spcBef>
              <a:spcAft>
                <a:spcPts val="0"/>
              </a:spcAft>
              <a:buFontTx/>
              <a:buAutoNum type="arabicPeriod"/>
            </a:pPr>
            <a:endParaRPr lang="en-US" sz="1000" b="0" dirty="0">
              <a:solidFill>
                <a:srgbClr val="000000"/>
              </a:solidFill>
              <a:latin typeface="Arial"/>
              <a:cs typeface="+mn-cs"/>
            </a:endParaRPr>
          </a:p>
          <a:p>
            <a:pPr marL="109538" indent="-109538" eaLnBrk="1" fontAlgn="auto" hangingPunct="1">
              <a:spcBef>
                <a:spcPts val="0"/>
              </a:spcBef>
              <a:spcAft>
                <a:spcPts val="0"/>
              </a:spcAft>
              <a:buFontTx/>
              <a:buAutoNum type="arabicPeriod"/>
            </a:pPr>
            <a:endParaRPr lang="en-US" sz="1000" b="0" dirty="0" smtClean="0">
              <a:solidFill>
                <a:srgbClr val="000000"/>
              </a:solidFill>
              <a:latin typeface="Arial"/>
              <a:cs typeface="+mn-cs"/>
            </a:endParaRPr>
          </a:p>
          <a:p>
            <a:pPr eaLnBrk="1" fontAlgn="auto" hangingPunct="1">
              <a:spcBef>
                <a:spcPts val="0"/>
              </a:spcBef>
              <a:spcAft>
                <a:spcPts val="0"/>
              </a:spcAft>
            </a:pPr>
            <a:r>
              <a:rPr lang="en-US" sz="1000" dirty="0" smtClean="0">
                <a:solidFill>
                  <a:srgbClr val="000000"/>
                </a:solidFill>
                <a:latin typeface="Arial"/>
                <a:cs typeface="+mn-cs"/>
              </a:rPr>
              <a:t>Quality of Life includes: </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Physical and social infrastructure</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Environmental Sustainability </a:t>
            </a:r>
          </a:p>
          <a:p>
            <a:pPr marL="109538" indent="-109538" eaLnBrk="1" fontAlgn="auto" hangingPunct="1">
              <a:spcBef>
                <a:spcPts val="0"/>
              </a:spcBef>
              <a:spcAft>
                <a:spcPts val="0"/>
              </a:spcAft>
              <a:buFontTx/>
              <a:buAutoNum type="arabicPeriod"/>
            </a:pPr>
            <a:r>
              <a:rPr lang="en-US" sz="1000" b="0" dirty="0" smtClean="0">
                <a:solidFill>
                  <a:srgbClr val="000000"/>
                </a:solidFill>
                <a:latin typeface="Arial"/>
                <a:cs typeface="+mn-cs"/>
              </a:rPr>
              <a:t>Community Development</a:t>
            </a:r>
            <a:endParaRPr lang="en-US" sz="1000" b="0" dirty="0">
              <a:solidFill>
                <a:srgbClr val="000000"/>
              </a:solidFill>
              <a:latin typeface="Arial"/>
              <a:cs typeface="+mn-cs"/>
            </a:endParaRPr>
          </a:p>
        </p:txBody>
      </p:sp>
      <p:sp>
        <p:nvSpPr>
          <p:cNvPr id="64" name="Oval 63"/>
          <p:cNvSpPr/>
          <p:nvPr/>
        </p:nvSpPr>
        <p:spPr>
          <a:xfrm>
            <a:off x="6409604" y="2817528"/>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2</a:t>
            </a:r>
            <a:endParaRPr lang="en-US" sz="1100" dirty="0">
              <a:solidFill>
                <a:srgbClr val="000000">
                  <a:lumMod val="50000"/>
                  <a:lumOff val="50000"/>
                </a:srgbClr>
              </a:solidFill>
            </a:endParaRPr>
          </a:p>
        </p:txBody>
      </p:sp>
      <p:sp>
        <p:nvSpPr>
          <p:cNvPr id="65" name="TextBox 64"/>
          <p:cNvSpPr txBox="1"/>
          <p:nvPr/>
        </p:nvSpPr>
        <p:spPr>
          <a:xfrm>
            <a:off x="6683610" y="2706223"/>
            <a:ext cx="2119078" cy="120032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0000"/>
                </a:solidFill>
                <a:latin typeface="Arial"/>
                <a:cs typeface="+mn-cs"/>
              </a:rPr>
              <a:t>Varanasi, Trivandrum</a:t>
            </a:r>
            <a:r>
              <a:rPr lang="en-US" sz="1200" b="0" dirty="0" smtClean="0">
                <a:solidFill>
                  <a:srgbClr val="000000"/>
                </a:solidFill>
                <a:latin typeface="Arial"/>
                <a:cs typeface="+mn-cs"/>
              </a:rPr>
              <a:t>:</a:t>
            </a:r>
          </a:p>
          <a:p>
            <a:pPr eaLnBrk="1" fontAlgn="auto" hangingPunct="1">
              <a:spcBef>
                <a:spcPts val="0"/>
              </a:spcBef>
              <a:spcAft>
                <a:spcPts val="0"/>
              </a:spcAft>
            </a:pPr>
            <a:r>
              <a:rPr lang="en-US" sz="1200" b="0" dirty="0" smtClean="0">
                <a:solidFill>
                  <a:srgbClr val="000000"/>
                </a:solidFill>
                <a:latin typeface="Arial"/>
                <a:cs typeface="+mn-cs"/>
              </a:rPr>
              <a:t>These cities provide its citizens with a high quality of life; however, their economic potential is still untapped</a:t>
            </a:r>
            <a:endParaRPr lang="en-US" sz="1200" b="0" dirty="0">
              <a:solidFill>
                <a:srgbClr val="000000"/>
              </a:solidFill>
              <a:latin typeface="Arial"/>
              <a:cs typeface="+mn-cs"/>
            </a:endParaRPr>
          </a:p>
          <a:p>
            <a:pPr eaLnBrk="1" fontAlgn="auto" hangingPunct="1">
              <a:spcBef>
                <a:spcPts val="0"/>
              </a:spcBef>
              <a:spcAft>
                <a:spcPts val="0"/>
              </a:spcAft>
            </a:pPr>
            <a:r>
              <a:rPr lang="en-US" sz="1200" b="0" dirty="0" smtClean="0">
                <a:solidFill>
                  <a:srgbClr val="000000"/>
                </a:solidFill>
                <a:latin typeface="Arial"/>
                <a:cs typeface="+mn-cs"/>
              </a:rPr>
              <a:t> </a:t>
            </a:r>
          </a:p>
        </p:txBody>
      </p:sp>
      <p:sp>
        <p:nvSpPr>
          <p:cNvPr id="66" name="Oval 65"/>
          <p:cNvSpPr/>
          <p:nvPr/>
        </p:nvSpPr>
        <p:spPr>
          <a:xfrm>
            <a:off x="6419608" y="3890349"/>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3</a:t>
            </a:r>
            <a:endParaRPr lang="en-US" sz="1100" dirty="0">
              <a:solidFill>
                <a:srgbClr val="000000">
                  <a:lumMod val="50000"/>
                  <a:lumOff val="50000"/>
                </a:srgbClr>
              </a:solidFill>
            </a:endParaRPr>
          </a:p>
        </p:txBody>
      </p:sp>
      <p:sp>
        <p:nvSpPr>
          <p:cNvPr id="67" name="TextBox 66"/>
          <p:cNvSpPr txBox="1"/>
          <p:nvPr/>
        </p:nvSpPr>
        <p:spPr>
          <a:xfrm>
            <a:off x="6693614" y="3779044"/>
            <a:ext cx="2109074" cy="1754326"/>
          </a:xfrm>
          <a:prstGeom prst="rect">
            <a:avLst/>
          </a:prstGeom>
          <a:noFill/>
        </p:spPr>
        <p:txBody>
          <a:bodyPr wrap="square" rtlCol="0">
            <a:spAutoFit/>
          </a:bodyPr>
          <a:lstStyle/>
          <a:p>
            <a:pPr eaLnBrk="1" fontAlgn="auto" hangingPunct="1">
              <a:spcBef>
                <a:spcPts val="0"/>
              </a:spcBef>
              <a:spcAft>
                <a:spcPts val="0"/>
              </a:spcAft>
            </a:pPr>
            <a:r>
              <a:rPr lang="en-US" sz="1200" dirty="0" err="1" smtClean="0">
                <a:solidFill>
                  <a:srgbClr val="000000"/>
                </a:solidFill>
                <a:latin typeface="Arial"/>
                <a:cs typeface="+mn-cs"/>
              </a:rPr>
              <a:t>Vapi</a:t>
            </a:r>
            <a:r>
              <a:rPr lang="en-US" sz="1200" dirty="0" smtClean="0">
                <a:solidFill>
                  <a:srgbClr val="000000"/>
                </a:solidFill>
                <a:latin typeface="Arial"/>
                <a:cs typeface="+mn-cs"/>
              </a:rPr>
              <a:t>, Gurgaon: </a:t>
            </a:r>
          </a:p>
          <a:p>
            <a:pPr eaLnBrk="1" fontAlgn="auto" hangingPunct="1">
              <a:spcBef>
                <a:spcPts val="0"/>
              </a:spcBef>
              <a:spcAft>
                <a:spcPts val="0"/>
              </a:spcAft>
            </a:pPr>
            <a:r>
              <a:rPr lang="en-US" sz="1200" b="0" dirty="0" smtClean="0">
                <a:solidFill>
                  <a:srgbClr val="000000"/>
                </a:solidFill>
                <a:latin typeface="Arial"/>
                <a:cs typeface="+mn-cs"/>
              </a:rPr>
              <a:t>These cities have high economic growth driven by industrial, service or other sectors; however the cities face basic urban issues such as mobility, air quality, etc </a:t>
            </a:r>
            <a:endParaRPr lang="en-US" sz="1200" b="0" dirty="0">
              <a:solidFill>
                <a:srgbClr val="000000"/>
              </a:solidFill>
              <a:latin typeface="Arial"/>
              <a:cs typeface="+mn-cs"/>
            </a:endParaRPr>
          </a:p>
          <a:p>
            <a:pPr eaLnBrk="1" fontAlgn="auto" hangingPunct="1">
              <a:spcBef>
                <a:spcPts val="0"/>
              </a:spcBef>
              <a:spcAft>
                <a:spcPts val="0"/>
              </a:spcAft>
            </a:pPr>
            <a:endParaRPr lang="en-US" sz="1200" b="0" dirty="0" smtClean="0">
              <a:solidFill>
                <a:srgbClr val="000000"/>
              </a:solidFill>
              <a:latin typeface="Arial"/>
              <a:cs typeface="+mn-cs"/>
            </a:endParaRPr>
          </a:p>
        </p:txBody>
      </p:sp>
      <p:sp>
        <p:nvSpPr>
          <p:cNvPr id="68" name="Oval 67"/>
          <p:cNvSpPr/>
          <p:nvPr/>
        </p:nvSpPr>
        <p:spPr>
          <a:xfrm>
            <a:off x="6422069" y="5422679"/>
            <a:ext cx="223204" cy="22320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100" dirty="0" smtClean="0">
                <a:solidFill>
                  <a:srgbClr val="000000">
                    <a:lumMod val="50000"/>
                    <a:lumOff val="50000"/>
                  </a:srgbClr>
                </a:solidFill>
              </a:rPr>
              <a:t>4</a:t>
            </a:r>
            <a:endParaRPr lang="en-US" sz="1100" dirty="0">
              <a:solidFill>
                <a:srgbClr val="000000">
                  <a:lumMod val="50000"/>
                  <a:lumOff val="50000"/>
                </a:srgbClr>
              </a:solidFill>
            </a:endParaRPr>
          </a:p>
        </p:txBody>
      </p:sp>
      <p:sp>
        <p:nvSpPr>
          <p:cNvPr id="69" name="TextBox 68"/>
          <p:cNvSpPr txBox="1"/>
          <p:nvPr/>
        </p:nvSpPr>
        <p:spPr>
          <a:xfrm>
            <a:off x="6696075" y="5311374"/>
            <a:ext cx="2106613" cy="1200329"/>
          </a:xfrm>
          <a:prstGeom prst="rect">
            <a:avLst/>
          </a:prstGeom>
          <a:noFill/>
        </p:spPr>
        <p:txBody>
          <a:bodyPr wrap="square" rtlCol="0">
            <a:spAutoFit/>
          </a:bodyPr>
          <a:lstStyle/>
          <a:p>
            <a:pPr eaLnBrk="1" fontAlgn="auto" hangingPunct="1">
              <a:spcBef>
                <a:spcPts val="0"/>
              </a:spcBef>
              <a:spcAft>
                <a:spcPts val="0"/>
              </a:spcAft>
            </a:pPr>
            <a:r>
              <a:rPr lang="en-US" sz="1200" dirty="0" smtClean="0">
                <a:solidFill>
                  <a:srgbClr val="000000"/>
                </a:solidFill>
                <a:latin typeface="Arial"/>
                <a:cs typeface="+mn-cs"/>
              </a:rPr>
              <a:t>Faridabad</a:t>
            </a:r>
          </a:p>
          <a:p>
            <a:pPr eaLnBrk="1" fontAlgn="auto" hangingPunct="1">
              <a:spcBef>
                <a:spcPts val="0"/>
              </a:spcBef>
              <a:spcAft>
                <a:spcPts val="0"/>
              </a:spcAft>
            </a:pPr>
            <a:r>
              <a:rPr lang="en-US" sz="1200" b="0" dirty="0" smtClean="0">
                <a:solidFill>
                  <a:srgbClr val="000000"/>
                </a:solidFill>
                <a:latin typeface="Arial"/>
                <a:cs typeface="+mn-cs"/>
              </a:rPr>
              <a:t>These cities need a major transformation as they are low on economic prosperity as well as quality of life. </a:t>
            </a:r>
            <a:endParaRPr lang="en-US" sz="1200" b="0" dirty="0">
              <a:solidFill>
                <a:srgbClr val="000000"/>
              </a:solidFill>
              <a:latin typeface="Arial"/>
              <a:cs typeface="+mn-cs"/>
            </a:endParaRPr>
          </a:p>
          <a:p>
            <a:pPr eaLnBrk="1" fontAlgn="auto" hangingPunct="1">
              <a:spcBef>
                <a:spcPts val="0"/>
              </a:spcBef>
              <a:spcAft>
                <a:spcPts val="0"/>
              </a:spcAft>
            </a:pPr>
            <a:endParaRPr lang="en-US" sz="1200" b="0" dirty="0" smtClean="0">
              <a:solidFill>
                <a:srgbClr val="000000"/>
              </a:solidFill>
              <a:latin typeface="Arial"/>
              <a:cs typeface="+mn-cs"/>
            </a:endParaRPr>
          </a:p>
        </p:txBody>
      </p:sp>
      <p:sp>
        <p:nvSpPr>
          <p:cNvPr id="70" name="TextBox 69"/>
          <p:cNvSpPr txBox="1"/>
          <p:nvPr/>
        </p:nvSpPr>
        <p:spPr>
          <a:xfrm>
            <a:off x="3730868" y="4832672"/>
            <a:ext cx="1457322" cy="553998"/>
          </a:xfrm>
          <a:prstGeom prst="rect">
            <a:avLst/>
          </a:prstGeom>
          <a:noFill/>
        </p:spPr>
        <p:txBody>
          <a:bodyPr wrap="square" rtlCol="0">
            <a:spAutoFit/>
          </a:bodyPr>
          <a:lstStyle/>
          <a:p>
            <a:pPr algn="r" eaLnBrk="1" fontAlgn="auto" hangingPunct="1">
              <a:spcBef>
                <a:spcPts val="0"/>
              </a:spcBef>
              <a:spcAft>
                <a:spcPts val="0"/>
              </a:spcAft>
            </a:pPr>
            <a:r>
              <a:rPr lang="en-US" sz="1000" b="0" dirty="0" smtClean="0">
                <a:solidFill>
                  <a:srgbClr val="000000"/>
                </a:solidFill>
                <a:latin typeface="Arial"/>
                <a:cs typeface="+mn-cs"/>
              </a:rPr>
              <a:t>Unlock competitive advantage to drive economic prosperity </a:t>
            </a:r>
            <a:endParaRPr lang="en-US" sz="1000" b="0" dirty="0">
              <a:solidFill>
                <a:srgbClr val="000000"/>
              </a:solidFill>
              <a:latin typeface="Arial"/>
              <a:cs typeface="+mn-cs"/>
            </a:endParaRPr>
          </a:p>
        </p:txBody>
      </p:sp>
      <p:sp>
        <p:nvSpPr>
          <p:cNvPr id="71" name="TextBox 70"/>
          <p:cNvSpPr txBox="1"/>
          <p:nvPr/>
        </p:nvSpPr>
        <p:spPr>
          <a:xfrm>
            <a:off x="3861717" y="2942771"/>
            <a:ext cx="1353395" cy="646331"/>
          </a:xfrm>
          <a:prstGeom prst="rect">
            <a:avLst/>
          </a:prstGeom>
          <a:noFill/>
        </p:spPr>
        <p:txBody>
          <a:bodyPr wrap="square" rtlCol="0">
            <a:spAutoFit/>
          </a:bodyPr>
          <a:lstStyle/>
          <a:p>
            <a:pPr algn="ctr" eaLnBrk="1" fontAlgn="auto" hangingPunct="1">
              <a:spcBef>
                <a:spcPts val="0"/>
              </a:spcBef>
              <a:spcAft>
                <a:spcPts val="0"/>
              </a:spcAft>
            </a:pPr>
            <a:r>
              <a:rPr lang="en-US" sz="1800" dirty="0" smtClean="0">
                <a:solidFill>
                  <a:srgbClr val="FF0000"/>
                </a:solidFill>
                <a:latin typeface="Arial"/>
                <a:cs typeface="+mn-cs"/>
              </a:rPr>
              <a:t>Future  Cities</a:t>
            </a:r>
            <a:endParaRPr lang="en-US" sz="1800" dirty="0">
              <a:solidFill>
                <a:srgbClr val="FF0000"/>
              </a:solidFill>
              <a:latin typeface="Arial"/>
              <a:cs typeface="+mn-cs"/>
            </a:endParaRPr>
          </a:p>
        </p:txBody>
      </p:sp>
      <p:sp>
        <p:nvSpPr>
          <p:cNvPr id="72" name="TextBox 71"/>
          <p:cNvSpPr txBox="1"/>
          <p:nvPr/>
        </p:nvSpPr>
        <p:spPr>
          <a:xfrm>
            <a:off x="2194024" y="3048261"/>
            <a:ext cx="1457322" cy="400110"/>
          </a:xfrm>
          <a:prstGeom prst="rect">
            <a:avLst/>
          </a:prstGeom>
          <a:noFill/>
        </p:spPr>
        <p:txBody>
          <a:bodyPr wrap="square" rtlCol="0">
            <a:spAutoFit/>
          </a:bodyPr>
          <a:lstStyle/>
          <a:p>
            <a:pPr eaLnBrk="1" fontAlgn="auto" hangingPunct="1">
              <a:spcBef>
                <a:spcPts val="0"/>
              </a:spcBef>
              <a:spcAft>
                <a:spcPts val="0"/>
              </a:spcAft>
            </a:pPr>
            <a:r>
              <a:rPr lang="en-US" sz="1000" b="0" dirty="0" smtClean="0">
                <a:solidFill>
                  <a:srgbClr val="000000"/>
                </a:solidFill>
                <a:latin typeface="Arial"/>
                <a:cs typeface="+mn-cs"/>
              </a:rPr>
              <a:t>Need to enhance quality of life </a:t>
            </a:r>
            <a:endParaRPr lang="en-US" sz="1000" b="0" dirty="0">
              <a:solidFill>
                <a:srgbClr val="000000"/>
              </a:solidFill>
              <a:latin typeface="Arial"/>
              <a:cs typeface="+mn-cs"/>
            </a:endParaRPr>
          </a:p>
        </p:txBody>
      </p:sp>
      <p:sp>
        <p:nvSpPr>
          <p:cNvPr id="73" name="TextBox 72"/>
          <p:cNvSpPr txBox="1"/>
          <p:nvPr/>
        </p:nvSpPr>
        <p:spPr>
          <a:xfrm>
            <a:off x="2235867" y="4986560"/>
            <a:ext cx="1457322" cy="400110"/>
          </a:xfrm>
          <a:prstGeom prst="rect">
            <a:avLst/>
          </a:prstGeom>
          <a:noFill/>
        </p:spPr>
        <p:txBody>
          <a:bodyPr wrap="square" rtlCol="0">
            <a:spAutoFit/>
          </a:bodyPr>
          <a:lstStyle/>
          <a:p>
            <a:pPr eaLnBrk="1" fontAlgn="auto" hangingPunct="1">
              <a:spcBef>
                <a:spcPts val="0"/>
              </a:spcBef>
              <a:spcAft>
                <a:spcPts val="0"/>
              </a:spcAft>
            </a:pPr>
            <a:r>
              <a:rPr lang="en-US" sz="1000" b="0" dirty="0" smtClean="0">
                <a:solidFill>
                  <a:srgbClr val="000000"/>
                </a:solidFill>
                <a:latin typeface="Arial"/>
                <a:cs typeface="+mn-cs"/>
              </a:rPr>
              <a:t>Need complete transformation </a:t>
            </a:r>
            <a:endParaRPr lang="en-US" sz="1000" b="0" dirty="0">
              <a:solidFill>
                <a:srgbClr val="000000"/>
              </a:solidFill>
              <a:latin typeface="Arial"/>
              <a:cs typeface="+mn-cs"/>
            </a:endParaRPr>
          </a:p>
        </p:txBody>
      </p:sp>
      <p:sp>
        <p:nvSpPr>
          <p:cNvPr id="74" name="TextBox 73"/>
          <p:cNvSpPr txBox="1"/>
          <p:nvPr/>
        </p:nvSpPr>
        <p:spPr>
          <a:xfrm>
            <a:off x="1709424" y="5631007"/>
            <a:ext cx="418704" cy="246221"/>
          </a:xfrm>
          <a:prstGeom prst="rect">
            <a:avLst/>
          </a:prstGeom>
          <a:noFill/>
        </p:spPr>
        <p:txBody>
          <a:bodyPr wrap="none" rtlCol="0">
            <a:spAutoFit/>
          </a:bodyPr>
          <a:lstStyle/>
          <a:p>
            <a:pPr eaLnBrk="1" fontAlgn="auto" hangingPunct="1">
              <a:spcBef>
                <a:spcPts val="0"/>
              </a:spcBef>
              <a:spcAft>
                <a:spcPts val="0"/>
              </a:spcAft>
            </a:pPr>
            <a:r>
              <a:rPr lang="en-US" sz="1000" b="0" dirty="0" smtClean="0">
                <a:solidFill>
                  <a:srgbClr val="000000"/>
                </a:solidFill>
                <a:latin typeface="Arial"/>
                <a:cs typeface="+mn-cs"/>
              </a:rPr>
              <a:t>Low</a:t>
            </a:r>
            <a:endParaRPr lang="en-US" sz="1000" b="0" dirty="0">
              <a:solidFill>
                <a:srgbClr val="000000"/>
              </a:solidFill>
              <a:latin typeface="Arial"/>
              <a:cs typeface="+mn-cs"/>
            </a:endParaRPr>
          </a:p>
        </p:txBody>
      </p:sp>
      <p:sp>
        <p:nvSpPr>
          <p:cNvPr id="75" name="TextBox 74"/>
          <p:cNvSpPr txBox="1"/>
          <p:nvPr/>
        </p:nvSpPr>
        <p:spPr>
          <a:xfrm>
            <a:off x="2164357" y="5895092"/>
            <a:ext cx="418704" cy="246221"/>
          </a:xfrm>
          <a:prstGeom prst="rect">
            <a:avLst/>
          </a:prstGeom>
          <a:noFill/>
        </p:spPr>
        <p:txBody>
          <a:bodyPr wrap="none" rtlCol="0">
            <a:spAutoFit/>
          </a:bodyPr>
          <a:lstStyle/>
          <a:p>
            <a:pPr eaLnBrk="1" fontAlgn="auto" hangingPunct="1">
              <a:spcBef>
                <a:spcPts val="0"/>
              </a:spcBef>
              <a:spcAft>
                <a:spcPts val="0"/>
              </a:spcAft>
            </a:pPr>
            <a:r>
              <a:rPr lang="en-US" sz="1000" b="0" dirty="0" smtClean="0">
                <a:solidFill>
                  <a:srgbClr val="000000"/>
                </a:solidFill>
                <a:latin typeface="Arial"/>
                <a:cs typeface="+mn-cs"/>
              </a:rPr>
              <a:t>Low</a:t>
            </a:r>
            <a:endParaRPr lang="en-US" sz="1000" b="0" dirty="0">
              <a:solidFill>
                <a:srgbClr val="000000"/>
              </a:solidFill>
              <a:latin typeface="Arial"/>
              <a:cs typeface="+mn-cs"/>
            </a:endParaRPr>
          </a:p>
        </p:txBody>
      </p:sp>
      <p:sp>
        <p:nvSpPr>
          <p:cNvPr id="76" name="TextBox 75"/>
          <p:cNvSpPr txBox="1"/>
          <p:nvPr/>
        </p:nvSpPr>
        <p:spPr>
          <a:xfrm>
            <a:off x="4786394" y="5895092"/>
            <a:ext cx="482824" cy="246221"/>
          </a:xfrm>
          <a:prstGeom prst="rect">
            <a:avLst/>
          </a:prstGeom>
          <a:noFill/>
        </p:spPr>
        <p:txBody>
          <a:bodyPr wrap="none" rtlCol="0">
            <a:spAutoFit/>
          </a:bodyPr>
          <a:lstStyle/>
          <a:p>
            <a:pPr eaLnBrk="1" fontAlgn="auto" hangingPunct="1">
              <a:spcBef>
                <a:spcPts val="0"/>
              </a:spcBef>
              <a:spcAft>
                <a:spcPts val="0"/>
              </a:spcAft>
            </a:pPr>
            <a:r>
              <a:rPr lang="en-US" sz="1000" b="0" dirty="0" smtClean="0">
                <a:solidFill>
                  <a:srgbClr val="000000"/>
                </a:solidFill>
                <a:latin typeface="Arial"/>
                <a:cs typeface="+mn-cs"/>
              </a:rPr>
              <a:t>High </a:t>
            </a:r>
            <a:endParaRPr lang="en-US" sz="1000" b="0" dirty="0">
              <a:solidFill>
                <a:srgbClr val="000000"/>
              </a:solidFill>
              <a:latin typeface="Arial"/>
              <a:cs typeface="+mn-cs"/>
            </a:endParaRPr>
          </a:p>
        </p:txBody>
      </p:sp>
      <p:sp>
        <p:nvSpPr>
          <p:cNvPr id="77" name="TextBox 76"/>
          <p:cNvSpPr txBox="1"/>
          <p:nvPr/>
        </p:nvSpPr>
        <p:spPr>
          <a:xfrm>
            <a:off x="1698427" y="2819661"/>
            <a:ext cx="482824" cy="246221"/>
          </a:xfrm>
          <a:prstGeom prst="rect">
            <a:avLst/>
          </a:prstGeom>
          <a:noFill/>
        </p:spPr>
        <p:txBody>
          <a:bodyPr wrap="none" rtlCol="0">
            <a:spAutoFit/>
          </a:bodyPr>
          <a:lstStyle/>
          <a:p>
            <a:pPr eaLnBrk="1" fontAlgn="auto" hangingPunct="1">
              <a:spcBef>
                <a:spcPts val="0"/>
              </a:spcBef>
              <a:spcAft>
                <a:spcPts val="0"/>
              </a:spcAft>
            </a:pPr>
            <a:r>
              <a:rPr lang="en-US" sz="1000" b="0" dirty="0" smtClean="0">
                <a:solidFill>
                  <a:srgbClr val="000000"/>
                </a:solidFill>
                <a:latin typeface="Arial"/>
                <a:cs typeface="+mn-cs"/>
              </a:rPr>
              <a:t>High </a:t>
            </a:r>
            <a:endParaRPr lang="en-US" sz="1000" b="0" dirty="0">
              <a:solidFill>
                <a:srgbClr val="000000"/>
              </a:solidFill>
              <a:latin typeface="Arial"/>
              <a:cs typeface="+mn-cs"/>
            </a:endParaRPr>
          </a:p>
        </p:txBody>
      </p:sp>
      <p:sp>
        <p:nvSpPr>
          <p:cNvPr id="78" name="TextBox 77"/>
          <p:cNvSpPr txBox="1"/>
          <p:nvPr/>
        </p:nvSpPr>
        <p:spPr>
          <a:xfrm>
            <a:off x="2765103" y="2179471"/>
            <a:ext cx="2193229" cy="276999"/>
          </a:xfrm>
          <a:prstGeom prst="rect">
            <a:avLst/>
          </a:prstGeom>
          <a:noFill/>
        </p:spPr>
        <p:txBody>
          <a:bodyPr wrap="none" rtlCol="0">
            <a:spAutoFit/>
          </a:bodyPr>
          <a:lstStyle/>
          <a:p>
            <a:pPr eaLnBrk="1" fontAlgn="auto" hangingPunct="1">
              <a:spcBef>
                <a:spcPts val="0"/>
              </a:spcBef>
              <a:spcAft>
                <a:spcPts val="0"/>
              </a:spcAft>
            </a:pPr>
            <a:r>
              <a:rPr lang="en-US" sz="1200" dirty="0" smtClean="0">
                <a:solidFill>
                  <a:srgbClr val="000000"/>
                </a:solidFill>
                <a:latin typeface="Arial"/>
                <a:cs typeface="+mn-cs"/>
              </a:rPr>
              <a:t>City Competitiveness Index</a:t>
            </a:r>
            <a:endParaRPr lang="en-US" sz="1200" dirty="0">
              <a:solidFill>
                <a:srgbClr val="000000"/>
              </a:solidFill>
              <a:latin typeface="Arial"/>
              <a:cs typeface="+mn-cs"/>
            </a:endParaRPr>
          </a:p>
        </p:txBody>
      </p:sp>
      <p:sp>
        <p:nvSpPr>
          <p:cNvPr id="79" name="TextBox 78"/>
          <p:cNvSpPr txBox="1"/>
          <p:nvPr/>
        </p:nvSpPr>
        <p:spPr>
          <a:xfrm>
            <a:off x="457200" y="2774956"/>
            <a:ext cx="857927" cy="253916"/>
          </a:xfrm>
          <a:prstGeom prst="rect">
            <a:avLst/>
          </a:prstGeom>
          <a:noFill/>
        </p:spPr>
        <p:txBody>
          <a:bodyPr wrap="none" rtlCol="0">
            <a:spAutoFit/>
          </a:bodyPr>
          <a:lstStyle/>
          <a:p>
            <a:pPr eaLnBrk="1" fontAlgn="auto" hangingPunct="1">
              <a:spcBef>
                <a:spcPts val="0"/>
              </a:spcBef>
              <a:spcAft>
                <a:spcPts val="0"/>
              </a:spcAft>
            </a:pPr>
            <a:r>
              <a:rPr lang="en-US" sz="1050" u="sng" dirty="0" smtClean="0">
                <a:solidFill>
                  <a:srgbClr val="000000"/>
                </a:solidFill>
                <a:latin typeface="Arial"/>
                <a:cs typeface="+mn-cs"/>
              </a:rPr>
              <a:t>Indicative*</a:t>
            </a:r>
            <a:endParaRPr lang="en-US" sz="1050" u="sng" dirty="0">
              <a:solidFill>
                <a:srgbClr val="000000"/>
              </a:solidFill>
              <a:latin typeface="Arial"/>
              <a:cs typeface="+mn-cs"/>
            </a:endParaRPr>
          </a:p>
        </p:txBody>
      </p:sp>
      <p:pic>
        <p:nvPicPr>
          <p:cNvPr id="8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711" y="1441332"/>
            <a:ext cx="1213256" cy="876637"/>
          </a:xfrm>
          <a:prstGeom prst="rect">
            <a:avLst/>
          </a:prstGeom>
          <a:solidFill>
            <a:schemeClr val="bg1"/>
          </a:solidFill>
          <a:ln>
            <a:solidFill>
              <a:schemeClr val="bg1">
                <a:lumMod val="85000"/>
              </a:schemeClr>
            </a:solidFill>
          </a:ln>
          <a:effectLst/>
        </p:spPr>
      </p:pic>
    </p:spTree>
    <p:extLst>
      <p:ext uri="{BB962C8B-B14F-4D97-AF65-F5344CB8AC3E}">
        <p14:creationId xmlns:p14="http://schemas.microsoft.com/office/powerpoint/2010/main" val="20648091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smtClean="0">
                <a:solidFill>
                  <a:schemeClr val="tx1"/>
                </a:solidFill>
              </a:rPr>
              <a:t>Smart City Initiatives</a:t>
            </a:r>
            <a:endParaRPr lang="en-GB" altLang="en-US" dirty="0">
              <a:solidFill>
                <a:schemeClr val="tx1"/>
              </a:solidFill>
            </a:endParaRPr>
          </a:p>
        </p:txBody>
      </p:sp>
    </p:spTree>
    <p:extLst>
      <p:ext uri="{BB962C8B-B14F-4D97-AF65-F5344CB8AC3E}">
        <p14:creationId xmlns:p14="http://schemas.microsoft.com/office/powerpoint/2010/main" val="6564811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Select initiatives would be the backbone and other initiatives would follow as value additions</a:t>
            </a:r>
            <a:endParaRPr lang="en-US" sz="2800" dirty="0"/>
          </a:p>
        </p:txBody>
      </p:sp>
      <p:sp>
        <p:nvSpPr>
          <p:cNvPr id="7" name="Hexagon 6"/>
          <p:cNvSpPr/>
          <p:nvPr/>
        </p:nvSpPr>
        <p:spPr bwMode="auto">
          <a:xfrm>
            <a:off x="200892" y="1482598"/>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Collaboration and Interaction</a:t>
            </a:r>
            <a:endParaRPr lang="en-US" sz="1200" b="0" strike="noStrike" cap="none" normalizeH="0" dirty="0">
              <a:ln>
                <a:noFill/>
              </a:ln>
              <a:solidFill>
                <a:schemeClr val="bg1"/>
              </a:solidFill>
              <a:effectLst/>
              <a:latin typeface="Arial"/>
            </a:endParaRPr>
          </a:p>
        </p:txBody>
      </p:sp>
      <p:sp>
        <p:nvSpPr>
          <p:cNvPr id="8" name="Hexagon 7"/>
          <p:cNvSpPr/>
          <p:nvPr/>
        </p:nvSpPr>
        <p:spPr bwMode="auto">
          <a:xfrm>
            <a:off x="200892" y="2760652"/>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Financial Services</a:t>
            </a:r>
            <a:endParaRPr lang="en-US" sz="1200" b="0" strike="noStrike" cap="none" normalizeH="0" dirty="0">
              <a:ln>
                <a:noFill/>
              </a:ln>
              <a:solidFill>
                <a:schemeClr val="bg1"/>
              </a:solidFill>
              <a:effectLst/>
              <a:latin typeface="Arial"/>
            </a:endParaRPr>
          </a:p>
        </p:txBody>
      </p:sp>
      <p:sp>
        <p:nvSpPr>
          <p:cNvPr id="9" name="Hexagon 8"/>
          <p:cNvSpPr/>
          <p:nvPr/>
        </p:nvSpPr>
        <p:spPr bwMode="auto">
          <a:xfrm>
            <a:off x="200892" y="3399679"/>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Retail Services</a:t>
            </a:r>
            <a:endParaRPr lang="en-US" sz="1200" b="0" strike="noStrike" cap="none" normalizeH="0" dirty="0">
              <a:ln>
                <a:noFill/>
              </a:ln>
              <a:solidFill>
                <a:schemeClr val="bg1"/>
              </a:solidFill>
              <a:effectLst/>
              <a:latin typeface="Arial"/>
            </a:endParaRPr>
          </a:p>
        </p:txBody>
      </p:sp>
      <p:sp>
        <p:nvSpPr>
          <p:cNvPr id="10" name="Hexagon 9"/>
          <p:cNvSpPr/>
          <p:nvPr/>
        </p:nvSpPr>
        <p:spPr bwMode="auto">
          <a:xfrm>
            <a:off x="200892" y="4038706"/>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Security</a:t>
            </a:r>
            <a:endParaRPr lang="en-US" sz="1200" b="0" strike="noStrike" cap="none" normalizeH="0" dirty="0">
              <a:ln>
                <a:noFill/>
              </a:ln>
              <a:solidFill>
                <a:schemeClr val="bg1"/>
              </a:solidFill>
              <a:effectLst/>
              <a:latin typeface="Arial"/>
            </a:endParaRPr>
          </a:p>
        </p:txBody>
      </p:sp>
      <p:sp>
        <p:nvSpPr>
          <p:cNvPr id="11" name="Hexagon 10"/>
          <p:cNvSpPr/>
          <p:nvPr/>
        </p:nvSpPr>
        <p:spPr bwMode="auto">
          <a:xfrm>
            <a:off x="200892" y="4677733"/>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Mobility and Accessibility</a:t>
            </a:r>
            <a:endParaRPr lang="en-US" sz="1200" b="0" strike="noStrike" cap="none" normalizeH="0" dirty="0">
              <a:ln>
                <a:noFill/>
              </a:ln>
              <a:solidFill>
                <a:schemeClr val="bg1"/>
              </a:solidFill>
              <a:effectLst/>
              <a:latin typeface="Arial"/>
            </a:endParaRPr>
          </a:p>
        </p:txBody>
      </p:sp>
      <p:sp>
        <p:nvSpPr>
          <p:cNvPr id="12" name="Hexagon 11"/>
          <p:cNvSpPr/>
          <p:nvPr/>
        </p:nvSpPr>
        <p:spPr bwMode="auto">
          <a:xfrm>
            <a:off x="200892" y="5316760"/>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dirty="0" smtClean="0">
                <a:solidFill>
                  <a:schemeClr val="bg1"/>
                </a:solidFill>
                <a:latin typeface="Arial"/>
              </a:rPr>
              <a:t>Utilities</a:t>
            </a:r>
            <a:endParaRPr lang="en-US" sz="1200" b="0" strike="noStrike" cap="none" normalizeH="0" dirty="0">
              <a:ln>
                <a:noFill/>
              </a:ln>
              <a:solidFill>
                <a:schemeClr val="bg1"/>
              </a:solidFill>
              <a:effectLst/>
              <a:latin typeface="Arial"/>
            </a:endParaRPr>
          </a:p>
        </p:txBody>
      </p:sp>
      <p:sp>
        <p:nvSpPr>
          <p:cNvPr id="13" name="Hexagon 12"/>
          <p:cNvSpPr/>
          <p:nvPr/>
        </p:nvSpPr>
        <p:spPr bwMode="auto">
          <a:xfrm>
            <a:off x="200892" y="5955787"/>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City Management</a:t>
            </a:r>
            <a:endParaRPr lang="en-US" sz="1200" b="0" strike="noStrike" cap="none" normalizeH="0" dirty="0">
              <a:ln>
                <a:noFill/>
              </a:ln>
              <a:solidFill>
                <a:schemeClr val="bg1"/>
              </a:solidFill>
              <a:effectLst/>
              <a:latin typeface="Arial"/>
            </a:endParaRPr>
          </a:p>
        </p:txBody>
      </p:sp>
      <p:sp>
        <p:nvSpPr>
          <p:cNvPr id="14" name="Hexagon 13"/>
          <p:cNvSpPr/>
          <p:nvPr/>
        </p:nvSpPr>
        <p:spPr bwMode="auto">
          <a:xfrm>
            <a:off x="200892" y="2121625"/>
            <a:ext cx="1377928" cy="486786"/>
          </a:xfrm>
          <a:prstGeom prst="hexagon">
            <a:avLst/>
          </a:prstGeom>
          <a:solidFill>
            <a:schemeClr val="accent1"/>
          </a:solidFill>
          <a:ln w="6350" cap="flat" cmpd="sng" algn="ctr">
            <a:solidFill>
              <a:schemeClr val="tx1"/>
            </a:solidFill>
            <a:prstDash val="solid"/>
            <a:round/>
            <a:headEnd type="none" w="med" len="med"/>
            <a:tailEnd type="none" w="med" len="med"/>
          </a:ln>
          <a:effectLst/>
        </p:spPr>
        <p:txBody>
          <a:bodyPr vert="horz" wrap="square" lIns="72009" tIns="72009" rIns="72009" bIns="72009" numCol="1" rtlCol="0" anchor="ctr" anchorCtr="0" compatLnSpc="1">
            <a:prstTxWarp prst="textNoShape">
              <a:avLst/>
            </a:prstTxWarp>
          </a:bodyPr>
          <a:lstStyle/>
          <a:p>
            <a:pPr marL="0" marR="0" indent="0" algn="ctr" defTabSz="914400" rtl="0" eaLnBrk="0" fontAlgn="ctr" latinLnBrk="0" hangingPunct="0">
              <a:lnSpc>
                <a:spcPct val="80000"/>
              </a:lnSpc>
              <a:spcBef>
                <a:spcPct val="0"/>
              </a:spcBef>
              <a:spcAft>
                <a:spcPct val="0"/>
              </a:spcAft>
              <a:buClrTx/>
              <a:buSzTx/>
              <a:buFontTx/>
              <a:buNone/>
              <a:tabLst/>
            </a:pPr>
            <a:r>
              <a:rPr lang="en-US" sz="1200" b="0" strike="noStrike" cap="none" normalizeH="0" dirty="0" smtClean="0">
                <a:ln>
                  <a:noFill/>
                </a:ln>
                <a:solidFill>
                  <a:schemeClr val="bg1"/>
                </a:solidFill>
                <a:effectLst/>
                <a:latin typeface="Arial"/>
              </a:rPr>
              <a:t>Communication Networks</a:t>
            </a:r>
            <a:endParaRPr lang="en-US" sz="1200" b="0" strike="noStrike" cap="none" normalizeH="0" dirty="0">
              <a:ln>
                <a:noFill/>
              </a:ln>
              <a:solidFill>
                <a:schemeClr val="bg1"/>
              </a:solidFill>
              <a:effectLst/>
              <a:latin typeface="Arial"/>
            </a:endParaRPr>
          </a:p>
        </p:txBody>
      </p:sp>
      <p:sp>
        <p:nvSpPr>
          <p:cNvPr id="15" name="TextBox 14"/>
          <p:cNvSpPr txBox="1"/>
          <p:nvPr/>
        </p:nvSpPr>
        <p:spPr>
          <a:xfrm>
            <a:off x="1578820" y="2097253"/>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Internet Backbone</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Wireless Hotspots</a:t>
            </a:r>
          </a:p>
        </p:txBody>
      </p:sp>
      <p:sp>
        <p:nvSpPr>
          <p:cNvPr id="16" name="TextBox 15"/>
          <p:cNvSpPr txBox="1"/>
          <p:nvPr/>
        </p:nvSpPr>
        <p:spPr>
          <a:xfrm>
            <a:off x="4007834" y="2097253"/>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Mobile Backbone</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Data Management Services</a:t>
            </a:r>
          </a:p>
        </p:txBody>
      </p:sp>
      <p:sp>
        <p:nvSpPr>
          <p:cNvPr id="17" name="TextBox 16"/>
          <p:cNvSpPr txBox="1"/>
          <p:nvPr/>
        </p:nvSpPr>
        <p:spPr>
          <a:xfrm>
            <a:off x="1578820" y="2736280"/>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Clearing and Settlement Services</a:t>
            </a:r>
          </a:p>
          <a:p>
            <a:pPr marL="171450" indent="-171450">
              <a:buFont typeface="Arial" pitchFamily="34" charset="0"/>
              <a:buChar char="•"/>
            </a:pPr>
            <a:r>
              <a:rPr lang="en-US" sz="1200" b="0" dirty="0" smtClean="0"/>
              <a:t>Trading Surveillance</a:t>
            </a:r>
          </a:p>
        </p:txBody>
      </p:sp>
      <p:sp>
        <p:nvSpPr>
          <p:cNvPr id="18" name="TextBox 17"/>
          <p:cNvSpPr txBox="1"/>
          <p:nvPr/>
        </p:nvSpPr>
        <p:spPr>
          <a:xfrm>
            <a:off x="1578820" y="3375307"/>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Digital Advertising</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Mobile Marketing</a:t>
            </a:r>
          </a:p>
        </p:txBody>
      </p:sp>
      <p:sp>
        <p:nvSpPr>
          <p:cNvPr id="19" name="TextBox 18"/>
          <p:cNvSpPr txBox="1"/>
          <p:nvPr/>
        </p:nvSpPr>
        <p:spPr>
          <a:xfrm>
            <a:off x="4007834" y="3375307"/>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Retail Analytics</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Smart Logistics</a:t>
            </a:r>
          </a:p>
        </p:txBody>
      </p:sp>
      <p:sp>
        <p:nvSpPr>
          <p:cNvPr id="20" name="TextBox 19"/>
          <p:cNvSpPr txBox="1"/>
          <p:nvPr/>
        </p:nvSpPr>
        <p:spPr>
          <a:xfrm>
            <a:off x="6589248" y="3375307"/>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Mobile Applications</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E-payments</a:t>
            </a:r>
          </a:p>
        </p:txBody>
      </p:sp>
      <p:sp>
        <p:nvSpPr>
          <p:cNvPr id="21" name="TextBox 20"/>
          <p:cNvSpPr txBox="1"/>
          <p:nvPr/>
        </p:nvSpPr>
        <p:spPr>
          <a:xfrm>
            <a:off x="1578820" y="4014334"/>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Biometric Access</a:t>
            </a:r>
          </a:p>
          <a:p>
            <a:pPr marL="171450" indent="-171450">
              <a:buFont typeface="Arial" pitchFamily="34" charset="0"/>
              <a:buChar char="•"/>
            </a:pPr>
            <a:endParaRPr lang="en-US" sz="1200" b="0" dirty="0" smtClean="0"/>
          </a:p>
          <a:p>
            <a:pPr marL="171450" indent="-171450">
              <a:buFont typeface="Arial" pitchFamily="34" charset="0"/>
              <a:buChar char="•"/>
            </a:pPr>
            <a:r>
              <a:rPr lang="en-US" sz="1200" b="0" dirty="0" smtClean="0"/>
              <a:t>Video Analytics</a:t>
            </a:r>
          </a:p>
        </p:txBody>
      </p:sp>
      <p:sp>
        <p:nvSpPr>
          <p:cNvPr id="22" name="TextBox 21"/>
          <p:cNvSpPr txBox="1"/>
          <p:nvPr/>
        </p:nvSpPr>
        <p:spPr>
          <a:xfrm>
            <a:off x="4007834" y="4014334"/>
            <a:ext cx="2429014" cy="387798"/>
          </a:xfrm>
          <a:prstGeom prst="rect">
            <a:avLst/>
          </a:prstGeom>
          <a:noFill/>
        </p:spPr>
        <p:txBody>
          <a:bodyPr wrap="square" rtlCol="0">
            <a:spAutoFit/>
          </a:bodyPr>
          <a:lstStyle/>
          <a:p>
            <a:pPr marL="171450" indent="-171450">
              <a:buFont typeface="Arial" pitchFamily="34" charset="0"/>
              <a:buChar char="•"/>
            </a:pPr>
            <a:r>
              <a:rPr lang="en-US" sz="1200" b="0" dirty="0" smtClean="0"/>
              <a:t>Emergency Response Systems</a:t>
            </a:r>
          </a:p>
        </p:txBody>
      </p:sp>
      <p:sp>
        <p:nvSpPr>
          <p:cNvPr id="23" name="TextBox 22"/>
          <p:cNvSpPr txBox="1"/>
          <p:nvPr/>
        </p:nvSpPr>
        <p:spPr>
          <a:xfrm>
            <a:off x="1578820" y="4653361"/>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Intelligent Parking</a:t>
            </a:r>
          </a:p>
          <a:p>
            <a:pPr marL="171450" indent="-171450">
              <a:buFont typeface="Arial" pitchFamily="34" charset="0"/>
              <a:buChar char="•"/>
            </a:pPr>
            <a:endParaRPr lang="en-US" sz="1200" b="0" dirty="0" smtClean="0"/>
          </a:p>
          <a:p>
            <a:pPr marL="171450" indent="-171450">
              <a:buFont typeface="Arial" pitchFamily="34" charset="0"/>
              <a:buChar char="•"/>
            </a:pPr>
            <a:r>
              <a:rPr lang="en-US" sz="1200" b="0" dirty="0" smtClean="0"/>
              <a:t>Vehicle Management Systems</a:t>
            </a:r>
          </a:p>
        </p:txBody>
      </p:sp>
      <p:sp>
        <p:nvSpPr>
          <p:cNvPr id="24" name="TextBox 23"/>
          <p:cNvSpPr txBox="1"/>
          <p:nvPr/>
        </p:nvSpPr>
        <p:spPr>
          <a:xfrm>
            <a:off x="4007834" y="4653361"/>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Transport Management Systems</a:t>
            </a:r>
          </a:p>
          <a:p>
            <a:pPr marL="171450" indent="-171450">
              <a:buFont typeface="Arial" pitchFamily="34" charset="0"/>
              <a:buChar char="•"/>
            </a:pPr>
            <a:r>
              <a:rPr lang="en-US" sz="1200" b="0" dirty="0" smtClean="0"/>
              <a:t>Electric Vehicle Capabilities</a:t>
            </a:r>
          </a:p>
        </p:txBody>
      </p:sp>
      <p:sp>
        <p:nvSpPr>
          <p:cNvPr id="25" name="TextBox 24"/>
          <p:cNvSpPr txBox="1"/>
          <p:nvPr/>
        </p:nvSpPr>
        <p:spPr>
          <a:xfrm>
            <a:off x="6589248" y="4653361"/>
            <a:ext cx="2429014" cy="830997"/>
          </a:xfrm>
          <a:prstGeom prst="rect">
            <a:avLst/>
          </a:prstGeom>
          <a:noFill/>
        </p:spPr>
        <p:txBody>
          <a:bodyPr wrap="square" rtlCol="0">
            <a:spAutoFit/>
          </a:bodyPr>
          <a:lstStyle/>
          <a:p>
            <a:pPr marL="171450" indent="-171450">
              <a:buFont typeface="Arial" pitchFamily="34" charset="0"/>
              <a:buChar char="•"/>
            </a:pPr>
            <a:r>
              <a:rPr lang="en-US" sz="1200" b="0" dirty="0" smtClean="0"/>
              <a:t>VMT Reduction Systems</a:t>
            </a:r>
          </a:p>
          <a:p>
            <a:endParaRPr lang="en-US" sz="1200" b="0" dirty="0" smtClean="0"/>
          </a:p>
          <a:p>
            <a:pPr marL="171450" indent="-171450">
              <a:buFont typeface="Arial" pitchFamily="34" charset="0"/>
              <a:buChar char="•"/>
            </a:pPr>
            <a:r>
              <a:rPr lang="en-US" sz="1200" b="0" dirty="0" smtClean="0"/>
              <a:t>Digital public displays </a:t>
            </a:r>
          </a:p>
          <a:p>
            <a:endParaRPr lang="en-US" sz="1200" b="0" dirty="0" smtClean="0"/>
          </a:p>
        </p:txBody>
      </p:sp>
      <p:sp>
        <p:nvSpPr>
          <p:cNvPr id="26" name="TextBox 25"/>
          <p:cNvSpPr txBox="1"/>
          <p:nvPr/>
        </p:nvSpPr>
        <p:spPr>
          <a:xfrm>
            <a:off x="1578820" y="5292388"/>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Energy Efficiency</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Water Efficiency</a:t>
            </a:r>
          </a:p>
        </p:txBody>
      </p:sp>
      <p:sp>
        <p:nvSpPr>
          <p:cNvPr id="27" name="TextBox 26"/>
          <p:cNvSpPr txBox="1"/>
          <p:nvPr/>
        </p:nvSpPr>
        <p:spPr>
          <a:xfrm>
            <a:off x="4007834" y="5292388"/>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Waste Management Systems</a:t>
            </a:r>
          </a:p>
          <a:p>
            <a:pPr marL="171450" indent="-171450">
              <a:buFont typeface="Arial" pitchFamily="34" charset="0"/>
              <a:buChar char="•"/>
            </a:pPr>
            <a:endParaRPr lang="en-US" sz="1200" b="0" dirty="0" smtClean="0"/>
          </a:p>
          <a:p>
            <a:pPr marL="171450" indent="-171450">
              <a:buFont typeface="Arial" pitchFamily="34" charset="0"/>
              <a:buChar char="•"/>
            </a:pPr>
            <a:r>
              <a:rPr lang="en-US" sz="1200" b="0" dirty="0" smtClean="0"/>
              <a:t>Building Management System</a:t>
            </a:r>
          </a:p>
        </p:txBody>
      </p:sp>
      <p:sp>
        <p:nvSpPr>
          <p:cNvPr id="28" name="TextBox 27"/>
          <p:cNvSpPr txBox="1"/>
          <p:nvPr/>
        </p:nvSpPr>
        <p:spPr>
          <a:xfrm>
            <a:off x="6589248" y="5292388"/>
            <a:ext cx="2429014" cy="646331"/>
          </a:xfrm>
          <a:prstGeom prst="rect">
            <a:avLst/>
          </a:prstGeom>
          <a:noFill/>
        </p:spPr>
        <p:txBody>
          <a:bodyPr wrap="square" rtlCol="0">
            <a:spAutoFit/>
          </a:bodyPr>
          <a:lstStyle/>
          <a:p>
            <a:pPr marL="171450" indent="-171450">
              <a:buFont typeface="Arial" pitchFamily="34" charset="0"/>
              <a:buChar char="•"/>
            </a:pPr>
            <a:r>
              <a:rPr lang="en-US" sz="1200" b="0" dirty="0" smtClean="0"/>
              <a:t>Smart Building Installations</a:t>
            </a:r>
          </a:p>
          <a:p>
            <a:pPr marL="171450" indent="-171450">
              <a:buFont typeface="Arial" pitchFamily="34" charset="0"/>
              <a:buChar char="•"/>
            </a:pPr>
            <a:endParaRPr lang="en-US" sz="1200" b="0" dirty="0" smtClean="0"/>
          </a:p>
          <a:p>
            <a:pPr marL="171450" indent="-171450">
              <a:buFont typeface="Arial" pitchFamily="34" charset="0"/>
              <a:buChar char="•"/>
            </a:pPr>
            <a:r>
              <a:rPr lang="en-US" sz="1200" b="0" dirty="0" smtClean="0"/>
              <a:t>Pollution Meters</a:t>
            </a:r>
          </a:p>
        </p:txBody>
      </p:sp>
      <p:sp>
        <p:nvSpPr>
          <p:cNvPr id="29" name="TextBox 28"/>
          <p:cNvSpPr txBox="1"/>
          <p:nvPr/>
        </p:nvSpPr>
        <p:spPr>
          <a:xfrm>
            <a:off x="1578820" y="5931415"/>
            <a:ext cx="2429014" cy="683264"/>
          </a:xfrm>
          <a:prstGeom prst="rect">
            <a:avLst/>
          </a:prstGeom>
          <a:noFill/>
        </p:spPr>
        <p:txBody>
          <a:bodyPr wrap="square" rtlCol="0">
            <a:spAutoFit/>
          </a:bodyPr>
          <a:lstStyle/>
          <a:p>
            <a:pPr marL="171450" indent="-171450">
              <a:buFont typeface="Arial" pitchFamily="34" charset="0"/>
              <a:buChar char="•"/>
            </a:pPr>
            <a:r>
              <a:rPr lang="en-US" sz="1200" b="0" dirty="0" smtClean="0"/>
              <a:t>Urban Operating System</a:t>
            </a:r>
          </a:p>
          <a:p>
            <a:pPr marL="171450" indent="-171450">
              <a:buFont typeface="Arial" pitchFamily="34" charset="0"/>
              <a:buChar char="•"/>
            </a:pPr>
            <a:endParaRPr lang="en-US" sz="1200" b="0" dirty="0" smtClean="0"/>
          </a:p>
          <a:p>
            <a:pPr marL="171450" indent="-171450">
              <a:buFont typeface="Arial" pitchFamily="34" charset="0"/>
              <a:buChar char="•"/>
            </a:pPr>
            <a:r>
              <a:rPr lang="en-US" sz="1200" b="0" dirty="0" smtClean="0"/>
              <a:t>Sustainability Performance Management</a:t>
            </a:r>
          </a:p>
        </p:txBody>
      </p:sp>
      <p:sp>
        <p:nvSpPr>
          <p:cNvPr id="30" name="TextBox 29"/>
          <p:cNvSpPr txBox="1"/>
          <p:nvPr/>
        </p:nvSpPr>
        <p:spPr>
          <a:xfrm>
            <a:off x="4007834" y="5931415"/>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Central Command Center</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E-Commerce</a:t>
            </a:r>
          </a:p>
        </p:txBody>
      </p:sp>
      <p:sp>
        <p:nvSpPr>
          <p:cNvPr id="31" name="TextBox 30"/>
          <p:cNvSpPr txBox="1"/>
          <p:nvPr/>
        </p:nvSpPr>
        <p:spPr>
          <a:xfrm>
            <a:off x="1578820" y="1458226"/>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Video Conferencing</a:t>
            </a:r>
          </a:p>
          <a:p>
            <a:pPr marL="171450" indent="-171450">
              <a:buFont typeface="Arial" pitchFamily="34" charset="0"/>
              <a:buChar char="•"/>
            </a:pPr>
            <a:endParaRPr lang="en-US" sz="1200" b="0" dirty="0" smtClean="0"/>
          </a:p>
          <a:p>
            <a:pPr marL="171450" indent="-171450">
              <a:buFont typeface="Arial" pitchFamily="34" charset="0"/>
              <a:buChar char="•"/>
            </a:pPr>
            <a:r>
              <a:rPr lang="en-US" sz="1200" b="0" dirty="0" smtClean="0"/>
              <a:t>Enterprise Social Network</a:t>
            </a:r>
          </a:p>
        </p:txBody>
      </p:sp>
      <p:sp>
        <p:nvSpPr>
          <p:cNvPr id="32" name="TextBox 31"/>
          <p:cNvSpPr txBox="1"/>
          <p:nvPr/>
        </p:nvSpPr>
        <p:spPr>
          <a:xfrm>
            <a:off x="4007834" y="1458226"/>
            <a:ext cx="2429014" cy="535531"/>
          </a:xfrm>
          <a:prstGeom prst="rect">
            <a:avLst/>
          </a:prstGeom>
          <a:noFill/>
        </p:spPr>
        <p:txBody>
          <a:bodyPr wrap="square" rtlCol="0">
            <a:spAutoFit/>
          </a:bodyPr>
          <a:lstStyle/>
          <a:p>
            <a:pPr marL="171450" indent="-171450">
              <a:buFont typeface="Arial" pitchFamily="34" charset="0"/>
              <a:buChar char="•"/>
            </a:pPr>
            <a:r>
              <a:rPr lang="en-US" sz="1200" b="0" dirty="0" smtClean="0"/>
              <a:t>Citizen Intelligence</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Interactive Sidewalks</a:t>
            </a:r>
          </a:p>
        </p:txBody>
      </p:sp>
      <p:cxnSp>
        <p:nvCxnSpPr>
          <p:cNvPr id="33" name="Straight Connector 32"/>
          <p:cNvCxnSpPr/>
          <p:nvPr/>
        </p:nvCxnSpPr>
        <p:spPr bwMode="auto">
          <a:xfrm>
            <a:off x="282080" y="2046478"/>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34" name="Straight Connector 33"/>
          <p:cNvCxnSpPr/>
          <p:nvPr/>
        </p:nvCxnSpPr>
        <p:spPr bwMode="auto">
          <a:xfrm>
            <a:off x="282080" y="2699638"/>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35" name="Straight Connector 34"/>
          <p:cNvCxnSpPr/>
          <p:nvPr/>
        </p:nvCxnSpPr>
        <p:spPr bwMode="auto">
          <a:xfrm>
            <a:off x="282080" y="3315355"/>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36" name="Straight Connector 35"/>
          <p:cNvCxnSpPr/>
          <p:nvPr/>
        </p:nvCxnSpPr>
        <p:spPr bwMode="auto">
          <a:xfrm>
            <a:off x="282080" y="3970780"/>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37" name="Straight Connector 36"/>
          <p:cNvCxnSpPr/>
          <p:nvPr/>
        </p:nvCxnSpPr>
        <p:spPr bwMode="auto">
          <a:xfrm>
            <a:off x="282080" y="4620694"/>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38" name="Straight Connector 37"/>
          <p:cNvCxnSpPr/>
          <p:nvPr/>
        </p:nvCxnSpPr>
        <p:spPr bwMode="auto">
          <a:xfrm>
            <a:off x="282080" y="5248835"/>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39" name="Straight Connector 38"/>
          <p:cNvCxnSpPr/>
          <p:nvPr/>
        </p:nvCxnSpPr>
        <p:spPr bwMode="auto">
          <a:xfrm>
            <a:off x="282080" y="5876975"/>
            <a:ext cx="8894113"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41" name="TextBox 40"/>
          <p:cNvSpPr txBox="1"/>
          <p:nvPr/>
        </p:nvSpPr>
        <p:spPr>
          <a:xfrm>
            <a:off x="6638397" y="5938043"/>
            <a:ext cx="2429014" cy="646331"/>
          </a:xfrm>
          <a:prstGeom prst="rect">
            <a:avLst/>
          </a:prstGeom>
          <a:noFill/>
        </p:spPr>
        <p:txBody>
          <a:bodyPr wrap="square" rtlCol="0">
            <a:spAutoFit/>
          </a:bodyPr>
          <a:lstStyle/>
          <a:p>
            <a:pPr marL="171450" indent="-171450">
              <a:buFont typeface="Arial" pitchFamily="34" charset="0"/>
              <a:buChar char="•"/>
            </a:pPr>
            <a:r>
              <a:rPr lang="en-US" sz="1200" b="0" dirty="0" smtClean="0"/>
              <a:t>Intelligent Waste Management </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Pollution Meters </a:t>
            </a:r>
          </a:p>
        </p:txBody>
      </p:sp>
      <p:sp>
        <p:nvSpPr>
          <p:cNvPr id="42" name="TextBox 41"/>
          <p:cNvSpPr txBox="1"/>
          <p:nvPr/>
        </p:nvSpPr>
        <p:spPr>
          <a:xfrm>
            <a:off x="6589248" y="1440503"/>
            <a:ext cx="2429014" cy="646331"/>
          </a:xfrm>
          <a:prstGeom prst="rect">
            <a:avLst/>
          </a:prstGeom>
          <a:noFill/>
        </p:spPr>
        <p:txBody>
          <a:bodyPr wrap="square" rtlCol="0">
            <a:spAutoFit/>
          </a:bodyPr>
          <a:lstStyle/>
          <a:p>
            <a:pPr marL="171450" indent="-171450">
              <a:buFont typeface="Arial" pitchFamily="34" charset="0"/>
              <a:buChar char="•"/>
            </a:pPr>
            <a:r>
              <a:rPr lang="en-US" sz="1200" b="0" dirty="0" smtClean="0"/>
              <a:t>Digital public displays</a:t>
            </a:r>
          </a:p>
          <a:p>
            <a:pPr marL="171450" indent="-171450">
              <a:buFont typeface="Arial" pitchFamily="34" charset="0"/>
              <a:buChar char="•"/>
            </a:pPr>
            <a:endParaRPr lang="en-US" sz="1200" b="0" dirty="0"/>
          </a:p>
          <a:p>
            <a:pPr marL="171450" indent="-171450">
              <a:buFont typeface="Arial" pitchFamily="34" charset="0"/>
              <a:buChar char="•"/>
            </a:pPr>
            <a:r>
              <a:rPr lang="en-US" sz="1200" b="0" dirty="0" smtClean="0"/>
              <a:t>Interactive Sidewalks</a:t>
            </a:r>
          </a:p>
        </p:txBody>
      </p:sp>
      <p:sp>
        <p:nvSpPr>
          <p:cNvPr id="44" name="TextBox 43"/>
          <p:cNvSpPr txBox="1"/>
          <p:nvPr/>
        </p:nvSpPr>
        <p:spPr>
          <a:xfrm>
            <a:off x="6638397" y="2116572"/>
            <a:ext cx="2429014" cy="646331"/>
          </a:xfrm>
          <a:prstGeom prst="rect">
            <a:avLst/>
          </a:prstGeom>
          <a:noFill/>
        </p:spPr>
        <p:txBody>
          <a:bodyPr wrap="square" rtlCol="0">
            <a:spAutoFit/>
          </a:bodyPr>
          <a:lstStyle/>
          <a:p>
            <a:pPr marL="171450" indent="-171450">
              <a:buFont typeface="Arial" pitchFamily="34" charset="0"/>
              <a:buChar char="•"/>
            </a:pPr>
            <a:r>
              <a:rPr lang="en-US" sz="1200" b="0" dirty="0" smtClean="0"/>
              <a:t>Mobile Backbone</a:t>
            </a:r>
          </a:p>
          <a:p>
            <a:pPr marL="171450" indent="-171450">
              <a:buFont typeface="Arial" pitchFamily="34" charset="0"/>
              <a:buChar char="•"/>
            </a:pPr>
            <a:r>
              <a:rPr lang="en-US" sz="1200" b="0" dirty="0" smtClean="0"/>
              <a:t>Crowd sourced traffic information </a:t>
            </a:r>
          </a:p>
        </p:txBody>
      </p:sp>
    </p:spTree>
    <p:extLst>
      <p:ext uri="{BB962C8B-B14F-4D97-AF65-F5344CB8AC3E}">
        <p14:creationId xmlns:p14="http://schemas.microsoft.com/office/powerpoint/2010/main" val="11863117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City at a glance</a:t>
            </a:r>
          </a:p>
        </p:txBody>
      </p:sp>
      <p:pic>
        <p:nvPicPr>
          <p:cNvPr id="5" name="Picture 4"/>
          <p:cNvPicPr>
            <a:picLocks noChangeAspect="1"/>
          </p:cNvPicPr>
          <p:nvPr/>
        </p:nvPicPr>
        <p:blipFill>
          <a:blip r:embed="rId2"/>
          <a:stretch>
            <a:fillRect/>
          </a:stretch>
        </p:blipFill>
        <p:spPr>
          <a:xfrm>
            <a:off x="174417" y="1104186"/>
            <a:ext cx="8796546" cy="5154612"/>
          </a:xfrm>
          <a:prstGeom prst="rect">
            <a:avLst/>
          </a:prstGeom>
          <a:ln>
            <a:solidFill>
              <a:schemeClr val="accent1"/>
            </a:solidFill>
          </a:ln>
        </p:spPr>
      </p:pic>
    </p:spTree>
    <p:extLst>
      <p:ext uri="{BB962C8B-B14F-4D97-AF65-F5344CB8AC3E}">
        <p14:creationId xmlns:p14="http://schemas.microsoft.com/office/powerpoint/2010/main" val="39391424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smtClean="0">
                <a:solidFill>
                  <a:schemeClr val="tx1"/>
                </a:solidFill>
              </a:rPr>
              <a:t>Smart Cities Agenda- India &amp; Global</a:t>
            </a:r>
            <a:endParaRPr lang="en-GB" altLang="en-US" dirty="0">
              <a:solidFill>
                <a:schemeClr val="tx1"/>
              </a:solidFill>
            </a:endParaRPr>
          </a:p>
        </p:txBody>
      </p:sp>
    </p:spTree>
    <p:extLst>
      <p:ext uri="{BB962C8B-B14F-4D97-AF65-F5344CB8AC3E}">
        <p14:creationId xmlns:p14="http://schemas.microsoft.com/office/powerpoint/2010/main" val="12824796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a:solidFill>
                  <a:schemeClr val="tx1"/>
                </a:solidFill>
              </a:rPr>
              <a:t>Cities and its Challenges</a:t>
            </a:r>
          </a:p>
        </p:txBody>
      </p:sp>
    </p:spTree>
    <p:extLst>
      <p:ext uri="{BB962C8B-B14F-4D97-AF65-F5344CB8AC3E}">
        <p14:creationId xmlns:p14="http://schemas.microsoft.com/office/powerpoint/2010/main" val="13805728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54060" y="237995"/>
            <a:ext cx="7016903" cy="764088"/>
          </a:xfrm>
        </p:spPr>
        <p:txBody>
          <a:bodyPr>
            <a:normAutofit fontScale="90000"/>
          </a:bodyPr>
          <a:lstStyle/>
          <a:p>
            <a:r>
              <a:rPr lang="en-GB" altLang="en-US" dirty="0" smtClean="0"/>
              <a:t>National governments are driving the Smart City agenda forward</a:t>
            </a:r>
          </a:p>
        </p:txBody>
      </p:sp>
      <p:cxnSp>
        <p:nvCxnSpPr>
          <p:cNvPr id="6" name="Gerade Verbindung 26"/>
          <p:cNvCxnSpPr/>
          <p:nvPr/>
        </p:nvCxnSpPr>
        <p:spPr>
          <a:xfrm rot="10800000" flipV="1">
            <a:off x="231775" y="4943336"/>
            <a:ext cx="8636000" cy="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 name="Textplatzhalter 20"/>
          <p:cNvSpPr txBox="1">
            <a:spLocks/>
          </p:cNvSpPr>
          <p:nvPr/>
        </p:nvSpPr>
        <p:spPr bwMode="auto">
          <a:xfrm>
            <a:off x="2284413" y="3366949"/>
            <a:ext cx="6583362" cy="146843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285750" indent="-285750">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indent="-168275">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indent="-227013">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indent="-166688">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indent="-166688"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indent="-166688"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indent="-166688"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indent="-166688"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lnSpc>
                <a:spcPct val="80000"/>
              </a:lnSpc>
              <a:spcBef>
                <a:spcPct val="0"/>
              </a:spcBef>
              <a:buClrTx/>
            </a:pPr>
            <a:r>
              <a:rPr lang="en-US" altLang="en-US" sz="1400" b="0" dirty="0">
                <a:solidFill>
                  <a:srgbClr val="000000"/>
                </a:solidFill>
                <a:cs typeface="Arial" panose="020B0604020202020204" pitchFamily="34" charset="0"/>
              </a:rPr>
              <a:t>China has selected </a:t>
            </a:r>
            <a:r>
              <a:rPr lang="en-US" altLang="en-US" sz="1400" dirty="0">
                <a:solidFill>
                  <a:srgbClr val="000000"/>
                </a:solidFill>
                <a:cs typeface="Arial" panose="020B0604020202020204" pitchFamily="34" charset="0"/>
              </a:rPr>
              <a:t>90 pilot cities for smart city projects</a:t>
            </a:r>
            <a:r>
              <a:rPr lang="en-US" altLang="en-US" sz="1400" b="0" dirty="0">
                <a:solidFill>
                  <a:srgbClr val="000000"/>
                </a:solidFill>
                <a:cs typeface="Arial" panose="020B0604020202020204" pitchFamily="34" charset="0"/>
              </a:rPr>
              <a:t>, announced by the Ministry of Housing and Urban-Rural Development</a:t>
            </a:r>
          </a:p>
          <a:p>
            <a:pPr eaLnBrk="1" hangingPunct="1">
              <a:lnSpc>
                <a:spcPct val="80000"/>
              </a:lnSpc>
              <a:spcBef>
                <a:spcPct val="0"/>
              </a:spcBef>
              <a:buClrTx/>
              <a:buFontTx/>
              <a:buNone/>
            </a:pPr>
            <a:endParaRPr lang="en-US" altLang="en-US" sz="1400" b="0" dirty="0">
              <a:solidFill>
                <a:srgbClr val="000000"/>
              </a:solidFill>
              <a:cs typeface="Arial" panose="020B0604020202020204" pitchFamily="34" charset="0"/>
            </a:endParaRPr>
          </a:p>
          <a:p>
            <a:pPr eaLnBrk="1" hangingPunct="1">
              <a:lnSpc>
                <a:spcPct val="80000"/>
              </a:lnSpc>
              <a:spcBef>
                <a:spcPct val="0"/>
              </a:spcBef>
              <a:buClrTx/>
            </a:pPr>
            <a:r>
              <a:rPr lang="en-US" altLang="en-US" sz="1400" b="0" dirty="0">
                <a:solidFill>
                  <a:srgbClr val="000000"/>
                </a:solidFill>
                <a:cs typeface="Arial" panose="020B0604020202020204" pitchFamily="34" charset="0"/>
              </a:rPr>
              <a:t>Provide fast and effective information services in areas such as </a:t>
            </a:r>
            <a:r>
              <a:rPr lang="en-US" altLang="en-US" sz="1400" dirty="0">
                <a:solidFill>
                  <a:srgbClr val="000000"/>
                </a:solidFill>
                <a:cs typeface="Arial" panose="020B0604020202020204" pitchFamily="34" charset="0"/>
              </a:rPr>
              <a:t>traffic management, healthcare and environmental protection by using advanced ICT</a:t>
            </a:r>
          </a:p>
          <a:p>
            <a:pPr eaLnBrk="1" hangingPunct="1">
              <a:lnSpc>
                <a:spcPct val="80000"/>
              </a:lnSpc>
              <a:spcBef>
                <a:spcPct val="0"/>
              </a:spcBef>
              <a:buClrTx/>
            </a:pPr>
            <a:endParaRPr lang="en-US" altLang="en-US" sz="1400" b="0" dirty="0">
              <a:solidFill>
                <a:srgbClr val="000000"/>
              </a:solidFill>
              <a:cs typeface="Arial" panose="020B0604020202020204" pitchFamily="34" charset="0"/>
            </a:endParaRPr>
          </a:p>
          <a:p>
            <a:pPr eaLnBrk="1" hangingPunct="1">
              <a:lnSpc>
                <a:spcPct val="80000"/>
              </a:lnSpc>
              <a:spcBef>
                <a:spcPct val="0"/>
              </a:spcBef>
              <a:buClrTx/>
            </a:pPr>
            <a:r>
              <a:rPr lang="en-US" altLang="en-US" sz="1400" b="0" dirty="0">
                <a:solidFill>
                  <a:srgbClr val="000000"/>
                </a:solidFill>
                <a:cs typeface="Arial" panose="020B0604020202020204" pitchFamily="34" charset="0"/>
              </a:rPr>
              <a:t>China Development Bank will lend as much as </a:t>
            </a:r>
            <a:r>
              <a:rPr lang="en-US" altLang="en-US" sz="1400" dirty="0">
                <a:solidFill>
                  <a:srgbClr val="000000"/>
                </a:solidFill>
                <a:cs typeface="Arial" panose="020B0604020202020204" pitchFamily="34" charset="0"/>
              </a:rPr>
              <a:t>80 billion yuan </a:t>
            </a:r>
            <a:r>
              <a:rPr lang="en-US" altLang="en-US" sz="1400" dirty="0" smtClean="0">
                <a:solidFill>
                  <a:srgbClr val="000000"/>
                </a:solidFill>
                <a:cs typeface="Arial" panose="020B0604020202020204" pitchFamily="34" charset="0"/>
              </a:rPr>
              <a:t>(INR 70,000 Crores) </a:t>
            </a:r>
            <a:r>
              <a:rPr lang="en-US" altLang="en-US" sz="1400" dirty="0">
                <a:solidFill>
                  <a:srgbClr val="000000"/>
                </a:solidFill>
                <a:cs typeface="Arial" panose="020B0604020202020204" pitchFamily="34" charset="0"/>
              </a:rPr>
              <a:t>for the projects between 2013 and 2015</a:t>
            </a:r>
          </a:p>
        </p:txBody>
      </p:sp>
      <p:sp>
        <p:nvSpPr>
          <p:cNvPr id="17417" name="Textplatzhalter 20"/>
          <p:cNvSpPr txBox="1">
            <a:spLocks/>
          </p:cNvSpPr>
          <p:nvPr/>
        </p:nvSpPr>
        <p:spPr bwMode="auto">
          <a:xfrm>
            <a:off x="2284413" y="5213211"/>
            <a:ext cx="6583362"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285750" indent="-285750">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lnSpc>
                <a:spcPct val="80000"/>
              </a:lnSpc>
              <a:spcBef>
                <a:spcPct val="0"/>
              </a:spcBef>
              <a:buClrTx/>
            </a:pPr>
            <a:r>
              <a:rPr lang="en-US" altLang="en-US" sz="1400">
                <a:solidFill>
                  <a:srgbClr val="000000"/>
                </a:solidFill>
                <a:cs typeface="Arial" panose="020B0604020202020204" pitchFamily="34" charset="0"/>
              </a:rPr>
              <a:t>UK Government, through the Technology Strategy Board</a:t>
            </a:r>
            <a:r>
              <a:rPr lang="en-US" altLang="en-US" sz="1400" b="0">
                <a:solidFill>
                  <a:srgbClr val="000000"/>
                </a:solidFill>
                <a:cs typeface="Arial" panose="020B0604020202020204" pitchFamily="34" charset="0"/>
              </a:rPr>
              <a:t>, begun heavily investing in Future Cities</a:t>
            </a:r>
          </a:p>
          <a:p>
            <a:pPr eaLnBrk="1" hangingPunct="1">
              <a:lnSpc>
                <a:spcPct val="80000"/>
              </a:lnSpc>
              <a:spcBef>
                <a:spcPct val="0"/>
              </a:spcBef>
              <a:buClrTx/>
            </a:pPr>
            <a:endParaRPr lang="en-US" altLang="en-US" sz="1400" b="0">
              <a:solidFill>
                <a:srgbClr val="000000"/>
              </a:solidFill>
              <a:cs typeface="Arial" panose="020B0604020202020204" pitchFamily="34" charset="0"/>
            </a:endParaRPr>
          </a:p>
          <a:p>
            <a:pPr eaLnBrk="1" hangingPunct="1">
              <a:lnSpc>
                <a:spcPct val="80000"/>
              </a:lnSpc>
              <a:spcBef>
                <a:spcPct val="0"/>
              </a:spcBef>
              <a:buClrTx/>
            </a:pPr>
            <a:r>
              <a:rPr lang="en-US" altLang="en-US" sz="1400" b="0">
                <a:solidFill>
                  <a:srgbClr val="000000"/>
                </a:solidFill>
                <a:cs typeface="Arial" panose="020B0604020202020204" pitchFamily="34" charset="0"/>
              </a:rPr>
              <a:t>There will be a </a:t>
            </a:r>
            <a:r>
              <a:rPr lang="en-US" altLang="en-US" sz="1400">
                <a:solidFill>
                  <a:srgbClr val="000000"/>
                </a:solidFill>
                <a:cs typeface="Arial" panose="020B0604020202020204" pitchFamily="34" charset="0"/>
              </a:rPr>
              <a:t>£24 million </a:t>
            </a:r>
            <a:r>
              <a:rPr lang="en-US" altLang="en-US" sz="1400" b="0">
                <a:solidFill>
                  <a:srgbClr val="000000"/>
                </a:solidFill>
                <a:cs typeface="Arial" panose="020B0604020202020204" pitchFamily="34" charset="0"/>
              </a:rPr>
              <a:t>investment in Glasgow City,  as the Future Cities Demonstrator </a:t>
            </a:r>
            <a:r>
              <a:rPr lang="en-US" altLang="en-US" sz="1400">
                <a:solidFill>
                  <a:srgbClr val="000000"/>
                </a:solidFill>
                <a:cs typeface="Arial" panose="020B0604020202020204" pitchFamily="34" charset="0"/>
              </a:rPr>
              <a:t>over 18 months</a:t>
            </a:r>
          </a:p>
          <a:p>
            <a:pPr eaLnBrk="1" hangingPunct="1">
              <a:lnSpc>
                <a:spcPct val="80000"/>
              </a:lnSpc>
              <a:spcBef>
                <a:spcPct val="0"/>
              </a:spcBef>
              <a:buClrTx/>
            </a:pPr>
            <a:endParaRPr lang="en-US" altLang="en-US" sz="1400" b="0">
              <a:solidFill>
                <a:srgbClr val="000000"/>
              </a:solidFill>
              <a:cs typeface="Arial" panose="020B0604020202020204" pitchFamily="34" charset="0"/>
            </a:endParaRPr>
          </a:p>
          <a:p>
            <a:pPr eaLnBrk="1" hangingPunct="1">
              <a:lnSpc>
                <a:spcPct val="80000"/>
              </a:lnSpc>
              <a:spcBef>
                <a:spcPct val="0"/>
              </a:spcBef>
              <a:buClrTx/>
            </a:pPr>
            <a:r>
              <a:rPr lang="en-US" altLang="en-US" sz="1400" b="0">
                <a:solidFill>
                  <a:srgbClr val="000000"/>
                </a:solidFill>
                <a:cs typeface="Arial" panose="020B0604020202020204" pitchFamily="34" charset="0"/>
              </a:rPr>
              <a:t>London, awarded the Future Cities Catapult, will be funded by up to </a:t>
            </a:r>
            <a:r>
              <a:rPr lang="en-US" altLang="en-US" sz="1400">
                <a:solidFill>
                  <a:srgbClr val="000000"/>
                </a:solidFill>
                <a:cs typeface="Arial" panose="020B0604020202020204" pitchFamily="34" charset="0"/>
              </a:rPr>
              <a:t>£50 million over five years</a:t>
            </a:r>
          </a:p>
        </p:txBody>
      </p:sp>
      <p:pic>
        <p:nvPicPr>
          <p:cNvPr id="17418" name="Picture 2" descr="http://www.southampton.ac.uk/images/inline/business/TSB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5097324"/>
            <a:ext cx="15017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 descr="http://www.politicsabroad.com/wp-content/themes/Politics-Abroad/images/flags/chin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3" y="3584436"/>
            <a:ext cx="156051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AutoShape 6" descr="data:image/jpeg;base64,/9j/4AAQSkZJRgABAQAAAQABAAD/2wBDAAkGBwgHBgkIBwgKCgkLDRYPDQwMDRsUFRAWIB0iIiAdHx8kKDQsJCYxJx8fLT0tMTU3Ojo6Iys/RD84QzQ5Ojf/2wBDAQoKCg0MDRoPDxo3JR8lNzc3Nzc3Nzc3Nzc3Nzc3Nzc3Nzc3Nzc3Nzc3Nzc3Nzc3Nzc3Nzc3Nzc3Nzc3Nzc3Nzf/wAARCAC3ARMDASIAAhEBAxEB/8QAGwABAQEBAQEBAQAAAAAAAAAAAAUHBgQDAQL/xAA6EAABAwEECAQEBAYDAQAAAAAAAQIDBAUGERYSIVNVkqTR0gcTMUEUIlFhFTJxgSNCUnKCkRckM6H/xAAaAQEAAwEBAQAAAAAAAAAAAAAAAQIEBQYD/8QALBEBAAECBQQBAwQDAQAAAAAAAAEDFAJRUoHwBBEVMUEFIdESEyMyYZGhwf/aAAwDAQACEQMRAD8A6cAHiXrwAAAAAAAAAAAAAAAAAAAAAAAAAAAAAAAAAAAAAAAAAAAAAAAAAAAAAAAAAAAAAAAAAAAAAAAAAAAAAAAAAAAAAAAAAAAAAAAAAAAAAAAAAAAAAAAAAAAAAAAAAAAAAAAAAAAAAAAAAAAAABcyxW7Wn4ndBlit2tPxO6Gqy6jRLN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BZdRokvKGqHXAA9Y8yAAAAAAAAAAAAAAAAEK9N7rFurTJLa9WjHuTGOBiaUkn6N+n3XBPuePxDvfFdCw1qUY2WunXy6SBf53/AFX30U9V/ZPc4u41yvj6ykvPe+rfVWnXtdJFBUwpoov8upyfmaiKqNwww9NTVNVKhh/R+5U/r/2eZqzPxD9m8VLxWnTuqbs3PqJqNH6CVEyPejlxwwwaiJjivoiqf2t+PEWjq0irrmRz/IsmjSo9VVqLgvzNc9Mcfb1+x2kVoQUnwXlwxU3l1rqKrijajWxvkTFFwT+p3lqi+6SIflHafn/BUrXYuntKs0vqkcM0mK8SRp/kfb9dOI+1OO2/PhHac0a6/ixYVtVKUVe2Sya5XaPlVKpoK7+lH6tf9yId+cFeK7FiXwsVsksUVIlRUaVFPTwN82RFVVVU+un8zv0wcvuQ/D681fd28clx7yzumRj1js+seit0sPRmLvVFT8v0XVrTDCmOhgqYZxUvtMe4/Ce8x7ayADEsAAAAAAAAAAAAAAAAAAAAAAAAAAAAAAAAAAAAfi+igZBWtlvV4zuxkb8Fd5jHaLonSI5UVFciNT+bScuv20EO2tKrbURTU1PJDbFPhjLSRTtZVw4LijmLimKoqIqY6LkVMUcq4IcT4etj/wCUr5NWLCv8+RYZnRK9sbPMdpIuCphjizD9FOivTLFXItNVVdjWlIzHCnjsOWslZwTKrF+64HSqx/JhwfERH5+PzCkenKWtalZXOqW09Q6Sfy0gfO6NYnyPjd5kDpGKieXNG9uDkVMHMVzk1MXD4urpKiSd0cqy0sq1ETmwPRXeVLUyTSsRUX5XPakLcV9G+Y5cEYqpDvJT1c1i1lPSsk86NzWSQqjvMRiYuWPXNKrcMNLy8Wrg1V0cExTn7jUtY20JpVje2l8pzZdONVa9fVEw91TR0tXojVXFERVTfgo4ZpziifSvf7ttsC1p6tjrSa2n0nN0FtCo/h0VJHj/AOUCLgsvprcmijlT82CNakfxes78UuvBa9m2gk8tkv8AOWoRiqr0crU+R7cGphqXBPonv6+a7TYo5GV9Q2jie5cWV9fY81W1U+rahKmRqJ/kh0l/5mT+HlrTV9RS2jTrAvluo4HYJJj8jsfMdgiOwVV+xhjtTr4Zw5re4dNdW1fxu7lm2muGlU07HvRPRH4fMn+8Sqcd4QI5vh1YyPxx0JFTH6ea/D/4diYK2GMNTFhj4mVo9AAPmkAAAAAAAAAAAAAAAAAAAAAAAAAAAAAAAAAAGPXlSS6Xi7TWi90Mdl261sdQ6aPSYmCtRyeupcUauPtpL9zvLYY6poUWeaRtDJg2Ghs5+ElWq+jfMRUwRfdGqiIiKqu0cT0XyuxR3ssOWzaz5FX54ZkTFYpE9HJ9fXBU90Vf1M1uxeu0Li2jTXZvjSQQQQRvjprQRrtFWYorcFRNbVX1XDH0x9DoYf58ETh/th+M4zhT1L62xYVVT+fHSNgimgbHEsdMmjDBPM9rYII/T8qubM9ypi5UjVdWpPnJZdXLUyaEb540+LkjhjcqPlZBWPZLGz3R+g6FzF9nQtO/stbMtWks+ps2rjqqSOqkqJalNSSzJpN14++k/FP7Uw1YH2pbOSJKSRqJ51PaNTMjU/MrJZZEd+38Rrv8UJuJiO0++f8Ap2Rrv2X8HOxaWr8iepaktPXwM/69pMVMU82LUnm4a1Vuirk+ZF/M1vP+Mdq1D6Kju/QNpPxO1JkiqIYUR73IitVuDtStRXYJgqa9fsmv2Xm8QrEsCglorDkgtSqdVq2Kjaj/AOEun86YomrB2Ktw+qYakQ/vw4uXWpas9771xtS16tyvip0ajfIR3q5U9nKmrD2T11rqthj9uf36nx6j5mfxyD39od5YFmssaxKGzY1RzaWBkWkiYaSomCr+64r+57wDmzMzPeVwAEAAAAAAAAAAAAAAAAADDs+3m3ly8XaM+3m3ly8XaYr+llPN2DyFLKebtxBh2fbzby5eLtGfbzby5eLtF/Synm55CllPN24gw7Pt5t5cvF2jPt5t5cvF2i/pZTzc8hSynm7cQYdn2828uXi7Rn2828uXi7Rf0sp5ueQpZTzduIMOz7ebeXLxdoz7ebeXLxdov6WU83PIUsp5u3EGHZ9vNvLl4u0Z9vNvLl4u0X9LKebnkKWU83biDDs+3m3ly8XaM+3m3ly8XaL+llPNzyFLKebtxPDbFj2dbdG6jtajhqoHa9GRuOC/VF9UX7prMcz7ebeXLxdoz7ebeXLxdoj6hTie8d+bnkKWU83X7S8E7Hlc9bKtSvoWvXFY1VJWalxT6L/tVPkvg3JV1CS2te20qz5dBVVmDtHHHR0nOdq+xFz7ebeXLxdoz7ebeXLxdpqj67jiPc/6hF9Rynm7SbrXBu7dhzZbOotOqRMPiqhdOT9l9G/siHUGHZ9vNvLl4u0Z9vNvLl4u0z4/qWHHPfF3mef5T5ClHxPN24gw7Pt5t5cvF2jPt5t5cvF2lb+llPNzyFLKebtxBh2fbzby5eLtGfbzby5eLtF/Synm55CllPN24gw7Pt5t5cvF2jPt5t5cvF2i/pZTzc8hSynm7cQYdn2828uXi7Rn2828uXi7Rf0sp5ueQpZTzduIMOz7ebeXLxdoz7ebeXLxdov6WU83PIUsp5u3EGHZ9vNvLl4u0Z9vNvLl4u0X9LKebnkKWU83biDDs+3m3ly8XaM+3m3ly8XaL+llPNzyFLKebtxBh2fbzby5eLtAv6WU83PIUsp5u5oAHIcc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204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ClrTx/>
              <a:buFontTx/>
              <a:buNone/>
            </a:pPr>
            <a:endParaRPr lang="en-GB" altLang="en-US" sz="3200">
              <a:solidFill>
                <a:schemeClr val="tx1"/>
              </a:solidFill>
              <a:latin typeface="Arial" panose="020B0604020202020204" pitchFamily="34" charset="0"/>
              <a:cs typeface="Arial" panose="020B0604020202020204" pitchFamily="34" charset="0"/>
            </a:endParaRPr>
          </a:p>
        </p:txBody>
      </p:sp>
      <p:sp>
        <p:nvSpPr>
          <p:cNvPr id="17421" name="AutoShape 8" descr="data:image/jpeg;base64,/9j/4AAQSkZJRgABAQAAAQABAAD/2wBDAAkGBwgHBgkIBwgKCgkLDRYPDQwMDRsUFRAWIB0iIiAdHx8kKDQsJCYxJx8fLT0tMTU3Ojo6Iys/RD84QzQ5Ojf/2wBDAQoKCg0MDRoPDxo3JR8lNzc3Nzc3Nzc3Nzc3Nzc3Nzc3Nzc3Nzc3Nzc3Nzc3Nzc3Nzc3Nzc3Nzc3Nzc3Nzc3Nzf/wAARCAC3ARMDASIAAhEBAxEB/8QAGwABAQEBAQEBAQAAAAAAAAAAAAUHBgQDAQL/xAA6EAABAwEECAQEBAYDAQAAAAAAAQIDBAUGERYSIVNVkqTR0gcTMUEUIlFhFTJxgSNCUnKCkRckM6H/xAAaAQEAAwEBAQAAAAAAAAAAAAAAAQIEBQYD/8QALBEBAAECBQQBAwQDAQAAAAAAAAEDFAJRUoHwBBEVMUEFIdESEyMyYZGhwf/aAAwDAQACEQMRAD8A6cAHiXrwAAAAAAAAAAAAAAAAAAAAAAAAAAAAAAAAAAAAAAAAAAAAAAAAAAAAAAAAAAAAAAAAAAAAAAAAAAAAAAAAAAAAAAAAAAAAAAAAAAAAAAAAAAAAAAAAAAAAAAAAAAAAAAAAAAAAAAAAAAAAABcyxW7Wn4ndBlit2tPxO6Gqy6jRLN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BZdRokvKGqHXAA9Y8yAAAAAAAAAAAAAAAAEK9N7rFurTJLa9WjHuTGOBiaUkn6N+n3XBPuePxDvfFdCw1qUY2WunXy6SBf53/AFX30U9V/ZPc4u41yvj6ykvPe+rfVWnXtdJFBUwpoov8upyfmaiKqNwww9NTVNVKhh/R+5U/r/2eZqzPxD9m8VLxWnTuqbs3PqJqNH6CVEyPejlxwwwaiJjivoiqf2t+PEWjq0irrmRz/IsmjSo9VVqLgvzNc9Mcfb1+x2kVoQUnwXlwxU3l1rqKrijajWxvkTFFwT+p3lqi+6SIflHafn/BUrXYuntKs0vqkcM0mK8SRp/kfb9dOI+1OO2/PhHac0a6/ixYVtVKUVe2Sya5XaPlVKpoK7+lH6tf9yId+cFeK7FiXwsVsksUVIlRUaVFPTwN82RFVVVU+un8zv0wcvuQ/D681fd28clx7yzumRj1js+seit0sPRmLvVFT8v0XVrTDCmOhgqYZxUvtMe4/Ce8x7ayADEsAAAAAAAAAAAAAAAAAAAAAAAAAAAAAAAAAAAAfi+igZBWtlvV4zuxkb8Fd5jHaLonSI5UVFciNT+bScuv20EO2tKrbURTU1PJDbFPhjLSRTtZVw4LijmLimKoqIqY6LkVMUcq4IcT4etj/wCUr5NWLCv8+RYZnRK9sbPMdpIuCphjizD9FOivTLFXItNVVdjWlIzHCnjsOWslZwTKrF+64HSqx/JhwfERH5+PzCkenKWtalZXOqW09Q6Sfy0gfO6NYnyPjd5kDpGKieXNG9uDkVMHMVzk1MXD4urpKiSd0cqy0sq1ETmwPRXeVLUyTSsRUX5XPakLcV9G+Y5cEYqpDvJT1c1i1lPSsk86NzWSQqjvMRiYuWPXNKrcMNLy8Wrg1V0cExTn7jUtY20JpVje2l8pzZdONVa9fVEw91TR0tXojVXFERVTfgo4ZpziifSvf7ttsC1p6tjrSa2n0nN0FtCo/h0VJHj/AOUCLgsvprcmijlT82CNakfxes78UuvBa9m2gk8tkv8AOWoRiqr0crU+R7cGphqXBPonv6+a7TYo5GV9Q2jie5cWV9fY81W1U+rahKmRqJ/kh0l/5mT+HlrTV9RS2jTrAvluo4HYJJj8jsfMdgiOwVV+xhjtTr4Zw5re4dNdW1fxu7lm2muGlU07HvRPRH4fMn+8Sqcd4QI5vh1YyPxx0JFTH6ea/D/4diYK2GMNTFhj4mVo9AAPmkAAAAAAAAAAAAAAAAAAAAAAAAAAAAAAAAAAGPXlSS6Xi7TWi90Mdl261sdQ6aPSYmCtRyeupcUauPtpL9zvLYY6poUWeaRtDJg2Ghs5+ElWq+jfMRUwRfdGqiIiKqu0cT0XyuxR3ssOWzaz5FX54ZkTFYpE9HJ9fXBU90Vf1M1uxeu0Li2jTXZvjSQQQQRvjprQRrtFWYorcFRNbVX1XDH0x9DoYf58ETh/th+M4zhT1L62xYVVT+fHSNgimgbHEsdMmjDBPM9rYII/T8qubM9ypi5UjVdWpPnJZdXLUyaEb540+LkjhjcqPlZBWPZLGz3R+g6FzF9nQtO/stbMtWks+ps2rjqqSOqkqJalNSSzJpN14++k/FP7Uw1YH2pbOSJKSRqJ51PaNTMjU/MrJZZEd+38Rrv8UJuJiO0++f8Ap2Rrv2X8HOxaWr8iepaktPXwM/69pMVMU82LUnm4a1Vuirk+ZF/M1vP+Mdq1D6Kju/QNpPxO1JkiqIYUR73IitVuDtStRXYJgqa9fsmv2Xm8QrEsCglorDkgtSqdVq2Kjaj/AOEun86YomrB2Ktw+qYakQ/vw4uXWpas9771xtS16tyvip0ajfIR3q5U9nKmrD2T11rqthj9uf36nx6j5mfxyD39od5YFmssaxKGzY1RzaWBkWkiYaSomCr+64r+57wDmzMzPeVwAEAAAAAAAAAAAAAAAAADDs+3m3ly8XaM+3m3ly8XaYr+llPN2DyFLKebtxBh2fbzby5eLtGfbzby5eLtF/Synm55CllPN24gw7Pt5t5cvF2jPt5t5cvF2i/pZTzc8hSynm7cQYdn2828uXi7Rn2828uXi7Rf0sp5ueQpZTzduIMOz7ebeXLxdoz7ebeXLxdov6WU83PIUsp5u3EGHZ9vNvLl4u0Z9vNvLl4u0X9LKebnkKWU83biDDs+3m3ly8XaM+3m3ly8XaL+llPNzyFLKebtxPDbFj2dbdG6jtajhqoHa9GRuOC/VF9UX7prMcz7ebeXLxdoz7ebeXLxdoj6hTie8d+bnkKWU83X7S8E7Hlc9bKtSvoWvXFY1VJWalxT6L/tVPkvg3JV1CS2te20qz5dBVVmDtHHHR0nOdq+xFz7ebeXLxdoz7ebeXLxdpqj67jiPc/6hF9Rynm7SbrXBu7dhzZbOotOqRMPiqhdOT9l9G/siHUGHZ9vNvLl4u0Z9vNvLl4u0z4/qWHHPfF3mef5T5ClHxPN24gw7Pt5t5cvF2jPt5t5cvF2lb+llPNzyFLKebtxBh2fbzby5eLtGfbzby5eLtF/Synm55CllPN24gw7Pt5t5cvF2jPt5t5cvF2i/pZTzc8hSynm7cQYdn2828uXi7Rn2828uXi7Rf0sp5ueQpZTzduIMOz7ebeXLxdoz7ebeXLxdov6WU83PIUsp5u3EGHZ9vNvLl4u0Z9vNvLl4u0X9LKebnkKWU83biDDs+3m3ly8XaM+3m3ly8XaL+llPNzyFLKebtxBh2fbzby5eLtAv6WU83PIUsp5u5oAHIcc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357188" y="-904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ClrTx/>
              <a:buFontTx/>
              <a:buNone/>
            </a:pPr>
            <a:endParaRPr lang="en-GB" altLang="en-US" sz="3200">
              <a:solidFill>
                <a:schemeClr val="tx1"/>
              </a:solidFill>
              <a:latin typeface="Arial" panose="020B0604020202020204" pitchFamily="34" charset="0"/>
              <a:cs typeface="Arial" panose="020B0604020202020204" pitchFamily="34" charset="0"/>
            </a:endParaRPr>
          </a:p>
        </p:txBody>
      </p:sp>
      <p:sp>
        <p:nvSpPr>
          <p:cNvPr id="17422" name="AutoShape 10" descr="data:image/jpeg;base64,/9j/4AAQSkZJRgABAQAAAQABAAD/2wBDAAkGBwgHBgkIBwgKCgkLDRYPDQwMDRsUFRAWIB0iIiAdHx8kKDQsJCYxJx8fLT0tMTU3Ojo6Iys/RD84QzQ5Ojf/2wBDAQoKCg0MDRoPDxo3JR8lNzc3Nzc3Nzc3Nzc3Nzc3Nzc3Nzc3Nzc3Nzc3Nzc3Nzc3Nzc3Nzc3Nzc3Nzc3Nzc3Nzf/wAARCAC3ARMDASIAAhEBAxEB/8QAGwABAQEBAQEBAQAAAAAAAAAAAAUHBgQDAQL/xAA6EAABAwEECAQEBAYDAQAAAAAAAQIDBAUGERYSIVNVkqTR0gcTMUEUIlFhFTJxgSNCUnKCkRckM6H/xAAaAQEAAwEBAQAAAAAAAAAAAAAAAQIEBQYD/8QALBEBAAECBQQBAwQDAQAAAAAAAAEDFAJRUoHwBBEVMUEFIdESEyMyYZGhwf/aAAwDAQACEQMRAD8A6cAHiXrwAAAAAAAAAAAAAAAAAAAAAAAAAAAAAAAAAAAAAAAAAAAAAAAAAAAAAAAAAAAAAAAAAAAAAAAAAAAAAAAAAAAAAAAAAAAAAAAAAAAAAAAAAAAAAAAAAAAAAAAAAAAAAAAAAAAAAAAAAAAAABcyxW7Wn4ndBlit2tPxO6Gqy6jRLN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BZdRokvKGqHXAA9Y8yAAAAAAAAAAAAAAAAEK9N7rFurTJLa9WjHuTGOBiaUkn6N+n3XBPuePxDvfFdCw1qUY2WunXy6SBf53/AFX30U9V/ZPc4u41yvj6ykvPe+rfVWnXtdJFBUwpoov8upyfmaiKqNwww9NTVNVKhh/R+5U/r/2eZqzPxD9m8VLxWnTuqbs3PqJqNH6CVEyPejlxwwwaiJjivoiqf2t+PEWjq0irrmRz/IsmjSo9VVqLgvzNc9Mcfb1+x2kVoQUnwXlwxU3l1rqKrijajWxvkTFFwT+p3lqi+6SIflHafn/BUrXYuntKs0vqkcM0mK8SRp/kfb9dOI+1OO2/PhHac0a6/ixYVtVKUVe2Sya5XaPlVKpoK7+lH6tf9yId+cFeK7FiXwsVsksUVIlRUaVFPTwN82RFVVVU+un8zv0wcvuQ/D681fd28clx7yzumRj1js+seit0sPRmLvVFT8v0XVrTDCmOhgqYZxUvtMe4/Ce8x7ayADEsAAAAAAAAAAAAAAAAAAAAAAAAAAAAAAAAAAAAfi+igZBWtlvV4zuxkb8Fd5jHaLonSI5UVFciNT+bScuv20EO2tKrbURTU1PJDbFPhjLSRTtZVw4LijmLimKoqIqY6LkVMUcq4IcT4etj/wCUr5NWLCv8+RYZnRK9sbPMdpIuCphjizD9FOivTLFXItNVVdjWlIzHCnjsOWslZwTKrF+64HSqx/JhwfERH5+PzCkenKWtalZXOqW09Q6Sfy0gfO6NYnyPjd5kDpGKieXNG9uDkVMHMVzk1MXD4urpKiSd0cqy0sq1ETmwPRXeVLUyTSsRUX5XPakLcV9G+Y5cEYqpDvJT1c1i1lPSsk86NzWSQqjvMRiYuWPXNKrcMNLy8Wrg1V0cExTn7jUtY20JpVje2l8pzZdONVa9fVEw91TR0tXojVXFERVTfgo4ZpziifSvf7ttsC1p6tjrSa2n0nN0FtCo/h0VJHj/AOUCLgsvprcmijlT82CNakfxes78UuvBa9m2gk8tkv8AOWoRiqr0crU+R7cGphqXBPonv6+a7TYo5GV9Q2jie5cWV9fY81W1U+rahKmRqJ/kh0l/5mT+HlrTV9RS2jTrAvluo4HYJJj8jsfMdgiOwVV+xhjtTr4Zw5re4dNdW1fxu7lm2muGlU07HvRPRH4fMn+8Sqcd4QI5vh1YyPxx0JFTH6ea/D/4diYK2GMNTFhj4mVo9AAPmkAAAAAAAAAAAAAAAAAAAAAAAAAAAAAAAAAAGPXlSS6Xi7TWi90Mdl261sdQ6aPSYmCtRyeupcUauPtpL9zvLYY6poUWeaRtDJg2Ghs5+ElWq+jfMRUwRfdGqiIiKqu0cT0XyuxR3ssOWzaz5FX54ZkTFYpE9HJ9fXBU90Vf1M1uxeu0Li2jTXZvjSQQQQRvjprQRrtFWYorcFRNbVX1XDH0x9DoYf58ETh/th+M4zhT1L62xYVVT+fHSNgimgbHEsdMmjDBPM9rYII/T8qubM9ypi5UjVdWpPnJZdXLUyaEb540+LkjhjcqPlZBWPZLGz3R+g6FzF9nQtO/stbMtWks+ps2rjqqSOqkqJalNSSzJpN14++k/FP7Uw1YH2pbOSJKSRqJ51PaNTMjU/MrJZZEd+38Rrv8UJuJiO0++f8Ap2Rrv2X8HOxaWr8iepaktPXwM/69pMVMU82LUnm4a1Vuirk+ZF/M1vP+Mdq1D6Kju/QNpPxO1JkiqIYUR73IitVuDtStRXYJgqa9fsmv2Xm8QrEsCglorDkgtSqdVq2Kjaj/AOEun86YomrB2Ktw+qYakQ/vw4uXWpas9771xtS16tyvip0ajfIR3q5U9nKmrD2T11rqthj9uf36nx6j5mfxyD39od5YFmssaxKGzY1RzaWBkWkiYaSomCr+64r+57wDmzMzPeVwAEAAAAAAAAAAAAAAAAADDs+3m3ly8XaM+3m3ly8XaYr+llPN2DyFLKebtxBh2fbzby5eLtGfbzby5eLtF/Synm55CllPN24gw7Pt5t5cvF2jPt5t5cvF2i/pZTzc8hSynm7cQYdn2828uXi7Rn2828uXi7Rf0sp5ueQpZTzduIMOz7ebeXLxdoz7ebeXLxdov6WU83PIUsp5u3EGHZ9vNvLl4u0Z9vNvLl4u0X9LKebnkKWU83biDDs+3m3ly8XaM+3m3ly8XaL+llPNzyFLKebtxPDbFj2dbdG6jtajhqoHa9GRuOC/VF9UX7prMcz7ebeXLxdoz7ebeXLxdoj6hTie8d+bnkKWU83X7S8E7Hlc9bKtSvoWvXFY1VJWalxT6L/tVPkvg3JV1CS2te20qz5dBVVmDtHHHR0nOdq+xFz7ebeXLxdoz7ebeXLxdpqj67jiPc/6hF9Rynm7SbrXBu7dhzZbOotOqRMPiqhdOT9l9G/siHUGHZ9vNvLl4u0Z9vNvLl4u0z4/qWHHPfF3mef5T5ClHxPN24gw7Pt5t5cvF2jPt5t5cvF2lb+llPNzyFLKebtxBh2fbzby5eLtGfbzby5eLtF/Synm55CllPN24gw7Pt5t5cvF2jPt5t5cvF2i/pZTzc8hSynm7cQYdn2828uXi7Rn2828uXi7Rf0sp5ueQpZTzduIMOz7ebeXLxdoz7ebeXLxdov6WU83PIUsp5u3EGHZ9vNvLl4u0Z9vNvLl4u0X9LKebnkKWU83biDDs+3m3ly8XaM+3m3ly8XaL+llPNzyFLKebtxBh2fbzby5eLtAv6WU83PIUsp5u5oAHIcc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509588" y="619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ClrTx/>
              <a:buFontTx/>
              <a:buNone/>
            </a:pPr>
            <a:endParaRPr lang="en-GB" altLang="en-US" sz="3200">
              <a:solidFill>
                <a:schemeClr val="tx1"/>
              </a:solidFill>
              <a:latin typeface="Arial" panose="020B0604020202020204" pitchFamily="34" charset="0"/>
              <a:cs typeface="Arial" panose="020B0604020202020204" pitchFamily="34" charset="0"/>
            </a:endParaRPr>
          </a:p>
        </p:txBody>
      </p:sp>
      <p:sp>
        <p:nvSpPr>
          <p:cNvPr id="17423" name="AutoShape 12" descr="data:image/jpeg;base64,/9j/4AAQSkZJRgABAQAAAQABAAD/2wBDAAkGBwgHBgkIBwgKCgkLDRYPDQwMDRsUFRAWIB0iIiAdHx8kKDQsJCYxJx8fLT0tMTU3Ojo6Iys/RD84QzQ5Ojf/2wBDAQoKCg0MDRoPDxo3JR8lNzc3Nzc3Nzc3Nzc3Nzc3Nzc3Nzc3Nzc3Nzc3Nzc3Nzc3Nzc3Nzc3Nzc3Nzc3Nzc3Nzf/wAARCAC3ARMDASIAAhEBAxEB/8QAGwABAQEBAQEBAQAAAAAAAAAAAAUHBgQDAQL/xAA6EAABAwEECAQEBAYDAQAAAAAAAQIDBAUGERYSIVNVkqTR0gcTMUEUIlFhFTJxgSNCUnKCkRckM6H/xAAaAQEAAwEBAQAAAAAAAAAAAAAAAQIEBQYD/8QALBEBAAECBQQBAwQDAQAAAAAAAAEDFAJRUoHwBBEVMUEFIdESEyMyYZGhwf/aAAwDAQACEQMRAD8A6cAHiXrwAAAAAAAAAAAAAAAAAAAAAAAAAAAAAAAAAAAAAAAAAAAAAAAAAAAAAAAAAAAAAAAAAAAAAAAAAAAAAAAAAAAAAAAAAAAAAAAAAAAAAAAAAAAAAAAAAAAAAAAAAAAAAAAAAAAAAAAAAAAAABcyxW7Wn4ndBlit2tPxO6Gqy6jRLN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MsVu1p+J3QWXUaJLyhqhDBcyxW7Wn4ndBlit2tPxO6Cy6jRJeUNUIYLmWK3a0/E7oBZdRokvKGqHXAA9Y8yAAAAAAAAAAAAAAAAEK9N7rFurTJLa9WjHuTGOBiaUkn6N+n3XBPuePxDvfFdCw1qUY2WunXy6SBf53/AFX30U9V/ZPc4u41yvj6ykvPe+rfVWnXtdJFBUwpoov8upyfmaiKqNwww9NTVNVKhh/R+5U/r/2eZqzPxD9m8VLxWnTuqbs3PqJqNH6CVEyPejlxwwwaiJjivoiqf2t+PEWjq0irrmRz/IsmjSo9VVqLgvzNc9Mcfb1+x2kVoQUnwXlwxU3l1rqKrijajWxvkTFFwT+p3lqi+6SIflHafn/BUrXYuntKs0vqkcM0mK8SRp/kfb9dOI+1OO2/PhHac0a6/ixYVtVKUVe2Sya5XaPlVKpoK7+lH6tf9yId+cFeK7FiXwsVsksUVIlRUaVFPTwN82RFVVVU+un8zv0wcvuQ/D681fd28clx7yzumRj1js+seit0sPRmLvVFT8v0XVrTDCmOhgqYZxUvtMe4/Ce8x7ayADEsAAAAAAAAAAAAAAAAAAAAAAAAAAAAAAAAAAAAfi+igZBWtlvV4zuxkb8Fd5jHaLonSI5UVFciNT+bScuv20EO2tKrbURTU1PJDbFPhjLSRTtZVw4LijmLimKoqIqY6LkVMUcq4IcT4etj/wCUr5NWLCv8+RYZnRK9sbPMdpIuCphjizD9FOivTLFXItNVVdjWlIzHCnjsOWslZwTKrF+64HSqx/JhwfERH5+PzCkenKWtalZXOqW09Q6Sfy0gfO6NYnyPjd5kDpGKieXNG9uDkVMHMVzk1MXD4urpKiSd0cqy0sq1ETmwPRXeVLUyTSsRUX5XPakLcV9G+Y5cEYqpDvJT1c1i1lPSsk86NzWSQqjvMRiYuWPXNKrcMNLy8Wrg1V0cExTn7jUtY20JpVje2l8pzZdONVa9fVEw91TR0tXojVXFERVTfgo4ZpziifSvf7ttsC1p6tjrSa2n0nN0FtCo/h0VJHj/AOUCLgsvprcmijlT82CNakfxes78UuvBa9m2gk8tkv8AOWoRiqr0crU+R7cGphqXBPonv6+a7TYo5GV9Q2jie5cWV9fY81W1U+rahKmRqJ/kh0l/5mT+HlrTV9RS2jTrAvluo4HYJJj8jsfMdgiOwVV+xhjtTr4Zw5re4dNdW1fxu7lm2muGlU07HvRPRH4fMn+8Sqcd4QI5vh1YyPxx0JFTH6ea/D/4diYK2GMNTFhj4mVo9AAPmkAAAAAAAAAAAAAAAAAAAAAAAAAAAAAAAAAAGPXlSS6Xi7TWi90Mdl261sdQ6aPSYmCtRyeupcUauPtpL9zvLYY6poUWeaRtDJg2Ghs5+ElWq+jfMRUwRfdGqiIiKqu0cT0XyuxR3ssOWzaz5FX54ZkTFYpE9HJ9fXBU90Vf1M1uxeu0Li2jTXZvjSQQQQRvjprQRrtFWYorcFRNbVX1XDH0x9DoYf58ETh/th+M4zhT1L62xYVVT+fHSNgimgbHEsdMmjDBPM9rYII/T8qubM9ypi5UjVdWpPnJZdXLUyaEb540+LkjhjcqPlZBWPZLGz3R+g6FzF9nQtO/stbMtWks+ps2rjqqSOqkqJalNSSzJpN14++k/FP7Uw1YH2pbOSJKSRqJ51PaNTMjU/MrJZZEd+38Rrv8UJuJiO0++f8Ap2Rrv2X8HOxaWr8iepaktPXwM/69pMVMU82LUnm4a1Vuirk+ZF/M1vP+Mdq1D6Kju/QNpPxO1JkiqIYUR73IitVuDtStRXYJgqa9fsmv2Xm8QrEsCglorDkgtSqdVq2Kjaj/AOEun86YomrB2Ktw+qYakQ/vw4uXWpas9771xtS16tyvip0ajfIR3q5U9nKmrD2T11rqthj9uf36nx6j5mfxyD39od5YFmssaxKGzY1RzaWBkWkiYaSomCr+64r+57wDmzMzPeVwAEAAAAAAAAAAAAAAAAADDs+3m3ly8XaM+3m3ly8XaYr+llPN2DyFLKebtxBh2fbzby5eLtGfbzby5eLtF/Synm55CllPN24gw7Pt5t5cvF2jPt5t5cvF2i/pZTzc8hSynm7cQYdn2828uXi7Rn2828uXi7Rf0sp5ueQpZTzduIMOz7ebeXLxdoz7ebeXLxdov6WU83PIUsp5u3EGHZ9vNvLl4u0Z9vNvLl4u0X9LKebnkKWU83biDDs+3m3ly8XaM+3m3ly8XaL+llPNzyFLKebtxPDbFj2dbdG6jtajhqoHa9GRuOC/VF9UX7prMcz7ebeXLxdoz7ebeXLxdoj6hTie8d+bnkKWU83X7S8E7Hlc9bKtSvoWvXFY1VJWalxT6L/tVPkvg3JV1CS2te20qz5dBVVmDtHHHR0nOdq+xFz7ebeXLxdoz7ebeXLxdpqj67jiPc/6hF9Rynm7SbrXBu7dhzZbOotOqRMPiqhdOT9l9G/siHUGHZ9vNvLl4u0Z9vNvLl4u0z4/qWHHPfF3mef5T5ClHxPN24gw7Pt5t5cvF2jPt5t5cvF2lb+llPNzyFLKebtxBh2fbzby5eLtGfbzby5eLtF/Synm55CllPN24gw7Pt5t5cvF2jPt5t5cvF2i/pZTzc8hSynm7cQYdn2828uXi7Rn2828uXi7Rf0sp5ueQpZTzduIMOz7ebeXLxdoz7ebeXLxdov6WU83PIUsp5u3EGHZ9vNvLl4u0Z9vNvLl4u0X9LKebnkKWU83biDDs+3m3ly8XaM+3m3ly8XaL+llPNzyFLKebtxBh2fbzby5eLtAv6WU83PIUsp5u5oAHIcc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661988" y="2143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ClrTx/>
              <a:buFontTx/>
              <a:buNone/>
            </a:pPr>
            <a:endParaRPr lang="en-GB" altLang="en-US" sz="3200">
              <a:solidFill>
                <a:schemeClr val="tx1"/>
              </a:solidFill>
              <a:latin typeface="Arial" panose="020B0604020202020204" pitchFamily="34" charset="0"/>
              <a:cs typeface="Arial" panose="020B0604020202020204" pitchFamily="34" charset="0"/>
            </a:endParaRPr>
          </a:p>
        </p:txBody>
      </p:sp>
      <p:sp>
        <p:nvSpPr>
          <p:cNvPr id="17424" name="AutoShape 16" descr="data:image/jpeg;base64,/9j/4AAQSkZJRgABAQAAAQABAAD/2wCEAAkGBg0PDw0PDxAQDw0QDw8ODw4ODxANDw8QExAVFBUQEhIXHCYeGBkjGRQUHy8gIycpLCwsFR4xNTAqNSYrLCkBCQoKDgwOGg8PGikeHB0pKSosKSkpKSkpKSkpKSkpKSwsKSwsKSkpKSkpKSkpKSwsKSwsKSwsKSksKSkpKSwpKf/AABEIAOUA3AMBIgACEQEDEQH/xAAcAAEAAgMBAQEAAAAAAAAAAAAAAQYCBAUDBwj/xABCEAACAQIDBQMIBwYFBQAAAAAAAQIDEQQSIQUGMUFREyJhMjNScXKBkbEHFDSSobLBIyRic4LRQlN0ouEVFjVDY//EABoBAQADAQEBAAAAAAAAAAAAAAABAgMEBQb/xAApEQADAAIBAwQCAQUBAAAAAAAAAQIDERIEITEUIjJBE2FRIzNScZEV/9oADAMBAAIRAxEAPwD7iAAAAAAAAAARcAkEXFwCQY5hcAyIMc66/iM66oaI2ZIkwzIm4JMgRci4BkCLi4BIAAAAAAAAAAAAAAAAAABFwAyLkNnJx+36dO8Yd+X4IlS2+xV0l5OrUqRirtpLq3Y5WK3ipQuo3qPw4FexOMqVG3OTfhwSPFHXHT/5HNWf+DqV9460vJSivVdmlV2hWlxnI1yTdY5Rk8lMyVafpP4sdrL0n8WYgtpFeTM44mouE5L3s3Ke3MRG3ezeElf8TQBVxL8kq2d7Dbz8FUh748DrYfH0qnkST8ODKWxF2d07PqtGY1gXlGizteS+pmSKtgd4Zwsqnfj15r19SxYbFQqJSi014HLUOfJ1Tao2AY3JRQuSAAAAAAAAAAAAAQwCGedasopyk7JatsmrUUU22klq7lU2ttV1nljpSXBek+ppEO2Z5LUo9dq7clU7lN5Ydecjk3JB3zCldjhq3XkgE2JRYgxuLmQJIMbi5kCAY3FzIAGIJZIBB6YXFzpSzQduq5M8wQ0n2ZKeu5btm7VhWXSa4xenvR0EUKnVlGSlHSSejLZsnairR10mtJL9UcWXFx7o7MeTfZnSBFyTA3JAAAAAAAABBjJktnN21j+ypu3lSvFf3JS29IhvS2zl7d2nnfZQfdXlPx6HGHzerJPRieKPPu+TCABoUFgAAAAQBYWAAFhYAAAAkAAAEHrhcTKnJTjxT4dV0PMENbWiU9F2wOLjVhGa58V0fQ2SpbDx3Z1Mrfcnb3MtaZ5uSOLO/HfJGSAJKGgAAAIYDAMZMp+18a6tWXox7q/Usm1sT2dGb52svWymnVgnvs5s1fQsTYCx2HIALEgED3kggEAkAED3kgAgEgAge8kAEAkAEEGRFiQLlu2NjO0pJ/4l3ZFRaOru7ictVw5SX4mGedzs3w1plqQIRNzgO0kAAAhkmLAK9vRW83C/WTRwjobfqZq8v4YxX4nPPRxLUI8/I90AAamYABAAAAAAAAAAAIJAAAAABABIAAIZ6YerlnCV+El8LmFyGiH3RKei+wldJ9VczNPZVTNRpvnlS+BuHmNaZ6UvaAAIJJMWZGLAKTtGpmrVH/E0a9z1xnnKnts8j1I+KPNt+5gAFioABAAAAAAAABNwCALgAAAAAAAAAAi5JBIJLVu7K9GPg2jqnI3Z8y/afzOuebfyZ6EeAAChckxZkRIAo+Phlq1V/EzwN/btPLXn42ZoHp43uUeda9xAJBcoQASQEQCQCSABcEAEgEkAkAggEgEkAkAEAkAAXBDYGi1btxtQXi38zrGjsinlo014XN48y3tnoz4JBAKliSGSQwCubz0e9Tn1vFnDRbduYbtKMrLWPeRUUzuwPc6OHMtUS1/wV/Hb1xo1J05UZ5o6LR2l6md88cVGmozqSjFuMJSu1d6I6o1vuctp62irT3yxE5JUaUU3ootNt+43cBtzGurTjXo5ac+7mUH3W+F9dDk7qU8+Lz+ipz+L0Ls68cyjnjmfCOZXdvA3yaT0kYYeVLbZmCG0rtuyXNnGqb24RTyZm9bOSXdWvMwUuvCOiqmfLO0DGE00mneLV01wa6mRTwXXcAFV23vbOE5U8Pbuu0qj116JGkQ6fYzyZJhbZagUXD74YqLvPLOHOLSWngXDA4+FakqsODT05xduDLXjqSsZpvwbIKTV3xxac0sllKSWnJPQ6e294K9GnhZwy3qwcpXWj8ET+F/9K+ol7/RYwV7dnb1bE1KkauXLGN1lVjW2zvRiKNepThkyxta6u+BH4nviS888eRagyjf954v/AOf3Tu7D3mjiH2dRKFWz9l2JrDSIjqIp6O6TTp5pRj1aXxOJvFt/6soxgk60r2v/AIfF/E4WB32xlKpGo8k4xkrwaSuudiqw1U7ReuoiK0z7lTSiklwSsjLMfJ9u/SliJuKwiVOFu9KSUpt9EN3PpLxSrU4YpxqUpSUXOyjKLfC5wPo8vF0zqXXYuXFH1m5JhB3s+T4GaOQ7ySGSQwDGUbprqUvaWF7KpKPK94+ourRyN4MBnhnj5UNfWjbFfGjHLPJFYOZvHXyYWs+scvxOlcre+1ZKlSj6U728Eeni+SPMzVxhnjuJQsq1S3OMF49TnuLjtOy/z1rdvjYse6NHLhab9OTl+JVK2OVPG1ar1yym4+1yOqfdTOSvbEne3hx061WODoOzb/ayWlteBzt4936WGo0pQcnJyUZuT4u3Q7W7GzHCEq9Tz1bvPqk3w+B5b6/Z4eFVfIpNarii9xyh0/Jt7sVXLCUr8sy+EmdSc1FNvRJXb8Dj7pP90h1zT/Mzw3jxsqkoYOlfPUa7RrXLHxMmvebTXHGmbWC2y8RQxVRRcYwVRQl6Vk9SgZm9ebfzfE+kfVI0cLOlHhGlNe/K7nzaPL1r5nTg130cvU77JnR23stYWcIqTkpQU7tK6udzciTyYhclqvemaW+fnqP8mP6m3uR5GJ9S+TJvvG2ZwlOTSKviPKqe1L5ne3n8zgP5cv0ODX8qp7cvzM7W8OJhOjgsrTapyUknez8TR73Jntao2NyPPVfYRzt5ftdb3fI6O5HnqvsL5nO3m+11v6fkVn+6y9L+ihR2fh3hZVpVHGtdqEVzs7cDU2c321HLx7SFreLIrw/ZUXyvO3rudbc7DUp4iWfWcYuUFyvpdl32ltlJSdLRG+L/AHuXsR/Q0YbNvhJ4rN5NdUcnJpq9zd3yf72/Yj+hlh//ABNf/WQ/IjJ01E6LuU7rZo7C2X9brxo5sicJzzL+FXsaMrptc1K1/VLid7cX7dD+VW/KcKr5U/bl+Yl03VL9FOKUy1/J+h9kzboUG+Lpwf8AtRuI0djfZ8P/ACoflN5HzdfJn1UfFf6JAIZUuGYSszGvPLGT42Tdl4I+ebrfSG6mKxEMXJU4SlaimlFQy3Ti/HgXjHVptfRleWYeq+ztba2a6U3Jebk/uvofPN8JOpiaNGOrVlbpKR9R25vLgaVCcqlWElbSEJKcpPkkkfO9hbJq1a0sdWhKMJNukpJr1M9LpbaW67aPO6qVTUz3O/hKXZU4R9CmvwX9yhbHwX1jFWfDM5zT6J8D6GauH2bQpylOFOMZvjJc7m0ZOO/2ZZMXLX6NlLhytpY5W8+DlVw01HVxanbwXE6wsUmtPZpU7niULY+8VSjSdCnDPNyeR34N+BY93tjSpKVaq74irq29cqfK50qeBoxk5RpwUnxlbU2DS8m/BljxOfkeGN81Wt/lz+OVnzKNGWndlxXJ9T6oYqC6R+CGPLwROXD+R7KZvhBurRsm12MVor66m7uNBpV7pq7jxVtNeBaHFPkn61cjKuSS9Whb8244kLp9XyKJvFsKpSqTnFOVKbzZlq435M4sYt6JO75JPifVWuVk0+KeqPOGGpp3UIJ9VFItPUaWjK+k5PaONupsedCnKpU0qVLWjxyx0K7vLSk8XW7sne2tvA+gGLgnq0m/FIpGbVNs1vp04UlLobMdXZ8tH2lOo5x01tzRzNlV6lKvSmlLSSi1Z8G7M+kxjyS46JJW1LJsbYsYLPOMXOXLKtEUydXxTTJno9tNM+U79YOUcWssZNOjCV0m1qjChhqn/SayySv9chplfoo+3Tw8HxjF+tJk/V4WtlVulla/Wxy+tfFLXg6PQLk3vyfEdx6Mljo92SXZ1tcr07pw6+HqZp9yd88rLK/TP0THDQTuoxT6qKRH1On6Efuon13ub15K/wDn+1Lfg8djq2HoX0/Zw+SN5GCRmee3t7PTlaWgQyQQWPNoqO3Po0weJqSqxcqM5O8nDhLxsXIF5uoe5ZneObWqRSNlfRfgqM1Oo5V2ndKppFeNrlrrYCnKHZuKy2sklbL6jcMRWSq8sicUT4RTtpbKnRd9XT5S6LxNKxe6lNSTTSafFM4O0N3eMqXDnB/odGPN9MyyYvtHCBlOlKLakmmupidSZzNAEEkkEXFyQCCASASCCQNkgypU5Sdopyb5I28FsirVs0ssecnp8EWTAbMp0VaKvLnJ8Wc+TMl4NoxOvJqbJ2IqdpztKp+U7FgSjipun3OuZUrRFiSQQWIBIAIJAAAAAAAAAAAIIsZAaBq4jA06itOKfzOPid2OLpy/pkWFkNF5up8FHEsplbZNeHGDfjHU1ZQa4pr3MvljGVCD4xT9aTNp6h/Zk8CKHcZkXZ7Pov8A9cPuoiOy6C4U4/dRf1P6KenKUlfhqe1HB1Zu0YSfusXSGDpx4Qiv6Uj0UEVfUP6JWAq2G3brS1k1BfFnYwewaNOztnl1l/Y6WUkxeSmbTjSMVEmxkDM0ICJAAAAAAAAAAAAAAAAAAAAAAAAABAsSACEiQACGCRYAhEgAAAAAAAAAAAAAAAAAAAAAAEEgAAAAAAAAAAAAAAAAAAAAAAAAAAAAAAAAAAH/2Q=="/>
          <p:cNvSpPr>
            <a:spLocks noChangeAspect="1" noChangeArrowheads="1"/>
          </p:cNvSpPr>
          <p:nvPr/>
        </p:nvSpPr>
        <p:spPr bwMode="auto">
          <a:xfrm>
            <a:off x="814388" y="3667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ClrTx/>
              <a:buFontTx/>
              <a:buNone/>
            </a:pPr>
            <a:endParaRPr lang="en-GB" altLang="en-US" sz="3200">
              <a:solidFill>
                <a:schemeClr val="tx1"/>
              </a:solidFill>
              <a:latin typeface="Arial" panose="020B0604020202020204" pitchFamily="34" charset="0"/>
              <a:cs typeface="Arial" panose="020B0604020202020204" pitchFamily="34" charset="0"/>
            </a:endParaRPr>
          </a:p>
        </p:txBody>
      </p:sp>
      <p:cxnSp>
        <p:nvCxnSpPr>
          <p:cNvPr id="20" name="Gerade Verbindung 26"/>
          <p:cNvCxnSpPr/>
          <p:nvPr/>
        </p:nvCxnSpPr>
        <p:spPr>
          <a:xfrm rot="10800000" flipV="1">
            <a:off x="231775" y="3196539"/>
            <a:ext cx="8636000" cy="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1" name="Textplatzhalter 20"/>
          <p:cNvSpPr txBox="1">
            <a:spLocks/>
          </p:cNvSpPr>
          <p:nvPr/>
        </p:nvSpPr>
        <p:spPr bwMode="auto">
          <a:xfrm>
            <a:off x="2284413" y="1103934"/>
            <a:ext cx="6583362" cy="215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285750" indent="-285750">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lnSpc>
                <a:spcPct val="80000"/>
              </a:lnSpc>
              <a:spcBef>
                <a:spcPct val="0"/>
              </a:spcBef>
              <a:buClrTx/>
            </a:pPr>
            <a:r>
              <a:rPr lang="en-US" altLang="en-US" sz="1400" b="0" dirty="0">
                <a:solidFill>
                  <a:srgbClr val="000000"/>
                </a:solidFill>
                <a:cs typeface="Arial" panose="020B0604020202020204" pitchFamily="34" charset="0"/>
              </a:rPr>
              <a:t>The government of India is planning to </a:t>
            </a:r>
            <a:r>
              <a:rPr lang="en-US" altLang="en-US" sz="1400" dirty="0">
                <a:solidFill>
                  <a:srgbClr val="000000"/>
                </a:solidFill>
                <a:cs typeface="Arial" panose="020B0604020202020204" pitchFamily="34" charset="0"/>
              </a:rPr>
              <a:t>develop 100 smart cities in country</a:t>
            </a:r>
            <a:endParaRPr lang="en-US" altLang="en-US" sz="1400" b="0" dirty="0">
              <a:solidFill>
                <a:srgbClr val="000000"/>
              </a:solidFill>
              <a:cs typeface="Arial" panose="020B0604020202020204" pitchFamily="34" charset="0"/>
            </a:endParaRPr>
          </a:p>
          <a:p>
            <a:pPr eaLnBrk="1" hangingPunct="1">
              <a:lnSpc>
                <a:spcPct val="80000"/>
              </a:lnSpc>
              <a:spcBef>
                <a:spcPct val="0"/>
              </a:spcBef>
              <a:buClrTx/>
            </a:pPr>
            <a:endParaRPr lang="en-US" altLang="en-US" sz="1400" b="0" dirty="0">
              <a:solidFill>
                <a:srgbClr val="000000"/>
              </a:solidFill>
              <a:cs typeface="Arial" panose="020B0604020202020204" pitchFamily="34" charset="0"/>
            </a:endParaRPr>
          </a:p>
          <a:p>
            <a:pPr eaLnBrk="1" hangingPunct="1">
              <a:lnSpc>
                <a:spcPct val="80000"/>
              </a:lnSpc>
              <a:spcBef>
                <a:spcPct val="0"/>
              </a:spcBef>
              <a:buClrTx/>
            </a:pPr>
            <a:r>
              <a:rPr lang="en-US" sz="1400" b="0" dirty="0" smtClean="0">
                <a:solidFill>
                  <a:srgbClr val="000000"/>
                </a:solidFill>
                <a:cs typeface="Arial" panose="020B0604020202020204" pitchFamily="34" charset="0"/>
              </a:rPr>
              <a:t>45 cities with one to four million people under consideration for up-gradation to a smart city</a:t>
            </a:r>
            <a:br>
              <a:rPr lang="en-US" sz="1400" b="0" dirty="0" smtClean="0">
                <a:solidFill>
                  <a:srgbClr val="000000"/>
                </a:solidFill>
                <a:cs typeface="Arial" panose="020B0604020202020204" pitchFamily="34" charset="0"/>
              </a:rPr>
            </a:br>
            <a:endParaRPr lang="en-US" altLang="en-US" sz="1400" b="0" dirty="0" smtClean="0">
              <a:solidFill>
                <a:srgbClr val="000000"/>
              </a:solidFill>
              <a:cs typeface="Arial" panose="020B0604020202020204" pitchFamily="34" charset="0"/>
            </a:endParaRPr>
          </a:p>
          <a:p>
            <a:pPr eaLnBrk="1" hangingPunct="1">
              <a:lnSpc>
                <a:spcPct val="80000"/>
              </a:lnSpc>
              <a:spcBef>
                <a:spcPct val="0"/>
              </a:spcBef>
              <a:buClrTx/>
            </a:pPr>
            <a:r>
              <a:rPr lang="en-US" altLang="en-US" sz="1400" b="0" dirty="0" smtClean="0">
                <a:solidFill>
                  <a:srgbClr val="000000"/>
                </a:solidFill>
                <a:cs typeface="Arial" panose="020B0604020202020204" pitchFamily="34" charset="0"/>
              </a:rPr>
              <a:t>Govt</a:t>
            </a:r>
            <a:r>
              <a:rPr lang="en-US" altLang="en-US" sz="1400" b="0" dirty="0">
                <a:solidFill>
                  <a:srgbClr val="000000"/>
                </a:solidFill>
                <a:cs typeface="Arial" panose="020B0604020202020204" pitchFamily="34" charset="0"/>
              </a:rPr>
              <a:t>. has allocated </a:t>
            </a:r>
            <a:r>
              <a:rPr lang="en-US" altLang="en-US" sz="1400" dirty="0">
                <a:solidFill>
                  <a:srgbClr val="000000"/>
                </a:solidFill>
                <a:cs typeface="Arial" panose="020B0604020202020204" pitchFamily="34" charset="0"/>
              </a:rPr>
              <a:t>INR 7060 Cr </a:t>
            </a:r>
            <a:r>
              <a:rPr lang="en-US" altLang="en-US" sz="1400" b="0" dirty="0">
                <a:solidFill>
                  <a:srgbClr val="000000"/>
                </a:solidFill>
                <a:cs typeface="Arial" panose="020B0604020202020204" pitchFamily="34" charset="0"/>
              </a:rPr>
              <a:t>for Smart </a:t>
            </a:r>
            <a:r>
              <a:rPr lang="en-US" altLang="en-US" sz="1400" b="0" dirty="0" smtClean="0">
                <a:solidFill>
                  <a:srgbClr val="000000"/>
                </a:solidFill>
                <a:cs typeface="Arial" panose="020B0604020202020204" pitchFamily="34" charset="0"/>
              </a:rPr>
              <a:t>Cities</a:t>
            </a:r>
            <a:r>
              <a:rPr lang="en-US" sz="1400" b="0" dirty="0">
                <a:solidFill>
                  <a:srgbClr val="000000"/>
                </a:solidFill>
                <a:cs typeface="Arial" panose="020B0604020202020204" pitchFamily="34" charset="0"/>
              </a:rPr>
              <a:t/>
            </a:r>
            <a:br>
              <a:rPr lang="en-US" sz="1400" b="0" dirty="0">
                <a:solidFill>
                  <a:srgbClr val="000000"/>
                </a:solidFill>
                <a:cs typeface="Arial" panose="020B0604020202020204" pitchFamily="34" charset="0"/>
              </a:rPr>
            </a:br>
            <a:endParaRPr lang="en-US" altLang="en-US" sz="1400" b="0" dirty="0">
              <a:solidFill>
                <a:srgbClr val="000000"/>
              </a:solidFill>
              <a:cs typeface="Arial" panose="020B0604020202020204" pitchFamily="34" charset="0"/>
            </a:endParaRPr>
          </a:p>
          <a:p>
            <a:pPr marL="285750" lvl="1" eaLnBrk="1" hangingPunct="1">
              <a:lnSpc>
                <a:spcPct val="80000"/>
              </a:lnSpc>
              <a:spcBef>
                <a:spcPct val="0"/>
              </a:spcBef>
              <a:buClrTx/>
              <a:buFontTx/>
              <a:buChar char="•"/>
            </a:pPr>
            <a:r>
              <a:rPr lang="en-US" sz="1400" b="0" dirty="0">
                <a:solidFill>
                  <a:srgbClr val="000000"/>
                </a:solidFill>
                <a:cs typeface="Arial" panose="020B0604020202020204" pitchFamily="34" charset="0"/>
              </a:rPr>
              <a:t>Delhi-Mumbai industrial corridor to be great opportunity to build several smart cities in the next two decades.</a:t>
            </a:r>
          </a:p>
          <a:p>
            <a:pPr eaLnBrk="1" hangingPunct="1">
              <a:lnSpc>
                <a:spcPct val="80000"/>
              </a:lnSpc>
              <a:spcBef>
                <a:spcPct val="0"/>
              </a:spcBef>
              <a:buClrTx/>
            </a:pPr>
            <a:endParaRPr lang="en-US" altLang="en-US" sz="1400" b="0" dirty="0" smtClean="0">
              <a:solidFill>
                <a:srgbClr val="000000"/>
              </a:solidFill>
              <a:cs typeface="Arial" panose="020B0604020202020204" pitchFamily="34" charset="0"/>
            </a:endParaRPr>
          </a:p>
          <a:p>
            <a:pPr eaLnBrk="1" hangingPunct="1">
              <a:lnSpc>
                <a:spcPct val="80000"/>
              </a:lnSpc>
              <a:spcBef>
                <a:spcPct val="0"/>
              </a:spcBef>
              <a:buClrTx/>
            </a:pPr>
            <a:r>
              <a:rPr lang="en-US" altLang="en-US" sz="1400" b="0" dirty="0" smtClean="0">
                <a:solidFill>
                  <a:srgbClr val="000000"/>
                </a:solidFill>
                <a:cs typeface="Arial" panose="020B0604020202020204" pitchFamily="34" charset="0"/>
              </a:rPr>
              <a:t>Ministry </a:t>
            </a:r>
            <a:r>
              <a:rPr lang="en-US" altLang="en-US" sz="1400" b="0" dirty="0">
                <a:solidFill>
                  <a:srgbClr val="000000"/>
                </a:solidFill>
                <a:cs typeface="Arial" panose="020B0604020202020204" pitchFamily="34" charset="0"/>
              </a:rPr>
              <a:t>of Urban Development is working on new </a:t>
            </a:r>
            <a:r>
              <a:rPr lang="en-US" altLang="en-US" sz="1400" b="0" dirty="0" smtClean="0">
                <a:solidFill>
                  <a:srgbClr val="000000"/>
                </a:solidFill>
                <a:cs typeface="Arial" panose="020B0604020202020204" pitchFamily="34" charset="0"/>
              </a:rPr>
              <a:t> </a:t>
            </a:r>
            <a:r>
              <a:rPr lang="en-US" altLang="en-US" sz="1400" b="0" dirty="0">
                <a:solidFill>
                  <a:srgbClr val="000000"/>
                </a:solidFill>
                <a:cs typeface="Arial" panose="020B0604020202020204" pitchFamily="34" charset="0"/>
              </a:rPr>
              <a:t>framework for developing smart cities in </a:t>
            </a:r>
            <a:r>
              <a:rPr lang="en-US" altLang="en-US" sz="1400" b="0" dirty="0" smtClean="0">
                <a:solidFill>
                  <a:srgbClr val="000000"/>
                </a:solidFill>
                <a:cs typeface="Arial" panose="020B0604020202020204" pitchFamily="34" charset="0"/>
              </a:rPr>
              <a:t>India</a:t>
            </a:r>
            <a:endParaRPr lang="en-US" altLang="en-US" sz="1400" b="0" dirty="0">
              <a:solidFill>
                <a:srgbClr val="000000"/>
              </a:solidFill>
              <a:cs typeface="Arial" panose="020B0604020202020204" pitchFamily="34" charset="0"/>
            </a:endParaRPr>
          </a:p>
        </p:txBody>
      </p:sp>
      <p:pic>
        <p:nvPicPr>
          <p:cNvPr id="22" name="Picture 19" descr="http://upload.wikimedia.org/wikipedia/en/thumb/4/41/Flag_of_India.svg/225px-Flag_of_India.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26" y="1329219"/>
            <a:ext cx="1550195" cy="10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600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smtClean="0">
                <a:solidFill>
                  <a:schemeClr val="tx1"/>
                </a:solidFill>
              </a:rPr>
              <a:t>Smart </a:t>
            </a:r>
            <a:r>
              <a:rPr lang="en-GB" altLang="en-US" dirty="0" err="1" smtClean="0">
                <a:solidFill>
                  <a:schemeClr val="tx1"/>
                </a:solidFill>
              </a:rPr>
              <a:t>Bandra</a:t>
            </a:r>
            <a:r>
              <a:rPr lang="en-GB" altLang="en-US" dirty="0" smtClean="0">
                <a:solidFill>
                  <a:schemeClr val="tx1"/>
                </a:solidFill>
              </a:rPr>
              <a:t> </a:t>
            </a:r>
            <a:r>
              <a:rPr lang="en-GB" altLang="en-US" dirty="0" err="1" smtClean="0">
                <a:solidFill>
                  <a:schemeClr val="tx1"/>
                </a:solidFill>
              </a:rPr>
              <a:t>Kurla</a:t>
            </a:r>
            <a:r>
              <a:rPr lang="en-GB" altLang="en-US" dirty="0" smtClean="0">
                <a:solidFill>
                  <a:schemeClr val="tx1"/>
                </a:solidFill>
              </a:rPr>
              <a:t> Complex</a:t>
            </a:r>
            <a:endParaRPr lang="en-GB" altLang="en-US" dirty="0">
              <a:solidFill>
                <a:schemeClr val="tx1"/>
              </a:solidFill>
            </a:endParaRPr>
          </a:p>
        </p:txBody>
      </p:sp>
      <p:sp>
        <p:nvSpPr>
          <p:cNvPr id="2" name="Rectangle 1"/>
          <p:cNvSpPr/>
          <p:nvPr/>
        </p:nvSpPr>
        <p:spPr>
          <a:xfrm>
            <a:off x="2023182" y="4175820"/>
            <a:ext cx="6701718" cy="1569660"/>
          </a:xfrm>
          <a:prstGeom prst="rect">
            <a:avLst/>
          </a:prstGeom>
        </p:spPr>
        <p:txBody>
          <a:bodyPr wrap="square">
            <a:spAutoFit/>
          </a:bodyPr>
          <a:lstStyle/>
          <a:p>
            <a:pPr algn="just"/>
            <a:r>
              <a:rPr lang="en-US" sz="2400" i="1" dirty="0">
                <a:solidFill>
                  <a:schemeClr val="bg1"/>
                </a:solidFill>
                <a:latin typeface="Calibri" pitchFamily="34" charset="0"/>
                <a:ea typeface="Calibri" pitchFamily="34" charset="0"/>
                <a:cs typeface="Calibri" pitchFamily="34" charset="0"/>
              </a:rPr>
              <a:t>Smart </a:t>
            </a:r>
            <a:r>
              <a:rPr lang="en-US" sz="2400" i="1" dirty="0" smtClean="0">
                <a:solidFill>
                  <a:schemeClr val="bg1"/>
                </a:solidFill>
                <a:latin typeface="Calibri" pitchFamily="34" charset="0"/>
                <a:ea typeface="Calibri" pitchFamily="34" charset="0"/>
                <a:cs typeface="Calibri" pitchFamily="34" charset="0"/>
              </a:rPr>
              <a:t>BKC </a:t>
            </a:r>
            <a:r>
              <a:rPr lang="en-US" sz="2400" i="1" dirty="0">
                <a:solidFill>
                  <a:schemeClr val="bg1"/>
                </a:solidFill>
                <a:latin typeface="Calibri" pitchFamily="34" charset="0"/>
                <a:ea typeface="Calibri" pitchFamily="34" charset="0"/>
                <a:cs typeface="Calibri" pitchFamily="34" charset="0"/>
              </a:rPr>
              <a:t>would be showcased as the first Brownfield Smart City in India and Globally benchmarked Intelligent  International Finance Centre’</a:t>
            </a:r>
            <a:endParaRPr lang="en-US" sz="2400" dirty="0">
              <a:solidFill>
                <a:schemeClr val="bg1"/>
              </a:solidFill>
            </a:endParaRPr>
          </a:p>
        </p:txBody>
      </p:sp>
    </p:spTree>
    <p:extLst>
      <p:ext uri="{BB962C8B-B14F-4D97-AF65-F5344CB8AC3E}">
        <p14:creationId xmlns:p14="http://schemas.microsoft.com/office/powerpoint/2010/main" val="36552062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overview of Smart BKC</a:t>
            </a:r>
            <a:endParaRPr lang="en-US" dirty="0"/>
          </a:p>
        </p:txBody>
      </p:sp>
      <p:pic>
        <p:nvPicPr>
          <p:cNvPr id="5" name="Picture 4"/>
          <p:cNvPicPr>
            <a:picLocks noChangeAspect="1"/>
          </p:cNvPicPr>
          <p:nvPr/>
        </p:nvPicPr>
        <p:blipFill>
          <a:blip r:embed="rId2"/>
          <a:stretch>
            <a:fillRect/>
          </a:stretch>
        </p:blipFill>
        <p:spPr>
          <a:xfrm>
            <a:off x="-141495" y="1504586"/>
            <a:ext cx="9285495" cy="5148005"/>
          </a:xfrm>
          <a:prstGeom prst="rect">
            <a:avLst/>
          </a:prstGeom>
        </p:spPr>
      </p:pic>
    </p:spTree>
    <p:extLst>
      <p:ext uri="{BB962C8B-B14F-4D97-AF65-F5344CB8AC3E}">
        <p14:creationId xmlns:p14="http://schemas.microsoft.com/office/powerpoint/2010/main" val="30025967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546409" y="1381126"/>
            <a:ext cx="8077199" cy="1790700"/>
          </a:xfrm>
        </p:spPr>
        <p:txBody>
          <a:bodyPr>
            <a:noAutofit/>
          </a:bodyPr>
          <a:lstStyle/>
          <a:p>
            <a:pPr>
              <a:buClr>
                <a:schemeClr val="tx1"/>
              </a:buClr>
            </a:pPr>
            <a:r>
              <a:rPr lang="en-US" sz="1200" b="1" dirty="0" smtClean="0">
                <a:solidFill>
                  <a:srgbClr val="0070C0"/>
                </a:solidFill>
                <a:latin typeface="Calibri" panose="020F0502020204030204" pitchFamily="34" charset="0"/>
              </a:rPr>
              <a:t>BKC</a:t>
            </a:r>
            <a:r>
              <a:rPr lang="en-US" sz="1200" dirty="0" smtClean="0">
                <a:solidFill>
                  <a:srgbClr val="0070C0"/>
                </a:solidFill>
                <a:latin typeface="Calibri" panose="020F0502020204030204" pitchFamily="34" charset="0"/>
              </a:rPr>
              <a:t> </a:t>
            </a:r>
            <a:r>
              <a:rPr lang="en-US" sz="1200" dirty="0" smtClean="0">
                <a:solidFill>
                  <a:schemeClr val="tx1"/>
                </a:solidFill>
                <a:latin typeface="Calibri" panose="020F0502020204030204" pitchFamily="34" charset="0"/>
              </a:rPr>
              <a:t>was instituted by </a:t>
            </a:r>
            <a:r>
              <a:rPr lang="en-US" b="1" dirty="0">
                <a:solidFill>
                  <a:srgbClr val="0070C0"/>
                </a:solidFill>
              </a:rPr>
              <a:t>MMRDA</a:t>
            </a:r>
            <a:r>
              <a:rPr lang="en-US" sz="1200" dirty="0" smtClean="0">
                <a:solidFill>
                  <a:schemeClr val="tx1"/>
                </a:solidFill>
                <a:latin typeface="Calibri" panose="020F0502020204030204" pitchFamily="34" charset="0"/>
              </a:rPr>
              <a:t> to create an easily accessible, intelligent and sustainable </a:t>
            </a:r>
            <a:r>
              <a:rPr lang="en-US" b="1" dirty="0">
                <a:solidFill>
                  <a:srgbClr val="0070C0"/>
                </a:solidFill>
              </a:rPr>
              <a:t>International Financial and Business hub.</a:t>
            </a:r>
          </a:p>
          <a:p>
            <a:r>
              <a:rPr lang="en-US" sz="1200" dirty="0" smtClean="0">
                <a:solidFill>
                  <a:schemeClr val="tx1"/>
                </a:solidFill>
                <a:latin typeface="Calibri" panose="020F0502020204030204" pitchFamily="34" charset="0"/>
              </a:rPr>
              <a:t>BKC houses a number of financial &amp; business houses </a:t>
            </a:r>
            <a:r>
              <a:rPr lang="en-US" dirty="0">
                <a:solidFill>
                  <a:schemeClr val="tx1"/>
                </a:solidFill>
              </a:rPr>
              <a:t>including </a:t>
            </a:r>
            <a:r>
              <a:rPr lang="en-US" b="1" dirty="0">
                <a:solidFill>
                  <a:srgbClr val="0070C0"/>
                </a:solidFill>
              </a:rPr>
              <a:t>National Stock Exchange, SEBI, ICICI Bank, Citibank</a:t>
            </a:r>
            <a:r>
              <a:rPr lang="en-US" dirty="0">
                <a:solidFill>
                  <a:schemeClr val="tx1"/>
                </a:solidFill>
              </a:rPr>
              <a:t>, Dena Bank, Bank of Baroda, </a:t>
            </a:r>
            <a:r>
              <a:rPr lang="en-US" b="1" dirty="0">
                <a:solidFill>
                  <a:srgbClr val="0070C0"/>
                </a:solidFill>
              </a:rPr>
              <a:t>State Bank of India </a:t>
            </a:r>
            <a:r>
              <a:rPr lang="en-US" dirty="0" smtClean="0">
                <a:solidFill>
                  <a:schemeClr val="tx1"/>
                </a:solidFill>
              </a:rPr>
              <a:t>, Jammu </a:t>
            </a:r>
            <a:r>
              <a:rPr lang="en-US" sz="1200" dirty="0" smtClean="0">
                <a:solidFill>
                  <a:schemeClr val="tx1"/>
                </a:solidFill>
                <a:latin typeface="Calibri" panose="020F0502020204030204" pitchFamily="34" charset="0"/>
              </a:rPr>
              <a:t>&amp; Kashmir Bank National Business Centre, </a:t>
            </a:r>
            <a:r>
              <a:rPr lang="en-US" b="1" dirty="0">
                <a:solidFill>
                  <a:srgbClr val="0070C0"/>
                </a:solidFill>
              </a:rPr>
              <a:t>NABARD H</a:t>
            </a:r>
            <a:r>
              <a:rPr lang="en-US" sz="1200" dirty="0" smtClean="0">
                <a:solidFill>
                  <a:schemeClr val="tx1"/>
                </a:solidFill>
                <a:latin typeface="Calibri" panose="020F0502020204030204" pitchFamily="34" charset="0"/>
              </a:rPr>
              <a:t>ead Office, IL&amp;FS, Asian Heart Institute, Dow Chemicals, </a:t>
            </a:r>
            <a:r>
              <a:rPr lang="en-US" b="1" dirty="0">
                <a:solidFill>
                  <a:srgbClr val="0070C0"/>
                </a:solidFill>
              </a:rPr>
              <a:t>Bharat Diamond Bourse</a:t>
            </a:r>
            <a:r>
              <a:rPr lang="en-US" sz="1200" dirty="0" smtClean="0">
                <a:solidFill>
                  <a:schemeClr val="tx1"/>
                </a:solidFill>
                <a:latin typeface="Calibri" panose="020F0502020204030204" pitchFamily="34" charset="0"/>
              </a:rPr>
              <a:t>, Dhirubhai Ambani International School, American School of Bombay &amp; Fortune 500.</a:t>
            </a:r>
          </a:p>
          <a:p>
            <a:r>
              <a:rPr lang="en-US" sz="1200" dirty="0" smtClean="0">
                <a:solidFill>
                  <a:schemeClr val="tx1"/>
                </a:solidFill>
                <a:latin typeface="Calibri" panose="020F0502020204030204" pitchFamily="34" charset="0"/>
              </a:rPr>
              <a:t>It also is home to the </a:t>
            </a:r>
            <a:r>
              <a:rPr lang="en-US" b="1" dirty="0">
                <a:solidFill>
                  <a:srgbClr val="0070C0"/>
                </a:solidFill>
              </a:rPr>
              <a:t>Mumbai Cricket Association's </a:t>
            </a:r>
            <a:r>
              <a:rPr lang="en-US" sz="1200" dirty="0" smtClean="0">
                <a:solidFill>
                  <a:schemeClr val="tx1"/>
                </a:solidFill>
                <a:latin typeface="Calibri" panose="020F0502020204030204" pitchFamily="34" charset="0"/>
              </a:rPr>
              <a:t>cricket ground and the United States Mumbai Consulate. </a:t>
            </a:r>
          </a:p>
          <a:p>
            <a:r>
              <a:rPr lang="en-US" sz="1200" dirty="0" smtClean="0">
                <a:solidFill>
                  <a:schemeClr val="tx1"/>
                </a:solidFill>
                <a:latin typeface="Calibri" panose="020F0502020204030204" pitchFamily="34" charset="0"/>
              </a:rPr>
              <a:t>Open plots in the BKC area are given out on rent to host events and are known as the </a:t>
            </a:r>
            <a:r>
              <a:rPr lang="en-US" b="1" dirty="0">
                <a:solidFill>
                  <a:srgbClr val="0070C0"/>
                </a:solidFill>
              </a:rPr>
              <a:t>MMRDA grounds</a:t>
            </a:r>
            <a:r>
              <a:rPr lang="en-US" sz="1200" dirty="0" smtClean="0">
                <a:solidFill>
                  <a:schemeClr val="tx1"/>
                </a:solidFill>
                <a:latin typeface="Calibri" panose="020F0502020204030204" pitchFamily="34" charset="0"/>
              </a:rPr>
              <a:t>.</a:t>
            </a:r>
          </a:p>
        </p:txBody>
      </p:sp>
      <p:sp>
        <p:nvSpPr>
          <p:cNvPr id="3" name="Title 2"/>
          <p:cNvSpPr>
            <a:spLocks noGrp="1"/>
          </p:cNvSpPr>
          <p:nvPr>
            <p:ph type="title"/>
          </p:nvPr>
        </p:nvSpPr>
        <p:spPr>
          <a:xfrm>
            <a:off x="541404" y="0"/>
            <a:ext cx="8151900" cy="1002979"/>
          </a:xfrm>
        </p:spPr>
        <p:txBody>
          <a:bodyPr vert="horz" lIns="0" tIns="0" rIns="0" bIns="0" rtlCol="0" anchor="b" anchorCtr="0">
            <a:normAutofit/>
          </a:bodyPr>
          <a:lstStyle/>
          <a:p>
            <a:r>
              <a:rPr lang="en-US" sz="2000" b="1" dirty="0" smtClean="0">
                <a:solidFill>
                  <a:srgbClr val="336699"/>
                </a:solidFill>
                <a:latin typeface="Calibri" pitchFamily="34" charset="0"/>
                <a:cs typeface="Calibri" pitchFamily="34" charset="0"/>
              </a:rPr>
              <a:t>MMRDA envisioned BKC to be an easily accessible, intelligent and sustainable International Financial &amp; Business Hub</a:t>
            </a:r>
            <a:endParaRPr lang="en-US" sz="2000" b="1" dirty="0">
              <a:solidFill>
                <a:srgbClr val="336699"/>
              </a:solidFill>
              <a:latin typeface="Calibri" pitchFamily="34" charset="0"/>
              <a:cs typeface="Calibri" pitchFamily="34" charset="0"/>
            </a:endParaRPr>
          </a:p>
        </p:txBody>
      </p:sp>
      <p:sp>
        <p:nvSpPr>
          <p:cNvPr id="6" name="Rectangle 5"/>
          <p:cNvSpPr/>
          <p:nvPr/>
        </p:nvSpPr>
        <p:spPr>
          <a:xfrm>
            <a:off x="4570353" y="5357821"/>
            <a:ext cx="3913248" cy="1384995"/>
          </a:xfrm>
          <a:prstGeom prst="rect">
            <a:avLst/>
          </a:prstGeom>
        </p:spPr>
        <p:txBody>
          <a:bodyPr wrap="square">
            <a:spAutoFit/>
          </a:bodyPr>
          <a:lstStyle/>
          <a:p>
            <a:pPr marL="171450" indent="-171450">
              <a:buFont typeface="Arial" panose="020B0604020202020204" pitchFamily="34" charset="0"/>
              <a:buChar char="•"/>
            </a:pPr>
            <a:r>
              <a:rPr lang="en-US" sz="1200" b="0" dirty="0">
                <a:solidFill>
                  <a:srgbClr val="000000"/>
                </a:solidFill>
                <a:latin typeface="Calibri" panose="020F0502020204030204" pitchFamily="34" charset="0"/>
                <a:cs typeface="Arial" charset="0"/>
              </a:rPr>
              <a:t>There are </a:t>
            </a:r>
            <a:r>
              <a:rPr lang="en-US" sz="1200" dirty="0">
                <a:solidFill>
                  <a:srgbClr val="0070C0"/>
                </a:solidFill>
                <a:latin typeface="Calibri" panose="020F0502020204030204" pitchFamily="34" charset="0"/>
                <a:cs typeface="Arial" charset="0"/>
              </a:rPr>
              <a:t>6,40,000 employees </a:t>
            </a:r>
            <a:r>
              <a:rPr lang="en-US" sz="1200" b="0" dirty="0">
                <a:solidFill>
                  <a:srgbClr val="000000"/>
                </a:solidFill>
                <a:latin typeface="Calibri" panose="020F0502020204030204" pitchFamily="34" charset="0"/>
                <a:cs typeface="Arial" charset="0"/>
              </a:rPr>
              <a:t>working in the BKC area</a:t>
            </a:r>
          </a:p>
          <a:p>
            <a:pPr marL="171450" indent="-171450">
              <a:buFont typeface="Arial" panose="020B0604020202020204" pitchFamily="34" charset="0"/>
              <a:buChar char="•"/>
            </a:pPr>
            <a:r>
              <a:rPr lang="en-US" sz="1200" b="0" dirty="0" smtClean="0">
                <a:solidFill>
                  <a:srgbClr val="000000"/>
                </a:solidFill>
                <a:latin typeface="Calibri" panose="020F0502020204030204" pitchFamily="34" charset="0"/>
                <a:cs typeface="Arial" charset="0"/>
              </a:rPr>
              <a:t>About </a:t>
            </a:r>
            <a:r>
              <a:rPr lang="en-US" sz="1200" dirty="0">
                <a:solidFill>
                  <a:srgbClr val="0070C0"/>
                </a:solidFill>
                <a:latin typeface="Calibri" panose="020F0502020204030204" pitchFamily="34" charset="0"/>
                <a:cs typeface="Arial" charset="0"/>
              </a:rPr>
              <a:t>64000 people </a:t>
            </a:r>
            <a:r>
              <a:rPr lang="en-US" sz="1200" b="0" dirty="0">
                <a:solidFill>
                  <a:srgbClr val="000000"/>
                </a:solidFill>
                <a:latin typeface="Calibri" panose="020F0502020204030204" pitchFamily="34" charset="0"/>
                <a:cs typeface="Arial" charset="0"/>
              </a:rPr>
              <a:t>is assumed to be the </a:t>
            </a:r>
            <a:r>
              <a:rPr lang="en-US" sz="1200" dirty="0">
                <a:solidFill>
                  <a:srgbClr val="0070C0"/>
                </a:solidFill>
                <a:latin typeface="Calibri" panose="020F0502020204030204" pitchFamily="34" charset="0"/>
                <a:cs typeface="Arial" charset="0"/>
              </a:rPr>
              <a:t>floating population</a:t>
            </a:r>
            <a:r>
              <a:rPr lang="en-US" sz="1200" b="0" dirty="0">
                <a:solidFill>
                  <a:srgbClr val="000000"/>
                </a:solidFill>
                <a:latin typeface="Calibri" panose="020F0502020204030204" pitchFamily="34" charset="0"/>
                <a:cs typeface="Arial" charset="0"/>
              </a:rPr>
              <a:t> that comes to BKC everyday</a:t>
            </a:r>
          </a:p>
          <a:p>
            <a:pPr marL="171450" indent="-171450">
              <a:buFont typeface="Arial" panose="020B0604020202020204" pitchFamily="34" charset="0"/>
              <a:buChar char="•"/>
            </a:pPr>
            <a:r>
              <a:rPr lang="en-US" sz="1200" b="0" dirty="0">
                <a:solidFill>
                  <a:srgbClr val="000000"/>
                </a:solidFill>
                <a:latin typeface="Calibri" panose="020F0502020204030204" pitchFamily="34" charset="0"/>
                <a:cs typeface="Arial" charset="0"/>
              </a:rPr>
              <a:t>Apart from this </a:t>
            </a:r>
            <a:r>
              <a:rPr lang="en-US" sz="1200" b="0" dirty="0" smtClean="0">
                <a:solidFill>
                  <a:srgbClr val="000000"/>
                </a:solidFill>
                <a:latin typeface="Calibri" panose="020F0502020204030204" pitchFamily="34" charset="0"/>
                <a:cs typeface="Arial" charset="0"/>
              </a:rPr>
              <a:t>about </a:t>
            </a:r>
            <a:r>
              <a:rPr lang="en-US" sz="1200" dirty="0" smtClean="0">
                <a:solidFill>
                  <a:srgbClr val="0070C0"/>
                </a:solidFill>
                <a:latin typeface="Calibri" panose="020F0502020204030204" pitchFamily="34" charset="0"/>
                <a:cs typeface="Arial" charset="0"/>
              </a:rPr>
              <a:t>1,560,0,000 people </a:t>
            </a:r>
            <a:r>
              <a:rPr lang="en-US" sz="1200" b="0" dirty="0">
                <a:solidFill>
                  <a:srgbClr val="000000"/>
                </a:solidFill>
                <a:latin typeface="Calibri" panose="020F0502020204030204" pitchFamily="34" charset="0"/>
                <a:cs typeface="Arial" charset="0"/>
              </a:rPr>
              <a:t>visit the </a:t>
            </a:r>
            <a:r>
              <a:rPr lang="en-US" sz="1200" dirty="0">
                <a:solidFill>
                  <a:srgbClr val="0070C0"/>
                </a:solidFill>
                <a:latin typeface="Calibri" panose="020F0502020204030204" pitchFamily="34" charset="0"/>
                <a:cs typeface="Arial" charset="0"/>
              </a:rPr>
              <a:t>MMRDA exhibition grounds </a:t>
            </a:r>
            <a:r>
              <a:rPr lang="en-US" sz="1200" b="0" dirty="0">
                <a:solidFill>
                  <a:srgbClr val="000000"/>
                </a:solidFill>
                <a:latin typeface="Calibri" panose="020F0502020204030204" pitchFamily="34" charset="0"/>
                <a:cs typeface="Arial" charset="0"/>
              </a:rPr>
              <a:t>every </a:t>
            </a:r>
            <a:r>
              <a:rPr lang="en-US" sz="1200" b="0" dirty="0" smtClean="0">
                <a:solidFill>
                  <a:srgbClr val="000000"/>
                </a:solidFill>
                <a:latin typeface="Calibri" panose="020F0502020204030204" pitchFamily="34" charset="0"/>
                <a:cs typeface="Arial" charset="0"/>
              </a:rPr>
              <a:t>year</a:t>
            </a:r>
            <a:endParaRPr lang="en-US" sz="1200" b="0" dirty="0">
              <a:solidFill>
                <a:srgbClr val="000000"/>
              </a:solidFill>
              <a:latin typeface="Calibri" panose="020F0502020204030204" pitchFamily="34" charset="0"/>
              <a:cs typeface="Arial" charset="0"/>
            </a:endParaRPr>
          </a:p>
          <a:p>
            <a:pPr marL="171450" indent="-171450" eaLnBrk="1" fontAlgn="auto" hangingPunct="1">
              <a:buFont typeface="Arial" panose="020B0604020202020204" pitchFamily="34" charset="0"/>
              <a:buChar char="•"/>
            </a:pPr>
            <a:r>
              <a:rPr lang="en-US" sz="1200" b="0" dirty="0" smtClean="0">
                <a:solidFill>
                  <a:srgbClr val="000000"/>
                </a:solidFill>
                <a:latin typeface="Calibri" panose="020F0502020204030204" pitchFamily="34" charset="0"/>
                <a:cs typeface="Arial" charset="0"/>
              </a:rPr>
              <a:t>Total available </a:t>
            </a:r>
            <a:r>
              <a:rPr lang="en-US" sz="1200" dirty="0">
                <a:solidFill>
                  <a:srgbClr val="0070C0"/>
                </a:solidFill>
                <a:latin typeface="Calibri" panose="020F0502020204030204" pitchFamily="34" charset="0"/>
                <a:cs typeface="Arial" charset="0"/>
              </a:rPr>
              <a:t>office area E &amp; G – 6400000 sqm</a:t>
            </a:r>
          </a:p>
          <a:p>
            <a:pPr marL="171450" indent="-171450" eaLnBrk="1" fontAlgn="auto" hangingPunct="1">
              <a:buFont typeface="Arial" panose="020B0604020202020204" pitchFamily="34" charset="0"/>
              <a:buChar char="•"/>
            </a:pPr>
            <a:r>
              <a:rPr lang="en-US" sz="1200" b="0" dirty="0" smtClean="0">
                <a:solidFill>
                  <a:srgbClr val="000000"/>
                </a:solidFill>
                <a:latin typeface="Calibri" panose="020F0502020204030204" pitchFamily="34" charset="0"/>
                <a:cs typeface="Arial" charset="0"/>
              </a:rPr>
              <a:t>Total </a:t>
            </a:r>
            <a:r>
              <a:rPr lang="en-US" sz="1200" dirty="0">
                <a:solidFill>
                  <a:srgbClr val="0070C0"/>
                </a:solidFill>
                <a:latin typeface="Calibri" panose="020F0502020204030204" pitchFamily="34" charset="0"/>
                <a:cs typeface="Arial" charset="0"/>
              </a:rPr>
              <a:t>length of roads in E &amp;G – </a:t>
            </a:r>
            <a:r>
              <a:rPr lang="en-US" sz="1200" dirty="0" smtClean="0">
                <a:solidFill>
                  <a:srgbClr val="0070C0"/>
                </a:solidFill>
                <a:latin typeface="Calibri" panose="020F0502020204030204" pitchFamily="34" charset="0"/>
                <a:cs typeface="Arial" charset="0"/>
              </a:rPr>
              <a:t>20km</a:t>
            </a:r>
            <a:endParaRPr lang="en-US" sz="1200" b="0" dirty="0" smtClean="0">
              <a:solidFill>
                <a:srgbClr val="000000"/>
              </a:solidFill>
              <a:latin typeface="Calibri" panose="020F0502020204030204" pitchFamily="34" charset="0"/>
              <a:cs typeface="Arial" charset="0"/>
            </a:endParaRPr>
          </a:p>
        </p:txBody>
      </p:sp>
      <p:pic>
        <p:nvPicPr>
          <p:cNvPr id="7065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0862" y="3218503"/>
            <a:ext cx="3805238" cy="290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4370" y="3384290"/>
            <a:ext cx="3765010" cy="180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29231" y="3175085"/>
            <a:ext cx="1622560" cy="464871"/>
          </a:xfrm>
          <a:prstGeom prst="rect">
            <a:avLst/>
          </a:prstGeom>
        </p:spPr>
        <p:txBody>
          <a:bodyPr wrap="none">
            <a:spAutoFit/>
          </a:bodyPr>
          <a:lstStyle/>
          <a:p>
            <a:pPr eaLnBrk="1" fontAlgn="auto" hangingPunct="1">
              <a:lnSpc>
                <a:spcPct val="150000"/>
              </a:lnSpc>
            </a:pPr>
            <a:r>
              <a:rPr lang="en-US" sz="1800" dirty="0">
                <a:solidFill>
                  <a:srgbClr val="000000"/>
                </a:solidFill>
                <a:latin typeface="Calibri" panose="020F0502020204030204" pitchFamily="34" charset="0"/>
                <a:cs typeface="Arial" charset="0"/>
              </a:rPr>
              <a:t>E block </a:t>
            </a:r>
            <a:r>
              <a:rPr lang="en-US" sz="1800" b="0" dirty="0">
                <a:solidFill>
                  <a:srgbClr val="000000"/>
                </a:solidFill>
                <a:latin typeface="Calibri" panose="020F0502020204030204" pitchFamily="34" charset="0"/>
                <a:cs typeface="Arial" charset="0"/>
              </a:rPr>
              <a:t>– 25 Ha</a:t>
            </a:r>
          </a:p>
        </p:txBody>
      </p:sp>
      <p:sp>
        <p:nvSpPr>
          <p:cNvPr id="8" name="Rectangle 7"/>
          <p:cNvSpPr/>
          <p:nvPr/>
        </p:nvSpPr>
        <p:spPr>
          <a:xfrm>
            <a:off x="743303" y="5941471"/>
            <a:ext cx="1774845" cy="464871"/>
          </a:xfrm>
          <a:prstGeom prst="rect">
            <a:avLst/>
          </a:prstGeom>
        </p:spPr>
        <p:txBody>
          <a:bodyPr wrap="none">
            <a:spAutoFit/>
          </a:bodyPr>
          <a:lstStyle/>
          <a:p>
            <a:pPr eaLnBrk="1" fontAlgn="auto" hangingPunct="1">
              <a:lnSpc>
                <a:spcPct val="150000"/>
              </a:lnSpc>
            </a:pPr>
            <a:r>
              <a:rPr lang="en-US" sz="1800" dirty="0">
                <a:solidFill>
                  <a:srgbClr val="000000"/>
                </a:solidFill>
                <a:latin typeface="Calibri" panose="020F0502020204030204" pitchFamily="34" charset="0"/>
                <a:cs typeface="Arial" charset="0"/>
              </a:rPr>
              <a:t>G block </a:t>
            </a:r>
            <a:r>
              <a:rPr lang="en-US" sz="1800" b="0" dirty="0">
                <a:solidFill>
                  <a:srgbClr val="000000"/>
                </a:solidFill>
                <a:latin typeface="Calibri" panose="020F0502020204030204" pitchFamily="34" charset="0"/>
                <a:cs typeface="Arial" charset="0"/>
              </a:rPr>
              <a:t>– 170 Ha</a:t>
            </a:r>
          </a:p>
        </p:txBody>
      </p:sp>
    </p:spTree>
    <p:extLst>
      <p:ext uri="{BB962C8B-B14F-4D97-AF65-F5344CB8AC3E}">
        <p14:creationId xmlns:p14="http://schemas.microsoft.com/office/powerpoint/2010/main" val="41460791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347" y="111510"/>
            <a:ext cx="7675600" cy="1002979"/>
          </a:xfrm>
        </p:spPr>
        <p:txBody>
          <a:bodyPr vert="horz" lIns="0" tIns="45720" rIns="91440" bIns="0" rtlCol="0" anchor="b" anchorCtr="0">
            <a:normAutofit/>
          </a:bodyPr>
          <a:lstStyle/>
          <a:p>
            <a:r>
              <a:rPr lang="en-US" dirty="0" smtClean="0">
                <a:solidFill>
                  <a:srgbClr val="336699"/>
                </a:solidFill>
                <a:cs typeface="Calibri" pitchFamily="34" charset="0"/>
              </a:rPr>
              <a:t>Based on the various smart cities across the globe, a smart city Journey for Bandra Kurla Complex is defined to help achieve this vision</a:t>
            </a:r>
            <a:endParaRPr lang="en-US" dirty="0">
              <a:solidFill>
                <a:srgbClr val="336699"/>
              </a:solidFill>
              <a:cs typeface="Calibri" pitchFamily="34" charset="0"/>
            </a:endParaRPr>
          </a:p>
        </p:txBody>
      </p:sp>
      <p:grpSp>
        <p:nvGrpSpPr>
          <p:cNvPr id="11" name="Group 10"/>
          <p:cNvGrpSpPr/>
          <p:nvPr/>
        </p:nvGrpSpPr>
        <p:grpSpPr>
          <a:xfrm>
            <a:off x="157184" y="1230553"/>
            <a:ext cx="8700727" cy="5354483"/>
            <a:chOff x="87758" y="1105385"/>
            <a:chExt cx="8878442" cy="5769993"/>
          </a:xfrm>
        </p:grpSpPr>
        <p:grpSp>
          <p:nvGrpSpPr>
            <p:cNvPr id="5" name="Group 4"/>
            <p:cNvGrpSpPr/>
            <p:nvPr/>
          </p:nvGrpSpPr>
          <p:grpSpPr>
            <a:xfrm>
              <a:off x="87758" y="1105385"/>
              <a:ext cx="8878442" cy="5769993"/>
              <a:chOff x="87758" y="50726"/>
              <a:chExt cx="8878442" cy="5664595"/>
            </a:xfrm>
          </p:grpSpPr>
          <p:grpSp>
            <p:nvGrpSpPr>
              <p:cNvPr id="19" name="Group 18"/>
              <p:cNvGrpSpPr/>
              <p:nvPr/>
            </p:nvGrpSpPr>
            <p:grpSpPr>
              <a:xfrm>
                <a:off x="468434" y="59251"/>
                <a:ext cx="8438378" cy="5317258"/>
                <a:chOff x="574221" y="-197451"/>
                <a:chExt cx="8493578" cy="6416919"/>
              </a:xfrm>
            </p:grpSpPr>
            <p:grpSp>
              <p:nvGrpSpPr>
                <p:cNvPr id="20" name="Group 19"/>
                <p:cNvGrpSpPr/>
                <p:nvPr/>
              </p:nvGrpSpPr>
              <p:grpSpPr>
                <a:xfrm rot="16200000">
                  <a:off x="1480613" y="-1062930"/>
                  <a:ext cx="6376006" cy="8188789"/>
                  <a:chOff x="734792" y="1130799"/>
                  <a:chExt cx="8203301" cy="5025083"/>
                </a:xfrm>
              </p:grpSpPr>
              <p:sp>
                <p:nvSpPr>
                  <p:cNvPr id="24" name="Rectangle 23"/>
                  <p:cNvSpPr/>
                  <p:nvPr/>
                </p:nvSpPr>
                <p:spPr>
                  <a:xfrm>
                    <a:off x="5029202" y="1130804"/>
                    <a:ext cx="3908891" cy="5025078"/>
                  </a:xfrm>
                  <a:prstGeom prst="rect">
                    <a:avLst/>
                  </a:prstGeom>
                  <a:solidFill>
                    <a:schemeClr val="accent4">
                      <a:lumMod val="20000"/>
                      <a:lumOff val="80000"/>
                    </a:scheme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25" name="Rectangle 24"/>
                  <p:cNvSpPr/>
                  <p:nvPr/>
                </p:nvSpPr>
                <p:spPr>
                  <a:xfrm>
                    <a:off x="1650659" y="1130799"/>
                    <a:ext cx="2583289" cy="5025077"/>
                  </a:xfrm>
                  <a:prstGeom prst="rect">
                    <a:avLst/>
                  </a:prstGeom>
                  <a:solidFill>
                    <a:schemeClr val="accent4">
                      <a:lumMod val="60000"/>
                      <a:lumOff val="40000"/>
                    </a:scheme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26" name="Rectangle 25"/>
                  <p:cNvSpPr/>
                  <p:nvPr/>
                </p:nvSpPr>
                <p:spPr>
                  <a:xfrm>
                    <a:off x="734792" y="1130803"/>
                    <a:ext cx="1750302" cy="5025078"/>
                  </a:xfrm>
                  <a:prstGeom prst="rect">
                    <a:avLst/>
                  </a:prstGeom>
                  <a:solidFill>
                    <a:schemeClr val="bg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grpSp>
            <p:sp>
              <p:nvSpPr>
                <p:cNvPr id="21" name="Rectangle 20"/>
                <p:cNvSpPr/>
                <p:nvPr/>
              </p:nvSpPr>
              <p:spPr>
                <a:xfrm rot="16200000">
                  <a:off x="7388156" y="1171518"/>
                  <a:ext cx="3048609" cy="310671"/>
                </a:xfrm>
                <a:prstGeom prst="rect">
                  <a:avLst/>
                </a:prstGeom>
                <a:solidFill>
                  <a:schemeClr val="accent4">
                    <a:lumMod val="20000"/>
                    <a:lumOff val="80000"/>
                  </a:schemeClr>
                </a:solidFill>
                <a:ln w="25400" cap="flat" cmpd="sng" algn="ctr">
                  <a:noFill/>
                  <a:prstDash val="solid"/>
                </a:ln>
                <a:effectLst/>
              </p:spPr>
              <p:txBody>
                <a:bodyPr rtlCol="0" anchor="ctr"/>
                <a:lstStyle/>
                <a:p>
                  <a:pPr algn="ctr" eaLnBrk="1" fontAlgn="auto" hangingPunct="1">
                    <a:spcBef>
                      <a:spcPts val="0"/>
                    </a:spcBef>
                    <a:spcAft>
                      <a:spcPts val="0"/>
                    </a:spcAft>
                    <a:defRPr/>
                  </a:pPr>
                  <a:r>
                    <a:rPr lang="en-US" sz="1200" kern="0" dirty="0" smtClean="0">
                      <a:solidFill>
                        <a:srgbClr val="000000">
                          <a:lumMod val="95000"/>
                          <a:lumOff val="5000"/>
                        </a:srgbClr>
                      </a:solidFill>
                      <a:latin typeface="Calibri" panose="020F0502020204030204" pitchFamily="34" charset="0"/>
                      <a:cs typeface="Arial" charset="0"/>
                    </a:rPr>
                    <a:t>Leaders</a:t>
                  </a:r>
                </a:p>
              </p:txBody>
            </p:sp>
            <p:sp>
              <p:nvSpPr>
                <p:cNvPr id="22" name="Rectangle 21"/>
                <p:cNvSpPr/>
                <p:nvPr/>
              </p:nvSpPr>
              <p:spPr>
                <a:xfrm rot="16200000">
                  <a:off x="7872917" y="3752676"/>
                  <a:ext cx="2096395" cy="293365"/>
                </a:xfrm>
                <a:prstGeom prst="rect">
                  <a:avLst/>
                </a:prstGeom>
                <a:solidFill>
                  <a:schemeClr val="accent4">
                    <a:lumMod val="60000"/>
                    <a:lumOff val="40000"/>
                  </a:schemeClr>
                </a:solidFill>
                <a:ln w="25400" cap="flat" cmpd="sng" algn="ctr">
                  <a:noFill/>
                  <a:prstDash val="solid"/>
                </a:ln>
                <a:effectLst/>
              </p:spPr>
              <p:txBody>
                <a:bodyPr rtlCol="0" anchor="ctr"/>
                <a:lstStyle/>
                <a:p>
                  <a:pPr algn="ctr" eaLnBrk="1" fontAlgn="auto" hangingPunct="1">
                    <a:spcBef>
                      <a:spcPts val="0"/>
                    </a:spcBef>
                    <a:spcAft>
                      <a:spcPts val="0"/>
                    </a:spcAft>
                    <a:defRPr/>
                  </a:pPr>
                  <a:r>
                    <a:rPr lang="en-US" sz="1400" kern="0" dirty="0" smtClean="0">
                      <a:solidFill>
                        <a:srgbClr val="000000">
                          <a:lumMod val="95000"/>
                          <a:lumOff val="5000"/>
                        </a:srgbClr>
                      </a:solidFill>
                      <a:latin typeface="Calibri" panose="020F0502020204030204" pitchFamily="34" charset="0"/>
                      <a:cs typeface="Arial" charset="0"/>
                    </a:rPr>
                    <a:t>Average Performers</a:t>
                  </a:r>
                </a:p>
              </p:txBody>
            </p:sp>
            <p:sp>
              <p:nvSpPr>
                <p:cNvPr id="23" name="Rectangle 22"/>
                <p:cNvSpPr/>
                <p:nvPr/>
              </p:nvSpPr>
              <p:spPr>
                <a:xfrm rot="16200000">
                  <a:off x="8241679" y="5391798"/>
                  <a:ext cx="1358873" cy="293367"/>
                </a:xfrm>
                <a:prstGeom prst="rect">
                  <a:avLst/>
                </a:prstGeom>
                <a:solidFill>
                  <a:schemeClr val="bg2"/>
                </a:solidFill>
                <a:ln w="25400" cap="flat" cmpd="sng" algn="ctr">
                  <a:noFill/>
                  <a:prstDash val="solid"/>
                </a:ln>
                <a:effectLst/>
              </p:spPr>
              <p:txBody>
                <a:bodyPr rtlCol="0" anchor="ctr"/>
                <a:lstStyle/>
                <a:p>
                  <a:pPr algn="ctr" eaLnBrk="1" fontAlgn="auto" hangingPunct="1">
                    <a:spcBef>
                      <a:spcPts val="0"/>
                    </a:spcBef>
                    <a:spcAft>
                      <a:spcPts val="0"/>
                    </a:spcAft>
                    <a:defRPr/>
                  </a:pPr>
                  <a:r>
                    <a:rPr lang="en-US" sz="1400" kern="0" dirty="0" smtClean="0">
                      <a:solidFill>
                        <a:srgbClr val="000000">
                          <a:lumMod val="95000"/>
                          <a:lumOff val="5000"/>
                        </a:srgbClr>
                      </a:solidFill>
                      <a:latin typeface="Calibri" panose="020F0502020204030204" pitchFamily="34" charset="0"/>
                      <a:cs typeface="Arial" charset="0"/>
                    </a:rPr>
                    <a:t>Laggards</a:t>
                  </a:r>
                </a:p>
              </p:txBody>
            </p:sp>
          </p:grpSp>
          <p:sp>
            <p:nvSpPr>
              <p:cNvPr id="27" name="Shape 26"/>
              <p:cNvSpPr/>
              <p:nvPr/>
            </p:nvSpPr>
            <p:spPr>
              <a:xfrm>
                <a:off x="1091171" y="1593783"/>
                <a:ext cx="6776328" cy="3713618"/>
              </a:xfrm>
              <a:prstGeom prst="swooshArrow">
                <a:avLst>
                  <a:gd name="adj1" fmla="val 25000"/>
                  <a:gd name="adj2" fmla="val 45114"/>
                </a:avLst>
              </a:prstGeom>
              <a:solidFill>
                <a:schemeClr val="bg1">
                  <a:lumMod val="85000"/>
                </a:schemeClr>
              </a:solidFill>
              <a:ln>
                <a:noFill/>
              </a:ln>
            </p:spPr>
            <p:style>
              <a:lnRef idx="3">
                <a:schemeClr val="lt1"/>
              </a:lnRef>
              <a:fillRef idx="1">
                <a:schemeClr val="accent4"/>
              </a:fillRef>
              <a:effectRef idx="1">
                <a:schemeClr val="accent4"/>
              </a:effectRef>
              <a:fontRef idx="minor">
                <a:schemeClr val="lt1"/>
              </a:fontRef>
            </p:style>
          </p:sp>
          <p:cxnSp>
            <p:nvCxnSpPr>
              <p:cNvPr id="29" name="Straight Connector 28"/>
              <p:cNvCxnSpPr/>
              <p:nvPr/>
            </p:nvCxnSpPr>
            <p:spPr>
              <a:xfrm>
                <a:off x="2214222" y="59663"/>
                <a:ext cx="17518" cy="5302794"/>
              </a:xfrm>
              <a:prstGeom prst="line">
                <a:avLst/>
              </a:prstGeom>
              <a:noFill/>
              <a:ln w="12700" cap="flat" cmpd="sng" algn="ctr">
                <a:solidFill>
                  <a:sysClr val="window" lastClr="FFFFFF"/>
                </a:solidFill>
                <a:prstDash val="solid"/>
              </a:ln>
              <a:effectLst/>
            </p:spPr>
          </p:cxnSp>
          <p:cxnSp>
            <p:nvCxnSpPr>
              <p:cNvPr id="30" name="Straight Connector 29"/>
              <p:cNvCxnSpPr/>
              <p:nvPr/>
            </p:nvCxnSpPr>
            <p:spPr>
              <a:xfrm>
                <a:off x="4031940" y="1214966"/>
                <a:ext cx="0" cy="4190976"/>
              </a:xfrm>
              <a:prstGeom prst="line">
                <a:avLst/>
              </a:prstGeom>
              <a:noFill/>
              <a:ln w="12700" cap="flat" cmpd="sng" algn="ctr">
                <a:solidFill>
                  <a:sysClr val="window" lastClr="FFFFFF"/>
                </a:solidFill>
                <a:prstDash val="solid"/>
              </a:ln>
              <a:effectLst/>
            </p:spPr>
          </p:cxnSp>
          <p:cxnSp>
            <p:nvCxnSpPr>
              <p:cNvPr id="31" name="Straight Arrow Connector 30"/>
              <p:cNvCxnSpPr/>
              <p:nvPr/>
            </p:nvCxnSpPr>
            <p:spPr>
              <a:xfrm>
                <a:off x="739553" y="5538239"/>
                <a:ext cx="8027666" cy="0"/>
              </a:xfrm>
              <a:prstGeom prst="straightConnector1">
                <a:avLst/>
              </a:prstGeom>
              <a:noFill/>
              <a:ln w="19050" cap="flat" cmpd="sng" algn="ctr">
                <a:solidFill>
                  <a:srgbClr val="1F497D"/>
                </a:solidFill>
                <a:prstDash val="solid"/>
                <a:tailEnd type="triangle"/>
              </a:ln>
              <a:effectLst/>
            </p:spPr>
          </p:cxnSp>
          <p:sp>
            <p:nvSpPr>
              <p:cNvPr id="32" name="Rectangle 31"/>
              <p:cNvSpPr/>
              <p:nvPr/>
            </p:nvSpPr>
            <p:spPr>
              <a:xfrm>
                <a:off x="2034854" y="5439919"/>
                <a:ext cx="5149220" cy="196642"/>
              </a:xfrm>
              <a:prstGeom prst="rect">
                <a:avLst/>
              </a:pr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r>
                  <a:rPr lang="en-US" sz="1400" b="0" kern="0" dirty="0" smtClean="0">
                    <a:solidFill>
                      <a:prstClr val="black"/>
                    </a:solidFill>
                    <a:latin typeface="Calibri" panose="020F0502020204030204" pitchFamily="34" charset="0"/>
                    <a:cs typeface="Arial" charset="0"/>
                  </a:rPr>
                  <a:t>Stages of a Smart City</a:t>
                </a:r>
              </a:p>
            </p:txBody>
          </p:sp>
          <p:grpSp>
            <p:nvGrpSpPr>
              <p:cNvPr id="33" name="Group 32"/>
              <p:cNvGrpSpPr/>
              <p:nvPr/>
            </p:nvGrpSpPr>
            <p:grpSpPr>
              <a:xfrm>
                <a:off x="126881" y="93153"/>
                <a:ext cx="268655" cy="4947481"/>
                <a:chOff x="-674914" y="-2707690"/>
                <a:chExt cx="274320" cy="9140757"/>
              </a:xfrm>
            </p:grpSpPr>
            <p:cxnSp>
              <p:nvCxnSpPr>
                <p:cNvPr id="34" name="Straight Arrow Connector 33"/>
                <p:cNvCxnSpPr/>
                <p:nvPr/>
              </p:nvCxnSpPr>
              <p:spPr>
                <a:xfrm flipH="1" flipV="1">
                  <a:off x="-536962" y="-2707690"/>
                  <a:ext cx="3563" cy="9140757"/>
                </a:xfrm>
                <a:prstGeom prst="straightConnector1">
                  <a:avLst/>
                </a:prstGeom>
                <a:noFill/>
                <a:ln w="19050" cap="flat" cmpd="sng" algn="ctr">
                  <a:solidFill>
                    <a:srgbClr val="1F497D"/>
                  </a:solidFill>
                  <a:prstDash val="solid"/>
                  <a:tailEnd type="triangle"/>
                </a:ln>
                <a:effectLst/>
              </p:spPr>
            </p:cxnSp>
            <p:sp>
              <p:nvSpPr>
                <p:cNvPr id="35" name="Rectangle 34"/>
                <p:cNvSpPr/>
                <p:nvPr/>
              </p:nvSpPr>
              <p:spPr>
                <a:xfrm rot="16200000">
                  <a:off x="-2469462" y="2968326"/>
                  <a:ext cx="3863416" cy="274320"/>
                </a:xfrm>
                <a:prstGeom prst="rect">
                  <a:avLst/>
                </a:pr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r>
                    <a:rPr lang="en-US" sz="1400" b="0" kern="0" dirty="0" smtClean="0">
                      <a:solidFill>
                        <a:prstClr val="black"/>
                      </a:solidFill>
                      <a:latin typeface="Calibri" panose="020F0502020204030204" pitchFamily="34" charset="0"/>
                      <a:cs typeface="Arial" charset="0"/>
                    </a:rPr>
                    <a:t>Impact  On Performance</a:t>
                  </a:r>
                </a:p>
              </p:txBody>
            </p:sp>
          </p:grpSp>
          <p:sp>
            <p:nvSpPr>
              <p:cNvPr id="36" name="TextBox 35"/>
              <p:cNvSpPr txBox="1"/>
              <p:nvPr/>
            </p:nvSpPr>
            <p:spPr>
              <a:xfrm rot="16200000">
                <a:off x="235" y="4536951"/>
                <a:ext cx="482824" cy="307777"/>
              </a:xfrm>
              <a:prstGeom prst="rect">
                <a:avLst/>
              </a:prstGeom>
              <a:solidFill>
                <a:sysClr val="window" lastClr="FFFFFF"/>
              </a:solidFill>
            </p:spPr>
            <p:txBody>
              <a:bodyPr wrap="none" rtlCol="0">
                <a:spAutoFit/>
              </a:bodyPr>
              <a:lstStyle/>
              <a:p>
                <a:pPr eaLnBrk="1" fontAlgn="auto" hangingPunct="1">
                  <a:spcBef>
                    <a:spcPts val="0"/>
                  </a:spcBef>
                  <a:spcAft>
                    <a:spcPts val="0"/>
                  </a:spcAft>
                  <a:defRPr/>
                </a:pPr>
                <a:r>
                  <a:rPr lang="en-US" sz="1400" b="0" kern="0" dirty="0" smtClean="0">
                    <a:solidFill>
                      <a:prstClr val="black"/>
                    </a:solidFill>
                    <a:latin typeface="Calibri" panose="020F0502020204030204" pitchFamily="34" charset="0"/>
                    <a:cs typeface="Arial" charset="0"/>
                  </a:rPr>
                  <a:t>Low</a:t>
                </a:r>
              </a:p>
            </p:txBody>
          </p:sp>
          <p:sp>
            <p:nvSpPr>
              <p:cNvPr id="37" name="TextBox 36"/>
              <p:cNvSpPr txBox="1"/>
              <p:nvPr/>
            </p:nvSpPr>
            <p:spPr>
              <a:xfrm rot="16200000">
                <a:off x="-17398" y="325988"/>
                <a:ext cx="518091" cy="307777"/>
              </a:xfrm>
              <a:prstGeom prst="rect">
                <a:avLst/>
              </a:prstGeom>
              <a:solidFill>
                <a:sysClr val="window" lastClr="FFFFFF"/>
              </a:solidFill>
            </p:spPr>
            <p:txBody>
              <a:bodyPr wrap="none" rtlCol="0">
                <a:spAutoFit/>
              </a:bodyPr>
              <a:lstStyle/>
              <a:p>
                <a:pPr eaLnBrk="1" fontAlgn="auto" hangingPunct="1">
                  <a:spcBef>
                    <a:spcPts val="0"/>
                  </a:spcBef>
                  <a:spcAft>
                    <a:spcPts val="0"/>
                  </a:spcAft>
                  <a:defRPr/>
                </a:pPr>
                <a:r>
                  <a:rPr lang="en-US" sz="1400" b="0" kern="0" dirty="0" smtClean="0">
                    <a:solidFill>
                      <a:prstClr val="black"/>
                    </a:solidFill>
                    <a:latin typeface="Calibri" panose="020F0502020204030204" pitchFamily="34" charset="0"/>
                    <a:cs typeface="Arial" charset="0"/>
                  </a:rPr>
                  <a:t>High</a:t>
                </a:r>
              </a:p>
            </p:txBody>
          </p:sp>
          <p:sp>
            <p:nvSpPr>
              <p:cNvPr id="38" name="TextBox 37"/>
              <p:cNvSpPr txBox="1"/>
              <p:nvPr/>
            </p:nvSpPr>
            <p:spPr>
              <a:xfrm>
                <a:off x="7728046" y="5399180"/>
                <a:ext cx="524503" cy="307777"/>
              </a:xfrm>
              <a:prstGeom prst="rect">
                <a:avLst/>
              </a:prstGeom>
              <a:solidFill>
                <a:sysClr val="window" lastClr="FFFFFF"/>
              </a:solidFill>
            </p:spPr>
            <p:txBody>
              <a:bodyPr wrap="none" rtlCol="0">
                <a:spAutoFit/>
              </a:bodyPr>
              <a:lstStyle/>
              <a:p>
                <a:pPr eaLnBrk="1" fontAlgn="auto" hangingPunct="1">
                  <a:spcBef>
                    <a:spcPts val="0"/>
                  </a:spcBef>
                  <a:spcAft>
                    <a:spcPts val="0"/>
                  </a:spcAft>
                  <a:defRPr/>
                </a:pPr>
                <a:r>
                  <a:rPr lang="en-US" sz="1400" b="0" i="1" kern="0" dirty="0" smtClean="0">
                    <a:solidFill>
                      <a:prstClr val="black"/>
                    </a:solidFill>
                    <a:latin typeface="Calibri" panose="020F0502020204030204" pitchFamily="34" charset="0"/>
                    <a:cs typeface="Arial" charset="0"/>
                  </a:rPr>
                  <a:t>High</a:t>
                </a:r>
              </a:p>
            </p:txBody>
          </p:sp>
          <p:sp>
            <p:nvSpPr>
              <p:cNvPr id="39" name="TextBox 38"/>
              <p:cNvSpPr txBox="1"/>
              <p:nvPr/>
            </p:nvSpPr>
            <p:spPr>
              <a:xfrm>
                <a:off x="985056" y="5407544"/>
                <a:ext cx="479618" cy="307777"/>
              </a:xfrm>
              <a:prstGeom prst="rect">
                <a:avLst/>
              </a:prstGeom>
              <a:solidFill>
                <a:sysClr val="window" lastClr="FFFFFF"/>
              </a:solidFill>
            </p:spPr>
            <p:txBody>
              <a:bodyPr wrap="none" rtlCol="0">
                <a:spAutoFit/>
              </a:bodyPr>
              <a:lstStyle/>
              <a:p>
                <a:pPr eaLnBrk="1" fontAlgn="auto" hangingPunct="1">
                  <a:spcBef>
                    <a:spcPts val="0"/>
                  </a:spcBef>
                  <a:spcAft>
                    <a:spcPts val="0"/>
                  </a:spcAft>
                  <a:defRPr/>
                </a:pPr>
                <a:r>
                  <a:rPr lang="en-US" sz="1400" b="0" i="1" kern="0" dirty="0" smtClean="0">
                    <a:solidFill>
                      <a:prstClr val="black"/>
                    </a:solidFill>
                    <a:latin typeface="Calibri" panose="020F0502020204030204" pitchFamily="34" charset="0"/>
                    <a:cs typeface="Arial" charset="0"/>
                  </a:rPr>
                  <a:t>Low</a:t>
                </a:r>
              </a:p>
            </p:txBody>
          </p:sp>
          <p:sp>
            <p:nvSpPr>
              <p:cNvPr id="40" name="Pentagon 39"/>
              <p:cNvSpPr/>
              <p:nvPr/>
            </p:nvSpPr>
            <p:spPr>
              <a:xfrm rot="16200000">
                <a:off x="-2078562" y="2581277"/>
                <a:ext cx="5328683" cy="267582"/>
              </a:xfrm>
              <a:prstGeom prst="homePlate">
                <a:avLst/>
              </a:prstGeom>
              <a:solidFill>
                <a:srgbClr val="0070C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r>
                  <a:rPr lang="en-US" sz="1200" kern="0" dirty="0" smtClean="0">
                    <a:solidFill>
                      <a:srgbClr val="FFFFFF"/>
                    </a:solidFill>
                    <a:latin typeface="Calibri" panose="020F0502020204030204" pitchFamily="34" charset="0"/>
                    <a:cs typeface="Arial" charset="0"/>
                  </a:rPr>
                  <a:t>Digitization level, </a:t>
                </a:r>
                <a:r>
                  <a:rPr lang="en-US" sz="1200" kern="0" dirty="0">
                    <a:solidFill>
                      <a:srgbClr val="FFFFFF"/>
                    </a:solidFill>
                    <a:latin typeface="Calibri" panose="020F0502020204030204" pitchFamily="34" charset="0"/>
                    <a:cs typeface="Arial" charset="0"/>
                  </a:rPr>
                  <a:t>service delivery model, governance</a:t>
                </a:r>
              </a:p>
            </p:txBody>
          </p:sp>
          <p:sp>
            <p:nvSpPr>
              <p:cNvPr id="42" name="Rectangle 41"/>
              <p:cNvSpPr/>
              <p:nvPr/>
            </p:nvSpPr>
            <p:spPr>
              <a:xfrm>
                <a:off x="1041522" y="3275132"/>
                <a:ext cx="1172700" cy="595574"/>
              </a:xfrm>
              <a:prstGeom prst="rect">
                <a:avLst/>
              </a:prstGeom>
              <a:noFill/>
              <a:ln w="25400" cap="flat" cmpd="sng" algn="ctr">
                <a:noFill/>
                <a:prstDash val="solid"/>
              </a:ln>
              <a:effectLst/>
            </p:spPr>
            <p:txBody>
              <a:bodyPr rtlCol="0" anchor="ctr"/>
              <a:lstStyle/>
              <a:p>
                <a:pPr marL="114300" indent="-4763" algn="ctr" fontAlgn="auto">
                  <a:spcBef>
                    <a:spcPct val="30000"/>
                  </a:spcBef>
                  <a:spcAft>
                    <a:spcPts val="0"/>
                  </a:spcAft>
                  <a:defRPr/>
                </a:pPr>
                <a:endParaRPr lang="en-US" sz="1100" b="0" kern="0" dirty="0" smtClean="0">
                  <a:solidFill>
                    <a:srgbClr val="4F81BD">
                      <a:lumMod val="50000"/>
                    </a:srgbClr>
                  </a:solidFill>
                  <a:latin typeface="Calibri" panose="020F0502020204030204" pitchFamily="34" charset="0"/>
                  <a:cs typeface="Arial" charset="0"/>
                </a:endParaRPr>
              </a:p>
            </p:txBody>
          </p:sp>
          <p:sp>
            <p:nvSpPr>
              <p:cNvPr id="43" name="Rectangle 42"/>
              <p:cNvSpPr/>
              <p:nvPr/>
            </p:nvSpPr>
            <p:spPr>
              <a:xfrm>
                <a:off x="5758845" y="1779837"/>
                <a:ext cx="1425230" cy="586634"/>
              </a:xfrm>
              <a:prstGeom prst="rect">
                <a:avLst/>
              </a:prstGeom>
              <a:noFill/>
              <a:ln w="25400" cap="flat" cmpd="sng" algn="ctr">
                <a:noFill/>
                <a:prstDash val="solid"/>
              </a:ln>
              <a:effectLst/>
            </p:spPr>
            <p:txBody>
              <a:bodyPr rtlCol="0" anchor="ctr"/>
              <a:lstStyle/>
              <a:p>
                <a:pPr marL="114300" indent="-4763" algn="ctr" fontAlgn="auto">
                  <a:spcBef>
                    <a:spcPct val="30000"/>
                  </a:spcBef>
                  <a:spcAft>
                    <a:spcPts val="0"/>
                  </a:spcAft>
                  <a:defRPr/>
                </a:pPr>
                <a:endParaRPr lang="en-US" sz="1100" b="0" kern="0" dirty="0" smtClean="0">
                  <a:solidFill>
                    <a:srgbClr val="4F81BD">
                      <a:lumMod val="50000"/>
                    </a:srgbClr>
                  </a:solidFill>
                  <a:latin typeface="Calibri" panose="020F0502020204030204" pitchFamily="34" charset="0"/>
                  <a:cs typeface="Arial" charset="0"/>
                </a:endParaRPr>
              </a:p>
            </p:txBody>
          </p:sp>
          <p:sp>
            <p:nvSpPr>
              <p:cNvPr id="45" name="Rectangle 44"/>
              <p:cNvSpPr/>
              <p:nvPr/>
            </p:nvSpPr>
            <p:spPr>
              <a:xfrm>
                <a:off x="1705756" y="4574081"/>
                <a:ext cx="1429410" cy="262040"/>
              </a:xfrm>
              <a:prstGeom prst="rect">
                <a:avLst/>
              </a:prstGeom>
              <a:noFill/>
              <a:ln>
                <a:noFill/>
              </a:ln>
              <a:effectLst/>
            </p:spPr>
          </p:sp>
          <p:sp>
            <p:nvSpPr>
              <p:cNvPr id="46" name="Rectangle 45"/>
              <p:cNvSpPr/>
              <p:nvPr/>
            </p:nvSpPr>
            <p:spPr>
              <a:xfrm>
                <a:off x="3124200" y="3431759"/>
                <a:ext cx="1505441" cy="350050"/>
              </a:xfrm>
              <a:prstGeom prst="rect">
                <a:avLst/>
              </a:prstGeom>
              <a:noFill/>
              <a:ln>
                <a:noFill/>
              </a:ln>
              <a:effectLst/>
            </p:spPr>
          </p:sp>
          <p:sp>
            <p:nvSpPr>
              <p:cNvPr id="47" name="Rectangle 46"/>
              <p:cNvSpPr/>
              <p:nvPr/>
            </p:nvSpPr>
            <p:spPr>
              <a:xfrm>
                <a:off x="4958475" y="2843150"/>
                <a:ext cx="1600740" cy="415390"/>
              </a:xfrm>
              <a:prstGeom prst="rect">
                <a:avLst/>
              </a:prstGeom>
              <a:noFill/>
              <a:ln>
                <a:noFill/>
              </a:ln>
              <a:effectLst/>
            </p:spPr>
          </p:sp>
          <p:sp>
            <p:nvSpPr>
              <p:cNvPr id="48" name="Rectangle 47"/>
              <p:cNvSpPr/>
              <p:nvPr/>
            </p:nvSpPr>
            <p:spPr>
              <a:xfrm>
                <a:off x="7052315" y="2551844"/>
                <a:ext cx="1913885" cy="421877"/>
              </a:xfrm>
              <a:prstGeom prst="rect">
                <a:avLst/>
              </a:prstGeom>
              <a:noFill/>
              <a:ln>
                <a:noFill/>
              </a:ln>
              <a:effectLst/>
            </p:spPr>
          </p:sp>
          <p:sp>
            <p:nvSpPr>
              <p:cNvPr id="49" name="Rectangle 48"/>
              <p:cNvSpPr/>
              <p:nvPr/>
            </p:nvSpPr>
            <p:spPr>
              <a:xfrm rot="20328153">
                <a:off x="3427748" y="3610454"/>
                <a:ext cx="1874346" cy="262040"/>
              </a:xfrm>
              <a:prstGeom prst="rect">
                <a:avLst/>
              </a:prstGeom>
              <a:noFill/>
              <a:ln>
                <a:noFill/>
              </a:ln>
              <a:effectLst/>
            </p:spPr>
            <p:txBody>
              <a:bodyPr spcFirstLastPara="0" vert="horz" wrap="square" lIns="94074" tIns="0" rIns="0" bIns="0" numCol="1" spcCol="1270" anchor="t" anchorCtr="0">
                <a:noAutofit/>
              </a:bodyPr>
              <a:lstStyle/>
              <a:p>
                <a:pPr>
                  <a:lnSpc>
                    <a:spcPct val="80000"/>
                  </a:lnSpc>
                </a:pPr>
                <a:endParaRPr lang="en-US" sz="1400" dirty="0">
                  <a:solidFill>
                    <a:srgbClr val="000000"/>
                  </a:solidFill>
                  <a:latin typeface="Calibri" panose="020F0502020204030204" pitchFamily="34" charset="0"/>
                  <a:ea typeface="ＭＳ Ｐゴシック" pitchFamily="-106" charset="-128"/>
                  <a:cs typeface="Arial" charset="0"/>
                </a:endParaRPr>
              </a:p>
            </p:txBody>
          </p:sp>
          <p:sp>
            <p:nvSpPr>
              <p:cNvPr id="50" name="Right Arrow 49"/>
              <p:cNvSpPr/>
              <p:nvPr/>
            </p:nvSpPr>
            <p:spPr>
              <a:xfrm rot="19512524">
                <a:off x="1275655" y="3888248"/>
                <a:ext cx="1767945" cy="499708"/>
              </a:xfrm>
              <a:prstGeom prst="rightArrow">
                <a:avLst>
                  <a:gd name="adj1" fmla="val 99928"/>
                  <a:gd name="adj2"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050" dirty="0">
                    <a:solidFill>
                      <a:srgbClr val="000000"/>
                    </a:solidFill>
                    <a:latin typeface="Calibri" panose="020F0502020204030204" pitchFamily="34" charset="0"/>
                  </a:rPr>
                  <a:t>Phase 1: Intelligent Infrastructure at </a:t>
                </a:r>
                <a:r>
                  <a:rPr lang="en-US" sz="1050" dirty="0" smtClean="0">
                    <a:solidFill>
                      <a:srgbClr val="000000"/>
                    </a:solidFill>
                    <a:latin typeface="Calibri" panose="020F0502020204030204" pitchFamily="34" charset="0"/>
                  </a:rPr>
                  <a:t>BKC</a:t>
                </a:r>
                <a:endParaRPr lang="en-US" sz="1050" dirty="0">
                  <a:solidFill>
                    <a:srgbClr val="000000"/>
                  </a:solidFill>
                  <a:latin typeface="Calibri" panose="020F0502020204030204" pitchFamily="34" charset="0"/>
                </a:endParaRPr>
              </a:p>
            </p:txBody>
          </p:sp>
          <p:sp>
            <p:nvSpPr>
              <p:cNvPr id="51" name="Right Arrow 50"/>
              <p:cNvSpPr/>
              <p:nvPr/>
            </p:nvSpPr>
            <p:spPr>
              <a:xfrm rot="20266349">
                <a:off x="2921435" y="2936687"/>
                <a:ext cx="1924372" cy="499708"/>
              </a:xfrm>
              <a:prstGeom prst="rightArrow">
                <a:avLst>
                  <a:gd name="adj1" fmla="val 96705"/>
                  <a:gd name="adj2"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100" dirty="0">
                    <a:solidFill>
                      <a:srgbClr val="000000"/>
                    </a:solidFill>
                    <a:latin typeface="Calibri" panose="020F0502020204030204" pitchFamily="34" charset="0"/>
                  </a:rPr>
                  <a:t>Phase 2: Maturing Technology at BKC</a:t>
                </a:r>
              </a:p>
            </p:txBody>
          </p:sp>
          <p:sp>
            <p:nvSpPr>
              <p:cNvPr id="52" name="Right Arrow 51"/>
              <p:cNvSpPr/>
              <p:nvPr/>
            </p:nvSpPr>
            <p:spPr>
              <a:xfrm rot="20988397">
                <a:off x="4615271" y="2314135"/>
                <a:ext cx="2321310" cy="499708"/>
              </a:xfrm>
              <a:prstGeom prst="rightArrow">
                <a:avLst>
                  <a:gd name="adj1" fmla="val 100000"/>
                  <a:gd name="adj2" fmla="val 5000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100" dirty="0">
                    <a:solidFill>
                      <a:srgbClr val="000000"/>
                    </a:solidFill>
                    <a:latin typeface="Calibri" panose="020F0502020204030204" pitchFamily="34" charset="0"/>
                  </a:rPr>
                  <a:t>Phase 3: Futuristic Initiatives</a:t>
                </a:r>
              </a:p>
            </p:txBody>
          </p:sp>
          <p:sp>
            <p:nvSpPr>
              <p:cNvPr id="56" name="TextBox 55"/>
              <p:cNvSpPr txBox="1"/>
              <p:nvPr/>
            </p:nvSpPr>
            <p:spPr>
              <a:xfrm>
                <a:off x="1291115" y="5040634"/>
                <a:ext cx="544581" cy="266767"/>
              </a:xfrm>
              <a:prstGeom prst="rect">
                <a:avLst/>
              </a:prstGeom>
              <a:solidFill>
                <a:srgbClr val="FFFF00"/>
              </a:solidFill>
            </p:spPr>
            <p:txBody>
              <a:bodyPr wrap="square" rtlCol="0">
                <a:spAutoFit/>
              </a:bodyPr>
              <a:lstStyle/>
              <a:p>
                <a:pPr eaLnBrk="1" hangingPunct="1"/>
                <a:r>
                  <a:rPr lang="en-US" sz="1100" dirty="0" smtClean="0">
                    <a:solidFill>
                      <a:srgbClr val="000000"/>
                    </a:solidFill>
                    <a:latin typeface="Calibri" panose="020F0502020204030204" pitchFamily="34" charset="0"/>
                    <a:cs typeface="Arial" charset="0"/>
                  </a:rPr>
                  <a:t>BKC</a:t>
                </a:r>
                <a:endParaRPr lang="en-US" sz="1100" dirty="0">
                  <a:solidFill>
                    <a:srgbClr val="000000"/>
                  </a:solidFill>
                  <a:latin typeface="Calibri" panose="020F0502020204030204" pitchFamily="34" charset="0"/>
                  <a:cs typeface="Arial" charset="0"/>
                </a:endParaRPr>
              </a:p>
            </p:txBody>
          </p:sp>
          <p:sp>
            <p:nvSpPr>
              <p:cNvPr id="57" name="TextBox 56"/>
              <p:cNvSpPr txBox="1"/>
              <p:nvPr/>
            </p:nvSpPr>
            <p:spPr>
              <a:xfrm>
                <a:off x="2771763" y="3359373"/>
                <a:ext cx="692180" cy="430887"/>
              </a:xfrm>
              <a:prstGeom prst="rect">
                <a:avLst/>
              </a:prstGeom>
              <a:noFill/>
            </p:spPr>
            <p:txBody>
              <a:bodyPr wrap="square" rtlCol="0">
                <a:spAutoFit/>
              </a:bodyPr>
              <a:lstStyle/>
              <a:p>
                <a:pPr eaLnBrk="1" hangingPunct="1"/>
                <a:r>
                  <a:rPr lang="en-US" sz="1100" dirty="0" smtClean="0">
                    <a:solidFill>
                      <a:srgbClr val="000000"/>
                    </a:solidFill>
                    <a:latin typeface="Calibri" panose="020F0502020204030204" pitchFamily="34" charset="0"/>
                    <a:cs typeface="Arial" charset="0"/>
                  </a:rPr>
                  <a:t>BKC</a:t>
                </a:r>
              </a:p>
              <a:p>
                <a:pPr eaLnBrk="1" hangingPunct="1"/>
                <a:r>
                  <a:rPr lang="en-US" sz="1100" dirty="0" smtClean="0">
                    <a:solidFill>
                      <a:srgbClr val="000000"/>
                    </a:solidFill>
                    <a:latin typeface="Calibri" panose="020F0502020204030204" pitchFamily="34" charset="0"/>
                    <a:cs typeface="Arial" charset="0"/>
                  </a:rPr>
                  <a:t>(2017)</a:t>
                </a:r>
                <a:endParaRPr lang="en-US" sz="1100" dirty="0">
                  <a:solidFill>
                    <a:srgbClr val="000000"/>
                  </a:solidFill>
                  <a:latin typeface="Calibri" panose="020F0502020204030204" pitchFamily="34" charset="0"/>
                  <a:cs typeface="Arial" charset="0"/>
                </a:endParaRPr>
              </a:p>
            </p:txBody>
          </p:sp>
          <p:sp>
            <p:nvSpPr>
              <p:cNvPr id="58" name="TextBox 57"/>
              <p:cNvSpPr txBox="1"/>
              <p:nvPr/>
            </p:nvSpPr>
            <p:spPr>
              <a:xfrm>
                <a:off x="4576529" y="2809403"/>
                <a:ext cx="638738" cy="430887"/>
              </a:xfrm>
              <a:prstGeom prst="rect">
                <a:avLst/>
              </a:prstGeom>
              <a:noFill/>
            </p:spPr>
            <p:txBody>
              <a:bodyPr wrap="square" rtlCol="0">
                <a:spAutoFit/>
              </a:bodyPr>
              <a:lstStyle/>
              <a:p>
                <a:pPr eaLnBrk="1" hangingPunct="1"/>
                <a:r>
                  <a:rPr lang="en-US" sz="1100" dirty="0" smtClean="0">
                    <a:solidFill>
                      <a:srgbClr val="000000"/>
                    </a:solidFill>
                    <a:latin typeface="Calibri" panose="020F0502020204030204" pitchFamily="34" charset="0"/>
                    <a:cs typeface="Arial" charset="0"/>
                  </a:rPr>
                  <a:t>BKC (2020)</a:t>
                </a:r>
                <a:endParaRPr lang="en-US" sz="1100" dirty="0">
                  <a:solidFill>
                    <a:srgbClr val="000000"/>
                  </a:solidFill>
                  <a:latin typeface="Calibri" panose="020F0502020204030204" pitchFamily="34" charset="0"/>
                  <a:cs typeface="Arial" charset="0"/>
                </a:endParaRPr>
              </a:p>
            </p:txBody>
          </p:sp>
          <p:sp>
            <p:nvSpPr>
              <p:cNvPr id="59" name="TextBox 58"/>
              <p:cNvSpPr txBox="1"/>
              <p:nvPr/>
            </p:nvSpPr>
            <p:spPr>
              <a:xfrm>
                <a:off x="6259589" y="2469241"/>
                <a:ext cx="1126064" cy="430887"/>
              </a:xfrm>
              <a:prstGeom prst="rect">
                <a:avLst/>
              </a:prstGeom>
              <a:noFill/>
            </p:spPr>
            <p:txBody>
              <a:bodyPr wrap="square" rtlCol="0">
                <a:spAutoFit/>
              </a:bodyPr>
              <a:lstStyle/>
              <a:p>
                <a:pPr algn="ctr" eaLnBrk="1" hangingPunct="1"/>
                <a:r>
                  <a:rPr lang="en-US" sz="1100" dirty="0" smtClean="0">
                    <a:solidFill>
                      <a:srgbClr val="000000"/>
                    </a:solidFill>
                    <a:latin typeface="Calibri" panose="020F0502020204030204" pitchFamily="34" charset="0"/>
                    <a:cs typeface="Arial" charset="0"/>
                  </a:rPr>
                  <a:t>BKC</a:t>
                </a:r>
              </a:p>
              <a:p>
                <a:pPr algn="ctr" eaLnBrk="1" hangingPunct="1"/>
                <a:r>
                  <a:rPr lang="en-US" sz="1100" dirty="0" smtClean="0">
                    <a:solidFill>
                      <a:srgbClr val="000000"/>
                    </a:solidFill>
                    <a:latin typeface="Calibri" panose="020F0502020204030204" pitchFamily="34" charset="0"/>
                    <a:cs typeface="Arial" charset="0"/>
                  </a:rPr>
                  <a:t>(2025 Onwards)</a:t>
                </a:r>
                <a:endParaRPr lang="en-US" sz="1100" dirty="0">
                  <a:solidFill>
                    <a:srgbClr val="000000"/>
                  </a:solidFill>
                  <a:latin typeface="Calibri" panose="020F0502020204030204" pitchFamily="34" charset="0"/>
                  <a:cs typeface="Arial" charset="0"/>
                </a:endParaRPr>
              </a:p>
            </p:txBody>
          </p:sp>
          <p:sp>
            <p:nvSpPr>
              <p:cNvPr id="60" name="Oval 59"/>
              <p:cNvSpPr/>
              <p:nvPr/>
            </p:nvSpPr>
            <p:spPr>
              <a:xfrm>
                <a:off x="4558091" y="2213994"/>
                <a:ext cx="223879" cy="208163"/>
              </a:xfrm>
              <a:prstGeom prst="ellipse">
                <a:avLst/>
              </a:prstGeom>
              <a:solidFill>
                <a:srgbClr val="002266"/>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61" name="TextBox 60"/>
              <p:cNvSpPr txBox="1"/>
              <p:nvPr/>
            </p:nvSpPr>
            <p:spPr>
              <a:xfrm>
                <a:off x="4494726" y="1992778"/>
                <a:ext cx="986237" cy="261610"/>
              </a:xfrm>
              <a:prstGeom prst="rect">
                <a:avLst/>
              </a:prstGeom>
              <a:noFill/>
            </p:spPr>
            <p:txBody>
              <a:bodyPr wrap="square" rtlCol="0">
                <a:spAutoFit/>
              </a:bodyPr>
              <a:lstStyle/>
              <a:p>
                <a:pPr eaLnBrk="1" hangingPunct="1"/>
                <a:r>
                  <a:rPr lang="en-US" sz="1100" b="0" dirty="0">
                    <a:solidFill>
                      <a:srgbClr val="000000"/>
                    </a:solidFill>
                    <a:latin typeface="Calibri" panose="020F0502020204030204" pitchFamily="34" charset="0"/>
                    <a:cs typeface="Arial" charset="0"/>
                  </a:rPr>
                  <a:t>Amsterdam</a:t>
                </a:r>
                <a:endParaRPr lang="en-US" sz="1100" dirty="0">
                  <a:solidFill>
                    <a:srgbClr val="000000"/>
                  </a:solidFill>
                  <a:latin typeface="Calibri" panose="020F0502020204030204" pitchFamily="34" charset="0"/>
                  <a:cs typeface="Arial" charset="0"/>
                </a:endParaRPr>
              </a:p>
            </p:txBody>
          </p:sp>
          <p:sp>
            <p:nvSpPr>
              <p:cNvPr id="62" name="Rectangle 61"/>
              <p:cNvSpPr/>
              <p:nvPr/>
            </p:nvSpPr>
            <p:spPr>
              <a:xfrm>
                <a:off x="8083024" y="1517399"/>
                <a:ext cx="593432" cy="261610"/>
              </a:xfrm>
              <a:prstGeom prst="rect">
                <a:avLst/>
              </a:prstGeom>
            </p:spPr>
            <p:txBody>
              <a:bodyPr wrap="none">
                <a:spAutoFit/>
              </a:bodyPr>
              <a:lstStyle/>
              <a:p>
                <a:pPr eaLnBrk="1" hangingPunct="1"/>
                <a:r>
                  <a:rPr lang="en-US" sz="1100" b="0" dirty="0" smtClean="0">
                    <a:solidFill>
                      <a:srgbClr val="000000"/>
                    </a:solidFill>
                    <a:latin typeface="Calibri" panose="020F0502020204030204" pitchFamily="34" charset="0"/>
                    <a:cs typeface="Arial" charset="0"/>
                  </a:rPr>
                  <a:t>Vienna</a:t>
                </a:r>
                <a:endParaRPr lang="en-US" sz="1100" b="0" dirty="0">
                  <a:solidFill>
                    <a:srgbClr val="000000"/>
                  </a:solidFill>
                  <a:latin typeface="Calibri" panose="020F0502020204030204" pitchFamily="34" charset="0"/>
                  <a:cs typeface="Arial" charset="0"/>
                </a:endParaRPr>
              </a:p>
            </p:txBody>
          </p:sp>
          <p:sp>
            <p:nvSpPr>
              <p:cNvPr id="63" name="Rectangle 62"/>
              <p:cNvSpPr/>
              <p:nvPr/>
            </p:nvSpPr>
            <p:spPr>
              <a:xfrm>
                <a:off x="7380312" y="2021455"/>
                <a:ext cx="688009" cy="261610"/>
              </a:xfrm>
              <a:prstGeom prst="rect">
                <a:avLst/>
              </a:prstGeom>
            </p:spPr>
            <p:txBody>
              <a:bodyPr wrap="none">
                <a:spAutoFit/>
              </a:bodyPr>
              <a:lstStyle/>
              <a:p>
                <a:pPr eaLnBrk="1" hangingPunct="1"/>
                <a:r>
                  <a:rPr lang="en-US" sz="1100" b="0" dirty="0">
                    <a:solidFill>
                      <a:srgbClr val="000000"/>
                    </a:solidFill>
                    <a:latin typeface="Calibri" panose="020F0502020204030204" pitchFamily="34" charset="0"/>
                    <a:cs typeface="Arial" charset="0"/>
                  </a:rPr>
                  <a:t> Toronto</a:t>
                </a:r>
              </a:p>
            </p:txBody>
          </p:sp>
          <p:sp>
            <p:nvSpPr>
              <p:cNvPr id="64" name="Rectangle 63"/>
              <p:cNvSpPr/>
              <p:nvPr/>
            </p:nvSpPr>
            <p:spPr>
              <a:xfrm>
                <a:off x="6444914" y="1382965"/>
                <a:ext cx="470000" cy="261610"/>
              </a:xfrm>
              <a:prstGeom prst="rect">
                <a:avLst/>
              </a:prstGeom>
            </p:spPr>
            <p:txBody>
              <a:bodyPr wrap="none">
                <a:spAutoFit/>
              </a:bodyPr>
              <a:lstStyle/>
              <a:p>
                <a:pPr eaLnBrk="1" hangingPunct="1"/>
                <a:r>
                  <a:rPr lang="en-US" sz="1100" b="0" dirty="0">
                    <a:solidFill>
                      <a:srgbClr val="000000"/>
                    </a:solidFill>
                    <a:latin typeface="Calibri" panose="020F0502020204030204" pitchFamily="34" charset="0"/>
                    <a:cs typeface="Arial" charset="0"/>
                  </a:rPr>
                  <a:t>Paris</a:t>
                </a:r>
              </a:p>
            </p:txBody>
          </p:sp>
          <p:sp>
            <p:nvSpPr>
              <p:cNvPr id="65" name="Rectangle 64"/>
              <p:cNvSpPr/>
              <p:nvPr/>
            </p:nvSpPr>
            <p:spPr>
              <a:xfrm>
                <a:off x="6772199" y="1913443"/>
                <a:ext cx="752129" cy="261610"/>
              </a:xfrm>
              <a:prstGeom prst="rect">
                <a:avLst/>
              </a:prstGeom>
            </p:spPr>
            <p:txBody>
              <a:bodyPr wrap="none">
                <a:spAutoFit/>
              </a:bodyPr>
              <a:lstStyle/>
              <a:p>
                <a:pPr eaLnBrk="1" hangingPunct="1"/>
                <a:r>
                  <a:rPr lang="en-US" sz="1100" b="0" dirty="0">
                    <a:solidFill>
                      <a:srgbClr val="000000"/>
                    </a:solidFill>
                    <a:latin typeface="Calibri" panose="020F0502020204030204" pitchFamily="34" charset="0"/>
                    <a:cs typeface="Arial" charset="0"/>
                  </a:rPr>
                  <a:t>New York</a:t>
                </a:r>
              </a:p>
            </p:txBody>
          </p:sp>
          <p:sp>
            <p:nvSpPr>
              <p:cNvPr id="66" name="Rectangle 65"/>
              <p:cNvSpPr/>
              <p:nvPr/>
            </p:nvSpPr>
            <p:spPr>
              <a:xfrm>
                <a:off x="7384171" y="2287834"/>
                <a:ext cx="620683" cy="261610"/>
              </a:xfrm>
              <a:prstGeom prst="rect">
                <a:avLst/>
              </a:prstGeom>
            </p:spPr>
            <p:txBody>
              <a:bodyPr wrap="none">
                <a:spAutoFit/>
              </a:bodyPr>
              <a:lstStyle/>
              <a:p>
                <a:pPr eaLnBrk="1" hangingPunct="1"/>
                <a:r>
                  <a:rPr lang="en-US" sz="1100" b="0" dirty="0">
                    <a:solidFill>
                      <a:srgbClr val="000000"/>
                    </a:solidFill>
                    <a:latin typeface="Calibri" panose="020F0502020204030204" pitchFamily="34" charset="0"/>
                    <a:cs typeface="Arial" charset="0"/>
                  </a:rPr>
                  <a:t>London</a:t>
                </a:r>
              </a:p>
            </p:txBody>
          </p:sp>
          <p:sp>
            <p:nvSpPr>
              <p:cNvPr id="67" name="Oval 66"/>
              <p:cNvSpPr/>
              <p:nvPr/>
            </p:nvSpPr>
            <p:spPr>
              <a:xfrm>
                <a:off x="7884368" y="1534842"/>
                <a:ext cx="223879" cy="208163"/>
              </a:xfrm>
              <a:prstGeom prst="ellipse">
                <a:avLst/>
              </a:prstGeom>
              <a:solidFill>
                <a:srgbClr val="92D05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68" name="Oval 67"/>
              <p:cNvSpPr/>
              <p:nvPr/>
            </p:nvSpPr>
            <p:spPr>
              <a:xfrm>
                <a:off x="7588481" y="1822874"/>
                <a:ext cx="223879" cy="208163"/>
              </a:xfrm>
              <a:prstGeom prst="ellipse">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69" name="Oval 68"/>
              <p:cNvSpPr/>
              <p:nvPr/>
            </p:nvSpPr>
            <p:spPr>
              <a:xfrm>
                <a:off x="7228441" y="2290926"/>
                <a:ext cx="223879" cy="208163"/>
              </a:xfrm>
              <a:prstGeom prst="ellipse">
                <a:avLst/>
              </a:prstGeom>
              <a:solidFill>
                <a:schemeClr val="bg2">
                  <a:lumMod val="60000"/>
                  <a:lumOff val="4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70" name="Oval 69"/>
              <p:cNvSpPr/>
              <p:nvPr/>
            </p:nvSpPr>
            <p:spPr>
              <a:xfrm>
                <a:off x="6948264" y="1743005"/>
                <a:ext cx="223879" cy="208163"/>
              </a:xfrm>
              <a:prstGeom prst="ellipse">
                <a:avLst/>
              </a:prstGeom>
              <a:solidFill>
                <a:schemeClr val="accent4">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71" name="Oval 70"/>
              <p:cNvSpPr/>
              <p:nvPr/>
            </p:nvSpPr>
            <p:spPr>
              <a:xfrm>
                <a:off x="5249412" y="1892614"/>
                <a:ext cx="223879" cy="208163"/>
              </a:xfrm>
              <a:prstGeom prst="ellipse">
                <a:avLst/>
              </a:prstGeom>
              <a:solidFill>
                <a:schemeClr val="accent4"/>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72" name="TextBox 71"/>
              <p:cNvSpPr txBox="1"/>
              <p:nvPr/>
            </p:nvSpPr>
            <p:spPr>
              <a:xfrm>
                <a:off x="4787900" y="1651647"/>
                <a:ext cx="773780" cy="261610"/>
              </a:xfrm>
              <a:prstGeom prst="rect">
                <a:avLst/>
              </a:prstGeom>
              <a:noFill/>
            </p:spPr>
            <p:txBody>
              <a:bodyPr wrap="square" rtlCol="0">
                <a:spAutoFit/>
              </a:bodyPr>
              <a:lstStyle/>
              <a:p>
                <a:pPr eaLnBrk="1" hangingPunct="1"/>
                <a:r>
                  <a:rPr lang="en-US" sz="1100" b="0" dirty="0">
                    <a:solidFill>
                      <a:srgbClr val="000000"/>
                    </a:solidFill>
                    <a:latin typeface="Calibri" panose="020F0502020204030204" pitchFamily="34" charset="0"/>
                    <a:cs typeface="Arial" charset="0"/>
                  </a:rPr>
                  <a:t>Barcelona</a:t>
                </a:r>
                <a:endParaRPr lang="en-US" sz="1100" dirty="0">
                  <a:solidFill>
                    <a:srgbClr val="000000"/>
                  </a:solidFill>
                  <a:latin typeface="Calibri" panose="020F0502020204030204" pitchFamily="34" charset="0"/>
                  <a:cs typeface="Arial" charset="0"/>
                </a:endParaRPr>
              </a:p>
            </p:txBody>
          </p:sp>
          <p:sp>
            <p:nvSpPr>
              <p:cNvPr id="74" name="Oval 73"/>
              <p:cNvSpPr/>
              <p:nvPr/>
            </p:nvSpPr>
            <p:spPr>
              <a:xfrm>
                <a:off x="3455876" y="2611095"/>
                <a:ext cx="223879" cy="208163"/>
              </a:xfrm>
              <a:prstGeom prst="ellipse">
                <a:avLst/>
              </a:prstGeom>
              <a:solidFill>
                <a:srgbClr val="FFFF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77" name="TextBox 76"/>
              <p:cNvSpPr txBox="1"/>
              <p:nvPr/>
            </p:nvSpPr>
            <p:spPr>
              <a:xfrm>
                <a:off x="3419872" y="2355073"/>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Malta</a:t>
                </a:r>
                <a:endParaRPr lang="en-US" sz="1100" dirty="0">
                  <a:solidFill>
                    <a:srgbClr val="000000"/>
                  </a:solidFill>
                  <a:latin typeface="Calibri" panose="020F0502020204030204" pitchFamily="34" charset="0"/>
                  <a:cs typeface="Arial" charset="0"/>
                </a:endParaRPr>
              </a:p>
            </p:txBody>
          </p:sp>
          <p:sp>
            <p:nvSpPr>
              <p:cNvPr id="78" name="Oval 77"/>
              <p:cNvSpPr/>
              <p:nvPr/>
            </p:nvSpPr>
            <p:spPr>
              <a:xfrm>
                <a:off x="2444821" y="3079384"/>
                <a:ext cx="223879" cy="208163"/>
              </a:xfrm>
              <a:prstGeom prst="ellipse">
                <a:avLst/>
              </a:prstGeom>
              <a:solidFill>
                <a:srgbClr val="C000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79" name="TextBox 78"/>
              <p:cNvSpPr txBox="1"/>
              <p:nvPr/>
            </p:nvSpPr>
            <p:spPr>
              <a:xfrm>
                <a:off x="2487167" y="2836158"/>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Skolkovo</a:t>
                </a:r>
                <a:endParaRPr lang="en-US" sz="1100" dirty="0">
                  <a:solidFill>
                    <a:srgbClr val="000000"/>
                  </a:solidFill>
                  <a:latin typeface="Calibri" panose="020F0502020204030204" pitchFamily="34" charset="0"/>
                  <a:cs typeface="Arial" charset="0"/>
                </a:endParaRPr>
              </a:p>
            </p:txBody>
          </p:sp>
          <p:sp>
            <p:nvSpPr>
              <p:cNvPr id="80" name="Oval 79"/>
              <p:cNvSpPr/>
              <p:nvPr/>
            </p:nvSpPr>
            <p:spPr>
              <a:xfrm>
                <a:off x="1961109" y="4467029"/>
                <a:ext cx="223879" cy="208163"/>
              </a:xfrm>
              <a:prstGeom prst="ellipse">
                <a:avLst/>
              </a:prstGeom>
              <a:solidFill>
                <a:schemeClr val="accent1">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81" name="TextBox 80"/>
              <p:cNvSpPr txBox="1"/>
              <p:nvPr/>
            </p:nvSpPr>
            <p:spPr>
              <a:xfrm>
                <a:off x="2141276" y="4455664"/>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KACARE</a:t>
                </a:r>
                <a:endParaRPr lang="en-US" sz="1100" dirty="0">
                  <a:solidFill>
                    <a:srgbClr val="000000"/>
                  </a:solidFill>
                  <a:latin typeface="Calibri" panose="020F0502020204030204" pitchFamily="34" charset="0"/>
                  <a:cs typeface="Arial" charset="0"/>
                </a:endParaRPr>
              </a:p>
            </p:txBody>
          </p:sp>
          <p:sp>
            <p:nvSpPr>
              <p:cNvPr id="82" name="Oval 81"/>
              <p:cNvSpPr/>
              <p:nvPr/>
            </p:nvSpPr>
            <p:spPr>
              <a:xfrm>
                <a:off x="3369739" y="3875102"/>
                <a:ext cx="223879" cy="208163"/>
              </a:xfrm>
              <a:prstGeom prst="ellipse">
                <a:avLst/>
              </a:prstGeom>
              <a:solidFill>
                <a:schemeClr val="accent2">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83" name="TextBox 82"/>
              <p:cNvSpPr txBox="1"/>
              <p:nvPr/>
            </p:nvSpPr>
            <p:spPr>
              <a:xfrm>
                <a:off x="3549759" y="3867241"/>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MADSAR</a:t>
                </a:r>
                <a:endParaRPr lang="en-US" sz="1100" dirty="0">
                  <a:solidFill>
                    <a:srgbClr val="000000"/>
                  </a:solidFill>
                  <a:latin typeface="Calibri" panose="020F0502020204030204" pitchFamily="34" charset="0"/>
                  <a:cs typeface="Arial" charset="0"/>
                </a:endParaRPr>
              </a:p>
            </p:txBody>
          </p:sp>
          <p:sp>
            <p:nvSpPr>
              <p:cNvPr id="84" name="Rectangle 83"/>
              <p:cNvSpPr/>
              <p:nvPr/>
            </p:nvSpPr>
            <p:spPr>
              <a:xfrm>
                <a:off x="5151745" y="1271735"/>
                <a:ext cx="1128474" cy="276761"/>
              </a:xfrm>
              <a:prstGeom prst="rect">
                <a:avLst/>
              </a:prstGeom>
              <a:noFill/>
            </p:spPr>
            <p:txBody>
              <a:bodyPr wrap="square" rtlCol="0">
                <a:spAutoFit/>
              </a:bodyPr>
              <a:lstStyle/>
              <a:p>
                <a:pPr eaLnBrk="1" hangingPunct="1"/>
                <a:r>
                  <a:rPr lang="en-US" sz="1100" b="0" dirty="0">
                    <a:solidFill>
                      <a:srgbClr val="000000"/>
                    </a:solidFill>
                    <a:latin typeface="Calibri" panose="020F0502020204030204" pitchFamily="34" charset="0"/>
                    <a:cs typeface="Arial" charset="0"/>
                  </a:rPr>
                  <a:t>Copenhagen</a:t>
                </a:r>
              </a:p>
            </p:txBody>
          </p:sp>
          <p:sp>
            <p:nvSpPr>
              <p:cNvPr id="85" name="Oval 84"/>
              <p:cNvSpPr/>
              <p:nvPr/>
            </p:nvSpPr>
            <p:spPr>
              <a:xfrm>
                <a:off x="6253057" y="1333355"/>
                <a:ext cx="223879" cy="208163"/>
              </a:xfrm>
              <a:prstGeom prst="ellipse">
                <a:avLst/>
              </a:prstGeom>
              <a:solidFill>
                <a:srgbClr val="7030A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86" name="Oval 85"/>
              <p:cNvSpPr/>
              <p:nvPr/>
            </p:nvSpPr>
            <p:spPr>
              <a:xfrm>
                <a:off x="5846335" y="3136247"/>
                <a:ext cx="223879" cy="208163"/>
              </a:xfrm>
              <a:prstGeom prst="ellipse">
                <a:avLst/>
              </a:prstGeom>
              <a:solidFill>
                <a:srgbClr val="00B05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87" name="TextBox 86"/>
              <p:cNvSpPr txBox="1"/>
              <p:nvPr/>
            </p:nvSpPr>
            <p:spPr>
              <a:xfrm>
                <a:off x="5537413" y="3436323"/>
                <a:ext cx="642903"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Songdo</a:t>
                </a:r>
                <a:endParaRPr lang="en-US" sz="1100" dirty="0">
                  <a:solidFill>
                    <a:srgbClr val="000000"/>
                  </a:solidFill>
                  <a:latin typeface="Calibri" panose="020F0502020204030204" pitchFamily="34" charset="0"/>
                  <a:cs typeface="Arial" charset="0"/>
                </a:endParaRPr>
              </a:p>
            </p:txBody>
          </p:sp>
          <p:sp>
            <p:nvSpPr>
              <p:cNvPr id="89" name="Oval 88"/>
              <p:cNvSpPr/>
              <p:nvPr/>
            </p:nvSpPr>
            <p:spPr>
              <a:xfrm>
                <a:off x="1415909" y="4044660"/>
                <a:ext cx="223879" cy="208163"/>
              </a:xfrm>
              <a:prstGeom prst="ellipse">
                <a:avLst/>
              </a:prstGeom>
              <a:solidFill>
                <a:schemeClr val="bg2">
                  <a:lumMod val="75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90" name="TextBox 89"/>
              <p:cNvSpPr txBox="1"/>
              <p:nvPr/>
            </p:nvSpPr>
            <p:spPr>
              <a:xfrm>
                <a:off x="1403648" y="3785651"/>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Iskandar</a:t>
                </a:r>
                <a:endParaRPr lang="en-US" sz="1100" dirty="0">
                  <a:solidFill>
                    <a:srgbClr val="000000"/>
                  </a:solidFill>
                  <a:latin typeface="Calibri" panose="020F0502020204030204" pitchFamily="34" charset="0"/>
                  <a:cs typeface="Arial" charset="0"/>
                </a:endParaRPr>
              </a:p>
            </p:txBody>
          </p:sp>
          <p:sp>
            <p:nvSpPr>
              <p:cNvPr id="91" name="Oval 90"/>
              <p:cNvSpPr/>
              <p:nvPr/>
            </p:nvSpPr>
            <p:spPr>
              <a:xfrm>
                <a:off x="8092537" y="1887021"/>
                <a:ext cx="223879" cy="208163"/>
              </a:xfrm>
              <a:prstGeom prst="ellipse">
                <a:avLst/>
              </a:prstGeom>
              <a:solidFill>
                <a:schemeClr val="tx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92" name="Rectangle 91"/>
              <p:cNvSpPr/>
              <p:nvPr/>
            </p:nvSpPr>
            <p:spPr>
              <a:xfrm>
                <a:off x="8047020" y="2093463"/>
                <a:ext cx="755335" cy="261610"/>
              </a:xfrm>
              <a:prstGeom prst="rect">
                <a:avLst/>
              </a:prstGeom>
            </p:spPr>
            <p:txBody>
              <a:bodyPr wrap="none">
                <a:spAutoFit/>
              </a:bodyPr>
              <a:lstStyle/>
              <a:p>
                <a:pPr eaLnBrk="1" hangingPunct="1"/>
                <a:r>
                  <a:rPr lang="en-US" sz="1100" b="0" dirty="0" smtClean="0">
                    <a:solidFill>
                      <a:srgbClr val="000000"/>
                    </a:solidFill>
                    <a:latin typeface="Calibri" panose="020F0502020204030204" pitchFamily="34" charset="0"/>
                    <a:cs typeface="Arial" charset="0"/>
                  </a:rPr>
                  <a:t>Singapore</a:t>
                </a:r>
                <a:endParaRPr lang="en-US" sz="1100" b="0" dirty="0">
                  <a:solidFill>
                    <a:srgbClr val="000000"/>
                  </a:solidFill>
                  <a:latin typeface="Calibri" panose="020F0502020204030204" pitchFamily="34" charset="0"/>
                  <a:cs typeface="Arial" charset="0"/>
                </a:endParaRPr>
              </a:p>
            </p:txBody>
          </p:sp>
          <p:sp>
            <p:nvSpPr>
              <p:cNvPr id="103" name="Oval 102"/>
              <p:cNvSpPr/>
              <p:nvPr/>
            </p:nvSpPr>
            <p:spPr>
              <a:xfrm>
                <a:off x="3051977" y="2643105"/>
                <a:ext cx="223879" cy="208163"/>
              </a:xfrm>
              <a:prstGeom prst="ellipse">
                <a:avLst/>
              </a:prstGeom>
              <a:solidFill>
                <a:srgbClr val="FF00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104" name="TextBox 103"/>
              <p:cNvSpPr txBox="1"/>
              <p:nvPr/>
            </p:nvSpPr>
            <p:spPr>
              <a:xfrm>
                <a:off x="2951820" y="2355073"/>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Dubai</a:t>
                </a:r>
                <a:endParaRPr lang="en-US" sz="1100" dirty="0">
                  <a:solidFill>
                    <a:srgbClr val="000000"/>
                  </a:solidFill>
                  <a:latin typeface="Calibri" panose="020F0502020204030204" pitchFamily="34" charset="0"/>
                  <a:cs typeface="Arial" charset="0"/>
                </a:endParaRPr>
              </a:p>
            </p:txBody>
          </p:sp>
          <p:sp>
            <p:nvSpPr>
              <p:cNvPr id="105" name="Oval 104"/>
              <p:cNvSpPr/>
              <p:nvPr/>
            </p:nvSpPr>
            <p:spPr>
              <a:xfrm>
                <a:off x="2591780" y="2607101"/>
                <a:ext cx="223879" cy="208163"/>
              </a:xfrm>
              <a:prstGeom prst="ellipse">
                <a:avLst/>
              </a:prstGeom>
              <a:solidFill>
                <a:srgbClr val="0070C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106" name="TextBox 105"/>
              <p:cNvSpPr txBox="1"/>
              <p:nvPr/>
            </p:nvSpPr>
            <p:spPr>
              <a:xfrm>
                <a:off x="2073595" y="2571097"/>
                <a:ext cx="986237" cy="261610"/>
              </a:xfrm>
              <a:prstGeom prst="rect">
                <a:avLst/>
              </a:prstGeom>
              <a:noFill/>
            </p:spPr>
            <p:txBody>
              <a:bodyPr wrap="square" rtlCol="0">
                <a:spAutoFit/>
              </a:bodyPr>
              <a:lstStyle/>
              <a:p>
                <a:pPr eaLnBrk="1" hangingPunct="1"/>
                <a:r>
                  <a:rPr lang="en-US" sz="1100" b="0" dirty="0" smtClean="0">
                    <a:solidFill>
                      <a:srgbClr val="000000"/>
                    </a:solidFill>
                    <a:latin typeface="Calibri" panose="020F0502020204030204" pitchFamily="34" charset="0"/>
                    <a:cs typeface="Arial" charset="0"/>
                  </a:rPr>
                  <a:t>Doha</a:t>
                </a:r>
                <a:endParaRPr lang="en-US" sz="1100" dirty="0">
                  <a:solidFill>
                    <a:srgbClr val="000000"/>
                  </a:solidFill>
                  <a:latin typeface="Calibri" panose="020F0502020204030204" pitchFamily="34" charset="0"/>
                  <a:cs typeface="Arial" charset="0"/>
                </a:endParaRPr>
              </a:p>
            </p:txBody>
          </p:sp>
          <p:sp>
            <p:nvSpPr>
              <p:cNvPr id="107" name="Rectangle 106"/>
              <p:cNvSpPr/>
              <p:nvPr/>
            </p:nvSpPr>
            <p:spPr>
              <a:xfrm>
                <a:off x="4067944" y="3435193"/>
                <a:ext cx="912850" cy="276761"/>
              </a:xfrm>
              <a:prstGeom prst="rect">
                <a:avLst/>
              </a:prstGeom>
              <a:noFill/>
            </p:spPr>
            <p:txBody>
              <a:bodyPr wrap="square" rtlCol="0">
                <a:spAutoFit/>
              </a:bodyPr>
              <a:lstStyle/>
              <a:p>
                <a:pPr eaLnBrk="1" hangingPunct="1"/>
                <a:r>
                  <a:rPr lang="en-US" sz="1100" b="0" dirty="0">
                    <a:solidFill>
                      <a:srgbClr val="000000"/>
                    </a:solidFill>
                    <a:latin typeface="Calibri" panose="020F0502020204030204" pitchFamily="34" charset="0"/>
                    <a:cs typeface="Arial" charset="0"/>
                  </a:rPr>
                  <a:t>Helsinki</a:t>
                </a:r>
              </a:p>
            </p:txBody>
          </p:sp>
          <p:sp>
            <p:nvSpPr>
              <p:cNvPr id="108" name="Oval 107"/>
              <p:cNvSpPr/>
              <p:nvPr/>
            </p:nvSpPr>
            <p:spPr>
              <a:xfrm>
                <a:off x="3880069" y="3435193"/>
                <a:ext cx="223879" cy="208163"/>
              </a:xfrm>
              <a:prstGeom prst="ellipse">
                <a:avLst/>
              </a:prstGeom>
              <a:solidFill>
                <a:schemeClr val="accent4">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109" name="Oval 108"/>
              <p:cNvSpPr/>
              <p:nvPr/>
            </p:nvSpPr>
            <p:spPr>
              <a:xfrm>
                <a:off x="6559215" y="1596075"/>
                <a:ext cx="223879" cy="208163"/>
              </a:xfrm>
              <a:prstGeom prst="ellipse">
                <a:avLst/>
              </a:prstGeom>
              <a:solidFill>
                <a:srgbClr val="D60093"/>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eaLnBrk="1" fontAlgn="auto" hangingPunct="1">
                  <a:spcBef>
                    <a:spcPts val="0"/>
                  </a:spcBef>
                  <a:spcAft>
                    <a:spcPts val="0"/>
                  </a:spcAft>
                  <a:defRPr/>
                </a:pPr>
                <a:endParaRPr lang="en-US" sz="1600" b="0" kern="0" dirty="0" smtClean="0">
                  <a:solidFill>
                    <a:prstClr val="white"/>
                  </a:solidFill>
                  <a:latin typeface="Calibri" panose="020F0502020204030204" pitchFamily="34" charset="0"/>
                  <a:cs typeface="Arial" charset="0"/>
                </a:endParaRPr>
              </a:p>
            </p:txBody>
          </p:sp>
          <p:sp>
            <p:nvSpPr>
              <p:cNvPr id="2" name="5-Point Star 1"/>
              <p:cNvSpPr/>
              <p:nvPr/>
            </p:nvSpPr>
            <p:spPr>
              <a:xfrm>
                <a:off x="1023693" y="5036138"/>
                <a:ext cx="306059" cy="263117"/>
              </a:xfrm>
              <a:prstGeom prst="star5">
                <a:avLst/>
              </a:prstGeom>
              <a:solidFill>
                <a:srgbClr val="FFD96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110" name="5-Point Star 109"/>
              <p:cNvSpPr/>
              <p:nvPr/>
            </p:nvSpPr>
            <p:spPr>
              <a:xfrm>
                <a:off x="2579889" y="3533212"/>
                <a:ext cx="306059" cy="263117"/>
              </a:xfrm>
              <a:prstGeom prst="star5">
                <a:avLst/>
              </a:prstGeom>
              <a:solidFill>
                <a:srgbClr val="FFD96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111" name="5-Point Star 110"/>
              <p:cNvSpPr/>
              <p:nvPr/>
            </p:nvSpPr>
            <p:spPr>
              <a:xfrm>
                <a:off x="6660786" y="2281638"/>
                <a:ext cx="306059" cy="263117"/>
              </a:xfrm>
              <a:prstGeom prst="star5">
                <a:avLst/>
              </a:prstGeom>
              <a:solidFill>
                <a:srgbClr val="FFD96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112" name="5-Point Star 111"/>
              <p:cNvSpPr/>
              <p:nvPr/>
            </p:nvSpPr>
            <p:spPr>
              <a:xfrm>
                <a:off x="4366203" y="2873808"/>
                <a:ext cx="306059" cy="263117"/>
              </a:xfrm>
              <a:prstGeom prst="star5">
                <a:avLst/>
              </a:prstGeom>
              <a:solidFill>
                <a:srgbClr val="FFD96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grpSp>
        <p:sp>
          <p:nvSpPr>
            <p:cNvPr id="93" name="Rectangle 92"/>
            <p:cNvSpPr/>
            <p:nvPr/>
          </p:nvSpPr>
          <p:spPr>
            <a:xfrm>
              <a:off x="2300834" y="1116495"/>
              <a:ext cx="1803114" cy="1376390"/>
            </a:xfrm>
            <a:prstGeom prst="rect">
              <a:avLst/>
            </a:prstGeom>
            <a:noFill/>
            <a:ln w="76200" cap="flat" cmpd="sng" algn="ctr">
              <a:noFill/>
              <a:prstDash val="solid"/>
            </a:ln>
            <a:effectLst/>
          </p:spPr>
          <p:txBody>
            <a:bodyPr wrap="square">
              <a:spAutoFit/>
            </a:bodyPr>
            <a:lstStyle/>
            <a:p>
              <a:pPr algn="ctr" fontAlgn="auto">
                <a:spcBef>
                  <a:spcPts val="0"/>
                </a:spcBef>
                <a:spcAft>
                  <a:spcPts val="0"/>
                </a:spcAft>
                <a:defRPr/>
              </a:pPr>
              <a:r>
                <a:rPr lang="en-US" sz="1100" i="1" kern="0" dirty="0" smtClean="0">
                  <a:solidFill>
                    <a:srgbClr val="000000">
                      <a:lumMod val="95000"/>
                      <a:lumOff val="5000"/>
                    </a:srgbClr>
                  </a:solidFill>
                  <a:latin typeface="Calibri" panose="020F0502020204030204" pitchFamily="34" charset="0"/>
                  <a:cs typeface="Arial" charset="0"/>
                </a:rPr>
                <a:t>Proactive</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Basic smart city services (Wi-Fi , Parking, Video Analytics etc) </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Proactive responses to changing citizen and business need</a:t>
              </a:r>
            </a:p>
          </p:txBody>
        </p:sp>
        <p:sp>
          <p:nvSpPr>
            <p:cNvPr id="94" name="Rectangle 93"/>
            <p:cNvSpPr/>
            <p:nvPr/>
          </p:nvSpPr>
          <p:spPr>
            <a:xfrm>
              <a:off x="642297" y="1116495"/>
              <a:ext cx="1599146" cy="1200329"/>
            </a:xfrm>
            <a:prstGeom prst="rect">
              <a:avLst/>
            </a:prstGeom>
            <a:noFill/>
            <a:ln w="76200" cap="flat" cmpd="sng" algn="ctr">
              <a:noFill/>
              <a:prstDash val="solid"/>
            </a:ln>
            <a:effectLst/>
          </p:spPr>
          <p:txBody>
            <a:bodyPr wrap="square">
              <a:spAutoFit/>
            </a:bodyPr>
            <a:lstStyle/>
            <a:p>
              <a:pPr algn="ctr" fontAlgn="auto">
                <a:spcBef>
                  <a:spcPts val="0"/>
                </a:spcBef>
                <a:spcAft>
                  <a:spcPts val="0"/>
                </a:spcAft>
                <a:defRPr/>
              </a:pPr>
              <a:r>
                <a:rPr lang="en-US" sz="1100" i="1" kern="0" dirty="0" smtClean="0">
                  <a:solidFill>
                    <a:srgbClr val="000000"/>
                  </a:solidFill>
                  <a:latin typeface="Calibri" panose="020F0502020204030204" pitchFamily="34" charset="0"/>
                  <a:cs typeface="Arial" charset="0"/>
                </a:rPr>
                <a:t>Reactive</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solidFill>
                  <a:latin typeface="Calibri" panose="020F0502020204030204" pitchFamily="34" charset="0"/>
                  <a:cs typeface="Arial" charset="0"/>
                </a:rPr>
                <a:t>Reactive city is today’s city. </a:t>
              </a:r>
              <a:endParaRPr lang="en-US" sz="1100" b="0" i="1" kern="0" dirty="0" smtClean="0">
                <a:solidFill>
                  <a:srgbClr val="000000">
                    <a:lumMod val="95000"/>
                    <a:lumOff val="5000"/>
                  </a:srgbClr>
                </a:solidFill>
                <a:latin typeface="Calibri" panose="020F0502020204030204" pitchFamily="34" charset="0"/>
                <a:cs typeface="Arial" charset="0"/>
              </a:endParaRP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solidFill>
                  <a:latin typeface="Calibri" panose="020F0502020204030204" pitchFamily="34" charset="0"/>
                  <a:cs typeface="Arial" charset="0"/>
                </a:rPr>
                <a:t>Stimulus response</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solidFill>
                  <a:latin typeface="Calibri" panose="020F0502020204030204" pitchFamily="34" charset="0"/>
                  <a:cs typeface="Arial" charset="0"/>
                </a:rPr>
                <a:t>Low operation efficiencies</a:t>
              </a:r>
              <a:endParaRPr lang="en-US" sz="1100" b="0" i="1" kern="0" dirty="0" smtClean="0">
                <a:solidFill>
                  <a:srgbClr val="000000">
                    <a:lumMod val="95000"/>
                    <a:lumOff val="5000"/>
                  </a:srgbClr>
                </a:solidFill>
                <a:latin typeface="Calibri" panose="020F0502020204030204" pitchFamily="34" charset="0"/>
                <a:cs typeface="Arial" charset="0"/>
              </a:endParaRPr>
            </a:p>
          </p:txBody>
        </p:sp>
        <p:sp>
          <p:nvSpPr>
            <p:cNvPr id="95" name="Rectangle 94"/>
            <p:cNvSpPr/>
            <p:nvPr/>
          </p:nvSpPr>
          <p:spPr>
            <a:xfrm>
              <a:off x="6480497" y="1116495"/>
              <a:ext cx="2033290" cy="1193977"/>
            </a:xfrm>
            <a:prstGeom prst="rect">
              <a:avLst/>
            </a:prstGeom>
            <a:noFill/>
            <a:ln w="76200" cap="flat" cmpd="sng" algn="ctr">
              <a:noFill/>
              <a:prstDash val="solid"/>
            </a:ln>
            <a:effectLst/>
          </p:spPr>
          <p:txBody>
            <a:bodyPr wrap="square">
              <a:spAutoFit/>
            </a:bodyPr>
            <a:lstStyle/>
            <a:p>
              <a:pPr algn="ctr" fontAlgn="auto">
                <a:spcBef>
                  <a:spcPts val="0"/>
                </a:spcBef>
                <a:spcAft>
                  <a:spcPts val="0"/>
                </a:spcAft>
                <a:defRPr/>
              </a:pPr>
              <a:r>
                <a:rPr lang="en-US" sz="1100" i="1" kern="0" dirty="0" smtClean="0">
                  <a:solidFill>
                    <a:srgbClr val="000000">
                      <a:lumMod val="95000"/>
                      <a:lumOff val="5000"/>
                    </a:srgbClr>
                  </a:solidFill>
                  <a:latin typeface="Calibri" panose="020F0502020204030204" pitchFamily="34" charset="0"/>
                  <a:cs typeface="Arial" charset="0"/>
                </a:rPr>
                <a:t>High Performance</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Digital as a Unique selling point</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Proliferation of seamless digital services which improve stakeholders’ quality of life</a:t>
              </a:r>
            </a:p>
          </p:txBody>
        </p:sp>
        <p:sp>
          <p:nvSpPr>
            <p:cNvPr id="96" name="Rectangle 95"/>
            <p:cNvSpPr/>
            <p:nvPr/>
          </p:nvSpPr>
          <p:spPr>
            <a:xfrm>
              <a:off x="4022790" y="1116495"/>
              <a:ext cx="2339830" cy="1193977"/>
            </a:xfrm>
            <a:prstGeom prst="rect">
              <a:avLst/>
            </a:prstGeom>
            <a:noFill/>
            <a:ln w="76200" cap="flat" cmpd="sng" algn="ctr">
              <a:noFill/>
              <a:prstDash val="solid"/>
            </a:ln>
            <a:effectLst/>
          </p:spPr>
          <p:txBody>
            <a:bodyPr wrap="square">
              <a:spAutoFit/>
            </a:bodyPr>
            <a:lstStyle/>
            <a:p>
              <a:pPr algn="ctr" fontAlgn="auto">
                <a:spcBef>
                  <a:spcPts val="0"/>
                </a:spcBef>
                <a:spcAft>
                  <a:spcPts val="0"/>
                </a:spcAft>
                <a:defRPr/>
              </a:pPr>
              <a:r>
                <a:rPr lang="en-US" sz="1100" i="1" kern="0" dirty="0" smtClean="0">
                  <a:solidFill>
                    <a:srgbClr val="000000">
                      <a:lumMod val="95000"/>
                      <a:lumOff val="5000"/>
                    </a:srgbClr>
                  </a:solidFill>
                  <a:latin typeface="Calibri" panose="020F0502020204030204" pitchFamily="34" charset="0"/>
                  <a:cs typeface="Arial" charset="0"/>
                </a:rPr>
                <a:t>Smart</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Advanced smart city Services</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Integrated smart city services (e.g. transport-energy-health-safety)</a:t>
              </a:r>
            </a:p>
            <a:p>
              <a:pPr marL="117475" indent="-117475" fontAlgn="auto">
                <a:spcBef>
                  <a:spcPts val="0"/>
                </a:spcBef>
                <a:spcAft>
                  <a:spcPts val="0"/>
                </a:spcAft>
                <a:buFont typeface="Arial" panose="020B0604020202020204" pitchFamily="34" charset="0"/>
                <a:buChar char="•"/>
                <a:defRPr/>
              </a:pPr>
              <a:r>
                <a:rPr lang="en-US" sz="1100" b="0" i="1" kern="0" dirty="0" smtClean="0">
                  <a:solidFill>
                    <a:srgbClr val="000000">
                      <a:lumMod val="95000"/>
                      <a:lumOff val="5000"/>
                    </a:srgbClr>
                  </a:solidFill>
                  <a:latin typeface="Calibri" panose="020F0502020204030204" pitchFamily="34" charset="0"/>
                  <a:cs typeface="Arial" charset="0"/>
                </a:rPr>
                <a:t>Predictive response to citizens and business need</a:t>
              </a:r>
            </a:p>
          </p:txBody>
        </p:sp>
        <p:cxnSp>
          <p:nvCxnSpPr>
            <p:cNvPr id="116" name="Straight Connector 115"/>
            <p:cNvCxnSpPr/>
            <p:nvPr/>
          </p:nvCxnSpPr>
          <p:spPr>
            <a:xfrm>
              <a:off x="4017999" y="1116761"/>
              <a:ext cx="17518" cy="5401459"/>
            </a:xfrm>
            <a:prstGeom prst="line">
              <a:avLst/>
            </a:prstGeom>
            <a:noFill/>
            <a:ln w="12700" cap="flat" cmpd="sng" algn="ctr">
              <a:solidFill>
                <a:sysClr val="window" lastClr="FFFFFF"/>
              </a:solidFill>
              <a:prstDash val="solid"/>
            </a:ln>
            <a:effectLst/>
          </p:spPr>
        </p:cxnSp>
        <p:cxnSp>
          <p:nvCxnSpPr>
            <p:cNvPr id="117" name="Straight Connector 116"/>
            <p:cNvCxnSpPr/>
            <p:nvPr/>
          </p:nvCxnSpPr>
          <p:spPr>
            <a:xfrm>
              <a:off x="6531469" y="1105385"/>
              <a:ext cx="17518" cy="5401459"/>
            </a:xfrm>
            <a:prstGeom prst="line">
              <a:avLst/>
            </a:prstGeom>
            <a:noFill/>
            <a:ln w="12700" cap="flat" cmpd="sng" algn="ctr">
              <a:solidFill>
                <a:sysClr val="window" lastClr="FFFFFF"/>
              </a:solidFill>
              <a:prstDash val="solid"/>
            </a:ln>
            <a:effectLst/>
          </p:spPr>
        </p:cxnSp>
        <p:cxnSp>
          <p:nvCxnSpPr>
            <p:cNvPr id="118" name="Straight Connector 117"/>
            <p:cNvCxnSpPr/>
            <p:nvPr/>
          </p:nvCxnSpPr>
          <p:spPr>
            <a:xfrm>
              <a:off x="8580908" y="1148601"/>
              <a:ext cx="17518" cy="5401459"/>
            </a:xfrm>
            <a:prstGeom prst="line">
              <a:avLst/>
            </a:prstGeom>
            <a:noFill/>
            <a:ln w="12700" cap="flat" cmpd="sng" algn="ctr">
              <a:solidFill>
                <a:sysClr val="window" lastClr="FFFFFF"/>
              </a:solidFill>
              <a:prstDash val="solid"/>
            </a:ln>
            <a:effectLst/>
          </p:spPr>
        </p:cxnSp>
      </p:grpSp>
    </p:spTree>
    <p:extLst>
      <p:ext uri="{BB962C8B-B14F-4D97-AF65-F5344CB8AC3E}">
        <p14:creationId xmlns:p14="http://schemas.microsoft.com/office/powerpoint/2010/main" val="17161207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2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88" name="Title 3"/>
          <p:cNvSpPr>
            <a:spLocks noGrp="1"/>
          </p:cNvSpPr>
          <p:nvPr>
            <p:ph type="title"/>
          </p:nvPr>
        </p:nvSpPr>
        <p:spPr>
          <a:xfrm>
            <a:off x="549965" y="0"/>
            <a:ext cx="8151900"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For BKC the approach is guided by citizen, businesses</a:t>
            </a:r>
            <a:r>
              <a:rPr lang="en-US" dirty="0" smtClean="0">
                <a:solidFill>
                  <a:srgbClr val="336699"/>
                </a:solidFill>
                <a:cs typeface="Calibri" pitchFamily="34" charset="0"/>
              </a:rPr>
              <a:t>, economic and environmental needs to select, shortlist and design the Initiatives </a:t>
            </a:r>
            <a:endParaRPr lang="en-US" sz="2000" b="1" dirty="0">
              <a:solidFill>
                <a:srgbClr val="336699"/>
              </a:solidFill>
              <a:latin typeface="Calibri" pitchFamily="34" charset="0"/>
              <a:cs typeface="Calibri" pitchFamily="34" charset="0"/>
            </a:endParaRPr>
          </a:p>
        </p:txBody>
      </p:sp>
      <p:sp>
        <p:nvSpPr>
          <p:cNvPr id="3" name="AutoShape 15" descr="http://www.dicom.ltd.uk/uploads/cms/ce32-30lr-hydraulic-lid-3-14122012-113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grpSp>
        <p:nvGrpSpPr>
          <p:cNvPr id="50" name="Group 49"/>
          <p:cNvGrpSpPr/>
          <p:nvPr/>
        </p:nvGrpSpPr>
        <p:grpSpPr>
          <a:xfrm>
            <a:off x="477408" y="1506919"/>
            <a:ext cx="8221369" cy="4065215"/>
            <a:chOff x="-907765" y="737508"/>
            <a:chExt cx="11037569" cy="5457737"/>
          </a:xfrm>
        </p:grpSpPr>
        <p:sp>
          <p:nvSpPr>
            <p:cNvPr id="51" name="Oval 50"/>
            <p:cNvSpPr>
              <a:spLocks noChangeArrowheads="1"/>
            </p:cNvSpPr>
            <p:nvPr/>
          </p:nvSpPr>
          <p:spPr bwMode="auto">
            <a:xfrm rot="13835858" flipH="1">
              <a:off x="2123281" y="1357427"/>
              <a:ext cx="3729038" cy="2489200"/>
            </a:xfrm>
            <a:prstGeom prst="ellipse">
              <a:avLst/>
            </a:prstGeom>
            <a:solidFill>
              <a:srgbClr val="AAAAAA">
                <a:alpha val="95000"/>
              </a:srgbClr>
            </a:solidFill>
            <a:ln w="9525">
              <a:no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sz="1200" b="0" kern="0" dirty="0">
                <a:solidFill>
                  <a:sysClr val="window" lastClr="FFFFFF"/>
                </a:solidFill>
                <a:latin typeface="Calibri" panose="020F0502020204030204" pitchFamily="34" charset="0"/>
                <a:cs typeface="Arial" charset="0"/>
              </a:endParaRPr>
            </a:p>
          </p:txBody>
        </p:sp>
        <p:sp>
          <p:nvSpPr>
            <p:cNvPr id="52" name="Oval 51"/>
            <p:cNvSpPr>
              <a:spLocks/>
            </p:cNvSpPr>
            <p:nvPr/>
          </p:nvSpPr>
          <p:spPr bwMode="auto">
            <a:xfrm rot="11085116" flipH="1">
              <a:off x="1765300" y="2020208"/>
              <a:ext cx="3729038" cy="2486025"/>
            </a:xfrm>
            <a:prstGeom prst="ellipse">
              <a:avLst/>
            </a:prstGeom>
            <a:solidFill>
              <a:srgbClr val="00B0F0">
                <a:alpha val="95000"/>
              </a:srgbClr>
            </a:solidFill>
            <a:ln w="9525">
              <a:no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sz="1200" b="0" kern="0" dirty="0">
                <a:solidFill>
                  <a:sysClr val="window" lastClr="FFFFFF"/>
                </a:solidFill>
                <a:latin typeface="Calibri" panose="020F0502020204030204" pitchFamily="34" charset="0"/>
                <a:cs typeface="Arial" charset="0"/>
              </a:endParaRPr>
            </a:p>
          </p:txBody>
        </p:sp>
        <p:sp>
          <p:nvSpPr>
            <p:cNvPr id="53" name="Oval 52"/>
            <p:cNvSpPr>
              <a:spLocks noChangeArrowheads="1"/>
            </p:cNvSpPr>
            <p:nvPr/>
          </p:nvSpPr>
          <p:spPr bwMode="auto">
            <a:xfrm rot="7858936" flipH="1">
              <a:off x="2095500" y="2790146"/>
              <a:ext cx="3729038" cy="2487612"/>
            </a:xfrm>
            <a:prstGeom prst="ellipse">
              <a:avLst/>
            </a:prstGeom>
            <a:solidFill>
              <a:schemeClr val="bg1">
                <a:lumMod val="85000"/>
                <a:alpha val="95000"/>
              </a:schemeClr>
            </a:solidFill>
            <a:ln w="9525">
              <a:no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sz="1200" b="0" kern="0" dirty="0">
                <a:solidFill>
                  <a:sysClr val="window" lastClr="FFFFFF"/>
                </a:solidFill>
                <a:latin typeface="Calibri" panose="020F0502020204030204" pitchFamily="34" charset="0"/>
                <a:cs typeface="Arial" charset="0"/>
              </a:endParaRPr>
            </a:p>
          </p:txBody>
        </p:sp>
        <p:sp>
          <p:nvSpPr>
            <p:cNvPr id="54" name="Oval 53"/>
            <p:cNvSpPr>
              <a:spLocks noChangeArrowheads="1"/>
            </p:cNvSpPr>
            <p:nvPr/>
          </p:nvSpPr>
          <p:spPr bwMode="auto">
            <a:xfrm rot="13741064">
              <a:off x="3232150" y="2790146"/>
              <a:ext cx="3729038" cy="2487612"/>
            </a:xfrm>
            <a:prstGeom prst="ellipse">
              <a:avLst/>
            </a:prstGeom>
            <a:solidFill>
              <a:srgbClr val="0185C3">
                <a:alpha val="95000"/>
              </a:srgbClr>
            </a:solidFill>
            <a:ln w="9525">
              <a:no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sz="1200" b="0" kern="0" dirty="0">
                <a:solidFill>
                  <a:sysClr val="window" lastClr="FFFFFF"/>
                </a:solidFill>
                <a:latin typeface="Calibri" panose="020F0502020204030204" pitchFamily="34" charset="0"/>
                <a:cs typeface="Arial" charset="0"/>
              </a:endParaRPr>
            </a:p>
          </p:txBody>
        </p:sp>
        <p:sp>
          <p:nvSpPr>
            <p:cNvPr id="55" name="Oval 54"/>
            <p:cNvSpPr>
              <a:spLocks/>
            </p:cNvSpPr>
            <p:nvPr/>
          </p:nvSpPr>
          <p:spPr bwMode="auto">
            <a:xfrm rot="10514884">
              <a:off x="3562350" y="2020208"/>
              <a:ext cx="3729038" cy="2486025"/>
            </a:xfrm>
            <a:prstGeom prst="ellipse">
              <a:avLst/>
            </a:prstGeom>
            <a:solidFill>
              <a:srgbClr val="002060">
                <a:alpha val="95000"/>
              </a:srgbClr>
            </a:solidFill>
            <a:ln w="9525">
              <a:no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sz="1200" b="0" kern="0" dirty="0">
                <a:solidFill>
                  <a:sysClr val="window" lastClr="FFFFFF"/>
                </a:solidFill>
                <a:latin typeface="Calibri" panose="020F0502020204030204" pitchFamily="34" charset="0"/>
                <a:cs typeface="Arial" charset="0"/>
              </a:endParaRPr>
            </a:p>
          </p:txBody>
        </p:sp>
        <p:sp>
          <p:nvSpPr>
            <p:cNvPr id="56" name="Oval 55"/>
            <p:cNvSpPr>
              <a:spLocks noChangeArrowheads="1"/>
            </p:cNvSpPr>
            <p:nvPr/>
          </p:nvSpPr>
          <p:spPr bwMode="auto">
            <a:xfrm rot="7764142">
              <a:off x="3204369" y="1357427"/>
              <a:ext cx="3729038" cy="2489200"/>
            </a:xfrm>
            <a:prstGeom prst="ellipse">
              <a:avLst/>
            </a:prstGeom>
            <a:solidFill>
              <a:schemeClr val="accent4">
                <a:lumMod val="20000"/>
                <a:lumOff val="80000"/>
                <a:alpha val="95000"/>
              </a:schemeClr>
            </a:solidFill>
            <a:ln w="9525">
              <a:no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sz="1200" b="0" kern="0" dirty="0">
                <a:solidFill>
                  <a:sysClr val="window" lastClr="FFFFFF"/>
                </a:solidFill>
                <a:latin typeface="Calibri" panose="020F0502020204030204" pitchFamily="34" charset="0"/>
                <a:cs typeface="Arial" charset="0"/>
              </a:endParaRPr>
            </a:p>
          </p:txBody>
        </p:sp>
        <p:sp>
          <p:nvSpPr>
            <p:cNvPr id="57" name="TextBox 8"/>
            <p:cNvSpPr txBox="1">
              <a:spLocks noChangeArrowheads="1"/>
            </p:cNvSpPr>
            <p:nvPr/>
          </p:nvSpPr>
          <p:spPr bwMode="auto">
            <a:xfrm>
              <a:off x="-772974" y="907371"/>
              <a:ext cx="2723343" cy="1363574"/>
            </a:xfrm>
            <a:prstGeom prst="rect">
              <a:avLst/>
            </a:prstGeom>
            <a:noFill/>
            <a:ln w="9525">
              <a:noFill/>
              <a:miter lim="800000"/>
              <a:headEnd/>
              <a:tailEnd/>
            </a:ln>
          </p:spPr>
          <p:txBody>
            <a:bodyPr wrap="square">
              <a:spAutoFit/>
            </a:bodyPr>
            <a:lstStyle/>
            <a:p>
              <a:pPr eaLnBrk="1" hangingPunct="1"/>
              <a:r>
                <a:rPr lang="en-US" sz="1200" dirty="0">
                  <a:solidFill>
                    <a:srgbClr val="0070C0"/>
                  </a:solidFill>
                  <a:latin typeface="Calibri" panose="020F0502020204030204" pitchFamily="34" charset="0"/>
                  <a:cs typeface="Arial" charset="0"/>
                </a:rPr>
                <a:t>Citizen Centricity </a:t>
              </a:r>
            </a:p>
            <a:p>
              <a:pPr defTabSz="1422400" eaLnBrk="1" hangingPunct="1"/>
              <a:r>
                <a:rPr lang="en-US" sz="1200" b="0" dirty="0">
                  <a:solidFill>
                    <a:srgbClr val="444444"/>
                  </a:solidFill>
                  <a:latin typeface="Calibri" panose="020F0502020204030204" pitchFamily="34" charset="0"/>
                  <a:cs typeface="Arial" charset="0"/>
                </a:rPr>
                <a:t>Identify &amp; design the Smart City solutions keeping citizen in focus and citizen benefits in focus. </a:t>
              </a:r>
            </a:p>
          </p:txBody>
        </p:sp>
        <p:sp>
          <p:nvSpPr>
            <p:cNvPr id="58" name="TextBox 8"/>
            <p:cNvSpPr txBox="1">
              <a:spLocks noChangeArrowheads="1"/>
            </p:cNvSpPr>
            <p:nvPr/>
          </p:nvSpPr>
          <p:spPr bwMode="auto">
            <a:xfrm>
              <a:off x="7277100" y="907371"/>
              <a:ext cx="2852704" cy="1611497"/>
            </a:xfrm>
            <a:prstGeom prst="rect">
              <a:avLst/>
            </a:prstGeom>
            <a:noFill/>
            <a:ln w="9525">
              <a:noFill/>
              <a:miter lim="800000"/>
              <a:headEnd/>
              <a:tailEnd/>
            </a:ln>
          </p:spPr>
          <p:txBody>
            <a:bodyPr wrap="square">
              <a:spAutoFit/>
            </a:bodyPr>
            <a:lstStyle/>
            <a:p>
              <a:pPr eaLnBrk="1" hangingPunct="1"/>
              <a:r>
                <a:rPr lang="en-US" sz="1200" dirty="0">
                  <a:solidFill>
                    <a:srgbClr val="0070C0"/>
                  </a:solidFill>
                  <a:latin typeface="Calibri" panose="020F0502020204030204" pitchFamily="34" charset="0"/>
                  <a:cs typeface="Arial" charset="0"/>
                </a:rPr>
                <a:t>Impact on Climate &amp; Reduction in Carbon </a:t>
              </a:r>
              <a:r>
                <a:rPr lang="en-US" sz="1200" dirty="0" smtClean="0">
                  <a:solidFill>
                    <a:srgbClr val="0070C0"/>
                  </a:solidFill>
                  <a:latin typeface="Calibri" panose="020F0502020204030204" pitchFamily="34" charset="0"/>
                  <a:cs typeface="Arial" charset="0"/>
                </a:rPr>
                <a:t>footprint</a:t>
              </a:r>
            </a:p>
            <a:p>
              <a:pPr eaLnBrk="1" hangingPunct="1"/>
              <a:r>
                <a:rPr lang="en-US" sz="1200" b="0" dirty="0">
                  <a:solidFill>
                    <a:srgbClr val="444444"/>
                  </a:solidFill>
                  <a:latin typeface="Calibri" panose="020F0502020204030204" pitchFamily="34" charset="0"/>
                  <a:cs typeface="Arial" charset="0"/>
                </a:rPr>
                <a:t>The design should keep in mind the health of the planet and be able to showcase a reduction in carbon emissions </a:t>
              </a:r>
            </a:p>
          </p:txBody>
        </p:sp>
        <p:sp>
          <p:nvSpPr>
            <p:cNvPr id="59" name="TextBox 8"/>
            <p:cNvSpPr txBox="1">
              <a:spLocks noChangeArrowheads="1"/>
            </p:cNvSpPr>
            <p:nvPr/>
          </p:nvSpPr>
          <p:spPr bwMode="auto">
            <a:xfrm>
              <a:off x="-907765" y="2750325"/>
              <a:ext cx="2723346" cy="1859419"/>
            </a:xfrm>
            <a:prstGeom prst="rect">
              <a:avLst/>
            </a:prstGeom>
            <a:noFill/>
            <a:ln w="9525">
              <a:noFill/>
              <a:miter lim="800000"/>
              <a:headEnd/>
              <a:tailEnd/>
            </a:ln>
          </p:spPr>
          <p:txBody>
            <a:bodyPr wrap="square">
              <a:spAutoFit/>
            </a:bodyPr>
            <a:lstStyle/>
            <a:p>
              <a:pPr eaLnBrk="1" hangingPunct="1"/>
              <a:r>
                <a:rPr lang="en-US" sz="1200" dirty="0">
                  <a:solidFill>
                    <a:srgbClr val="0070C0"/>
                  </a:solidFill>
                  <a:latin typeface="Calibri" panose="020F0502020204030204" pitchFamily="34" charset="0"/>
                  <a:cs typeface="Arial" charset="0"/>
                </a:rPr>
                <a:t>User Friendliness &amp; Ease of usage</a:t>
              </a:r>
            </a:p>
            <a:p>
              <a:pPr defTabSz="1422400" eaLnBrk="1" hangingPunct="1"/>
              <a:r>
                <a:rPr lang="en-US" sz="1200" b="0" dirty="0">
                  <a:solidFill>
                    <a:srgbClr val="444444"/>
                  </a:solidFill>
                  <a:latin typeface="Calibri" panose="020F0502020204030204" pitchFamily="34" charset="0"/>
                  <a:cs typeface="Arial" charset="0"/>
                </a:rPr>
                <a:t>Design the Smart city solution to ensure ease of usage for public at large. The design should be intuitive to use</a:t>
              </a:r>
            </a:p>
          </p:txBody>
        </p:sp>
        <p:sp>
          <p:nvSpPr>
            <p:cNvPr id="60" name="TextBox 8"/>
            <p:cNvSpPr txBox="1">
              <a:spLocks noChangeArrowheads="1"/>
            </p:cNvSpPr>
            <p:nvPr/>
          </p:nvSpPr>
          <p:spPr bwMode="auto">
            <a:xfrm>
              <a:off x="-772974" y="4831671"/>
              <a:ext cx="2723343" cy="1363574"/>
            </a:xfrm>
            <a:prstGeom prst="rect">
              <a:avLst/>
            </a:prstGeom>
            <a:noFill/>
            <a:ln w="9525">
              <a:noFill/>
              <a:miter lim="800000"/>
              <a:headEnd/>
              <a:tailEnd/>
            </a:ln>
          </p:spPr>
          <p:txBody>
            <a:bodyPr wrap="square">
              <a:spAutoFit/>
            </a:bodyPr>
            <a:lstStyle/>
            <a:p>
              <a:pPr eaLnBrk="1" hangingPunct="1"/>
              <a:r>
                <a:rPr lang="en-US" sz="1200" dirty="0" smtClean="0">
                  <a:solidFill>
                    <a:srgbClr val="0070C0"/>
                  </a:solidFill>
                  <a:latin typeface="Calibri" panose="020F0502020204030204" pitchFamily="34" charset="0"/>
                  <a:cs typeface="Arial" charset="0"/>
                </a:rPr>
                <a:t>Citizen </a:t>
              </a:r>
              <a:r>
                <a:rPr lang="en-US" sz="1200" dirty="0">
                  <a:solidFill>
                    <a:srgbClr val="0070C0"/>
                  </a:solidFill>
                  <a:latin typeface="Calibri" panose="020F0502020204030204" pitchFamily="34" charset="0"/>
                  <a:cs typeface="Arial" charset="0"/>
                </a:rPr>
                <a:t>Privacy</a:t>
              </a:r>
            </a:p>
            <a:p>
              <a:pPr defTabSz="1422400" eaLnBrk="1" hangingPunct="1"/>
              <a:r>
                <a:rPr lang="en-US" sz="1200" b="0" dirty="0">
                  <a:solidFill>
                    <a:srgbClr val="444444"/>
                  </a:solidFill>
                  <a:latin typeface="Calibri" panose="020F0502020204030204" pitchFamily="34" charset="0"/>
                  <a:cs typeface="Arial" charset="0"/>
                </a:rPr>
                <a:t>The privacy of the public should be kept in mind and all solutions should safeguard it</a:t>
              </a:r>
            </a:p>
          </p:txBody>
        </p:sp>
        <p:sp>
          <p:nvSpPr>
            <p:cNvPr id="61" name="TextBox 8"/>
            <p:cNvSpPr txBox="1">
              <a:spLocks noChangeArrowheads="1"/>
            </p:cNvSpPr>
            <p:nvPr/>
          </p:nvSpPr>
          <p:spPr bwMode="auto">
            <a:xfrm>
              <a:off x="7606174" y="2603741"/>
              <a:ext cx="2523630" cy="2107340"/>
            </a:xfrm>
            <a:prstGeom prst="rect">
              <a:avLst/>
            </a:prstGeom>
            <a:noFill/>
            <a:ln w="9525">
              <a:noFill/>
              <a:miter lim="800000"/>
              <a:headEnd/>
              <a:tailEnd/>
            </a:ln>
          </p:spPr>
          <p:txBody>
            <a:bodyPr wrap="square">
              <a:spAutoFit/>
            </a:bodyPr>
            <a:lstStyle/>
            <a:p>
              <a:pPr eaLnBrk="1" hangingPunct="1"/>
              <a:r>
                <a:rPr lang="en-US" sz="1200" dirty="0">
                  <a:solidFill>
                    <a:srgbClr val="0070C0"/>
                  </a:solidFill>
                  <a:latin typeface="Calibri" panose="020F0502020204030204" pitchFamily="34" charset="0"/>
                  <a:cs typeface="Arial" charset="0"/>
                </a:rPr>
                <a:t>Economic Sustainability of Projects</a:t>
              </a:r>
            </a:p>
            <a:p>
              <a:pPr defTabSz="1422400" eaLnBrk="1" hangingPunct="1"/>
              <a:r>
                <a:rPr lang="en-US" sz="1200" b="0" dirty="0">
                  <a:solidFill>
                    <a:srgbClr val="444444"/>
                  </a:solidFill>
                  <a:latin typeface="Calibri" panose="020F0502020204030204" pitchFamily="34" charset="0"/>
                  <a:cs typeface="Arial" charset="0"/>
                </a:rPr>
                <a:t>Where possible the solutions should be financially sustainable with innovative cost recovery/revenue generation mechanism </a:t>
              </a:r>
            </a:p>
          </p:txBody>
        </p:sp>
        <p:sp>
          <p:nvSpPr>
            <p:cNvPr id="62" name="TextBox 8"/>
            <p:cNvSpPr txBox="1">
              <a:spLocks noChangeArrowheads="1"/>
            </p:cNvSpPr>
            <p:nvPr/>
          </p:nvSpPr>
          <p:spPr bwMode="auto">
            <a:xfrm>
              <a:off x="7277100" y="4831671"/>
              <a:ext cx="2852704" cy="1363574"/>
            </a:xfrm>
            <a:prstGeom prst="rect">
              <a:avLst/>
            </a:prstGeom>
            <a:noFill/>
            <a:ln w="9525">
              <a:noFill/>
              <a:miter lim="800000"/>
              <a:headEnd/>
              <a:tailEnd/>
            </a:ln>
          </p:spPr>
          <p:txBody>
            <a:bodyPr wrap="square">
              <a:spAutoFit/>
            </a:bodyPr>
            <a:lstStyle/>
            <a:p>
              <a:pPr eaLnBrk="1" hangingPunct="1"/>
              <a:r>
                <a:rPr lang="en-US" sz="1200" dirty="0">
                  <a:solidFill>
                    <a:srgbClr val="0070C0"/>
                  </a:solidFill>
                  <a:latin typeface="Calibri" panose="020F0502020204030204" pitchFamily="34" charset="0"/>
                  <a:cs typeface="Arial" charset="0"/>
                </a:rPr>
                <a:t>Continuous Innovation</a:t>
              </a:r>
            </a:p>
            <a:p>
              <a:pPr defTabSz="1422400" eaLnBrk="1" hangingPunct="1"/>
              <a:r>
                <a:rPr lang="en-US" sz="1200" b="0" dirty="0">
                  <a:solidFill>
                    <a:srgbClr val="444444"/>
                  </a:solidFill>
                  <a:latin typeface="Calibri" panose="020F0502020204030204" pitchFamily="34" charset="0"/>
                  <a:cs typeface="Arial" charset="0"/>
                </a:rPr>
                <a:t>The solutions should be  robust enough to be able to be upgraded continuously when better innovations rise up</a:t>
              </a:r>
            </a:p>
          </p:txBody>
        </p:sp>
        <p:sp>
          <p:nvSpPr>
            <p:cNvPr id="63" name="Line 33"/>
            <p:cNvSpPr>
              <a:spLocks noChangeShapeType="1"/>
            </p:cNvSpPr>
            <p:nvPr/>
          </p:nvSpPr>
          <p:spPr bwMode="auto">
            <a:xfrm rot="5400000" flipV="1">
              <a:off x="2279650" y="978808"/>
              <a:ext cx="0" cy="723900"/>
            </a:xfrm>
            <a:prstGeom prst="line">
              <a:avLst/>
            </a:prstGeom>
            <a:noFill/>
            <a:ln w="19050">
              <a:solidFill>
                <a:srgbClr val="D7D8D9">
                  <a:lumMod val="25000"/>
                </a:srgbClr>
              </a:solidFill>
              <a:prstDash val="sysDot"/>
              <a:round/>
              <a:headEnd/>
              <a:tailEnd/>
            </a:ln>
            <a:effectLst/>
          </p:spPr>
          <p:txBody>
            <a:bodyPr/>
            <a:lstStyle/>
            <a:p>
              <a:pPr eaLnBrk="1" fontAlgn="auto" hangingPunct="1">
                <a:spcBef>
                  <a:spcPts val="0"/>
                </a:spcBef>
                <a:spcAft>
                  <a:spcPts val="0"/>
                </a:spcAft>
                <a:defRPr/>
              </a:pPr>
              <a:endParaRPr lang="da-DK" sz="1200" b="0" kern="0">
                <a:solidFill>
                  <a:sysClr val="windowText" lastClr="000000"/>
                </a:solidFill>
                <a:latin typeface="Calibri" panose="020F0502020204030204" pitchFamily="34" charset="0"/>
                <a:cs typeface="ＭＳ Ｐゴシック" pitchFamily="-108" charset="-128"/>
              </a:endParaRPr>
            </a:p>
          </p:txBody>
        </p:sp>
        <p:sp>
          <p:nvSpPr>
            <p:cNvPr id="64" name="Line 33"/>
            <p:cNvSpPr>
              <a:spLocks noChangeShapeType="1"/>
            </p:cNvSpPr>
            <p:nvPr/>
          </p:nvSpPr>
          <p:spPr bwMode="auto">
            <a:xfrm rot="5400000" flipV="1">
              <a:off x="2279650" y="5033283"/>
              <a:ext cx="0" cy="723900"/>
            </a:xfrm>
            <a:prstGeom prst="line">
              <a:avLst/>
            </a:prstGeom>
            <a:noFill/>
            <a:ln w="19050">
              <a:solidFill>
                <a:srgbClr val="D7D8D9">
                  <a:lumMod val="25000"/>
                </a:srgbClr>
              </a:solidFill>
              <a:prstDash val="sysDot"/>
              <a:round/>
              <a:headEnd/>
              <a:tailEnd/>
            </a:ln>
            <a:effectLst/>
          </p:spPr>
          <p:txBody>
            <a:bodyPr/>
            <a:lstStyle/>
            <a:p>
              <a:pPr eaLnBrk="1" fontAlgn="auto" hangingPunct="1">
                <a:spcBef>
                  <a:spcPts val="0"/>
                </a:spcBef>
                <a:spcAft>
                  <a:spcPts val="0"/>
                </a:spcAft>
                <a:defRPr/>
              </a:pPr>
              <a:endParaRPr lang="da-DK" sz="1200" b="0" kern="0">
                <a:solidFill>
                  <a:sysClr val="windowText" lastClr="000000"/>
                </a:solidFill>
                <a:latin typeface="Calibri" panose="020F0502020204030204" pitchFamily="34" charset="0"/>
                <a:cs typeface="ＭＳ Ｐゴシック" pitchFamily="-108" charset="-128"/>
              </a:endParaRPr>
            </a:p>
          </p:txBody>
        </p:sp>
        <p:sp>
          <p:nvSpPr>
            <p:cNvPr id="65" name="Line 33"/>
            <p:cNvSpPr>
              <a:spLocks noChangeShapeType="1"/>
            </p:cNvSpPr>
            <p:nvPr/>
          </p:nvSpPr>
          <p:spPr bwMode="auto">
            <a:xfrm rot="5400000" flipV="1">
              <a:off x="6775450" y="978808"/>
              <a:ext cx="0" cy="723900"/>
            </a:xfrm>
            <a:prstGeom prst="line">
              <a:avLst/>
            </a:prstGeom>
            <a:noFill/>
            <a:ln w="19050">
              <a:solidFill>
                <a:srgbClr val="D7D8D9">
                  <a:lumMod val="25000"/>
                </a:srgbClr>
              </a:solidFill>
              <a:prstDash val="sysDot"/>
              <a:round/>
              <a:headEnd/>
              <a:tailEnd/>
            </a:ln>
            <a:effectLst/>
          </p:spPr>
          <p:txBody>
            <a:bodyPr/>
            <a:lstStyle/>
            <a:p>
              <a:pPr eaLnBrk="1" fontAlgn="auto" hangingPunct="1">
                <a:spcBef>
                  <a:spcPts val="0"/>
                </a:spcBef>
                <a:spcAft>
                  <a:spcPts val="0"/>
                </a:spcAft>
                <a:defRPr/>
              </a:pPr>
              <a:endParaRPr lang="da-DK" sz="1200" b="0" kern="0">
                <a:solidFill>
                  <a:sysClr val="windowText" lastClr="000000"/>
                </a:solidFill>
                <a:latin typeface="Calibri" panose="020F0502020204030204" pitchFamily="34" charset="0"/>
                <a:cs typeface="ＭＳ Ｐゴシック" pitchFamily="-108" charset="-128"/>
              </a:endParaRPr>
            </a:p>
          </p:txBody>
        </p:sp>
        <p:sp>
          <p:nvSpPr>
            <p:cNvPr id="66" name="Line 33"/>
            <p:cNvSpPr>
              <a:spLocks noChangeShapeType="1"/>
            </p:cNvSpPr>
            <p:nvPr/>
          </p:nvSpPr>
          <p:spPr bwMode="auto">
            <a:xfrm rot="5400000" flipV="1">
              <a:off x="6775450" y="5033283"/>
              <a:ext cx="0" cy="723900"/>
            </a:xfrm>
            <a:prstGeom prst="line">
              <a:avLst/>
            </a:prstGeom>
            <a:noFill/>
            <a:ln w="19050">
              <a:solidFill>
                <a:srgbClr val="D7D8D9">
                  <a:lumMod val="25000"/>
                </a:srgbClr>
              </a:solidFill>
              <a:prstDash val="sysDot"/>
              <a:round/>
              <a:headEnd/>
              <a:tailEnd/>
            </a:ln>
            <a:effectLst/>
          </p:spPr>
          <p:txBody>
            <a:bodyPr/>
            <a:lstStyle/>
            <a:p>
              <a:pPr eaLnBrk="1" fontAlgn="auto" hangingPunct="1">
                <a:spcBef>
                  <a:spcPts val="0"/>
                </a:spcBef>
                <a:spcAft>
                  <a:spcPts val="0"/>
                </a:spcAft>
                <a:defRPr/>
              </a:pPr>
              <a:endParaRPr lang="da-DK" sz="1200" b="0" kern="0">
                <a:solidFill>
                  <a:sysClr val="windowText" lastClr="000000"/>
                </a:solidFill>
                <a:latin typeface="Calibri" panose="020F0502020204030204" pitchFamily="34" charset="0"/>
                <a:cs typeface="ＭＳ Ｐゴシック" pitchFamily="-108" charset="-128"/>
              </a:endParaRPr>
            </a:p>
          </p:txBody>
        </p:sp>
        <p:sp>
          <p:nvSpPr>
            <p:cNvPr id="67" name="Line 33"/>
            <p:cNvSpPr>
              <a:spLocks noChangeShapeType="1"/>
            </p:cNvSpPr>
            <p:nvPr/>
          </p:nvSpPr>
          <p:spPr bwMode="auto">
            <a:xfrm rot="5400000" flipV="1">
              <a:off x="1660129" y="3107249"/>
              <a:ext cx="0" cy="226219"/>
            </a:xfrm>
            <a:prstGeom prst="line">
              <a:avLst/>
            </a:prstGeom>
            <a:noFill/>
            <a:ln w="19050">
              <a:solidFill>
                <a:srgbClr val="D7D8D9">
                  <a:lumMod val="25000"/>
                </a:srgbClr>
              </a:solidFill>
              <a:prstDash val="sysDot"/>
              <a:round/>
              <a:headEnd/>
              <a:tailEnd/>
            </a:ln>
            <a:effectLst/>
          </p:spPr>
          <p:txBody>
            <a:bodyPr/>
            <a:lstStyle/>
            <a:p>
              <a:pPr eaLnBrk="1" fontAlgn="auto" hangingPunct="1">
                <a:spcBef>
                  <a:spcPts val="0"/>
                </a:spcBef>
                <a:spcAft>
                  <a:spcPts val="0"/>
                </a:spcAft>
                <a:defRPr/>
              </a:pPr>
              <a:endParaRPr lang="da-DK" sz="1200" b="0" kern="0">
                <a:solidFill>
                  <a:sysClr val="windowText" lastClr="000000"/>
                </a:solidFill>
                <a:latin typeface="Calibri" panose="020F0502020204030204" pitchFamily="34" charset="0"/>
                <a:cs typeface="ＭＳ Ｐゴシック" pitchFamily="-108" charset="-128"/>
              </a:endParaRPr>
            </a:p>
          </p:txBody>
        </p:sp>
        <p:sp>
          <p:nvSpPr>
            <p:cNvPr id="68" name="Line 33"/>
            <p:cNvSpPr>
              <a:spLocks noChangeShapeType="1"/>
            </p:cNvSpPr>
            <p:nvPr/>
          </p:nvSpPr>
          <p:spPr bwMode="auto">
            <a:xfrm rot="5400000" flipV="1">
              <a:off x="7484269" y="2994139"/>
              <a:ext cx="0" cy="452438"/>
            </a:xfrm>
            <a:prstGeom prst="line">
              <a:avLst/>
            </a:prstGeom>
            <a:noFill/>
            <a:ln w="19050">
              <a:solidFill>
                <a:srgbClr val="D7D8D9">
                  <a:lumMod val="25000"/>
                </a:srgbClr>
              </a:solidFill>
              <a:prstDash val="sysDot"/>
              <a:round/>
              <a:headEnd/>
              <a:tailEnd/>
            </a:ln>
            <a:effectLst/>
          </p:spPr>
          <p:txBody>
            <a:bodyPr/>
            <a:lstStyle/>
            <a:p>
              <a:pPr eaLnBrk="1" fontAlgn="auto" hangingPunct="1">
                <a:spcBef>
                  <a:spcPts val="0"/>
                </a:spcBef>
                <a:spcAft>
                  <a:spcPts val="0"/>
                </a:spcAft>
                <a:defRPr/>
              </a:pPr>
              <a:endParaRPr lang="da-DK" sz="1200" b="0" kern="0">
                <a:solidFill>
                  <a:sysClr val="windowText" lastClr="000000"/>
                </a:solidFill>
                <a:latin typeface="Calibri" panose="020F0502020204030204" pitchFamily="34" charset="0"/>
                <a:cs typeface="ＭＳ Ｐゴシック" pitchFamily="-108" charset="-128"/>
              </a:endParaRPr>
            </a:p>
          </p:txBody>
        </p:sp>
        <p:sp>
          <p:nvSpPr>
            <p:cNvPr id="69" name="Oval 68"/>
            <p:cNvSpPr/>
            <p:nvPr/>
          </p:nvSpPr>
          <p:spPr>
            <a:xfrm>
              <a:off x="3604812" y="2400127"/>
              <a:ext cx="1876316" cy="1876316"/>
            </a:xfrm>
            <a:prstGeom prst="ellipse">
              <a:avLst/>
            </a:prstGeom>
            <a:solidFill>
              <a:schemeClr val="bg1"/>
            </a:solidFill>
            <a:effectLst/>
          </p:spPr>
          <p:txBody>
            <a:bodyPr wrap="square" rtlCol="0" anchor="ctr">
              <a:normAutofit/>
            </a:bodyPr>
            <a:lstStyle/>
            <a:p>
              <a:pPr algn="ctr" eaLnBrk="1" hangingPunct="1">
                <a:lnSpc>
                  <a:spcPct val="90000"/>
                </a:lnSpc>
                <a:spcBef>
                  <a:spcPts val="100"/>
                </a:spcBef>
                <a:spcAft>
                  <a:spcPts val="100"/>
                </a:spcAft>
              </a:pPr>
              <a:r>
                <a:rPr lang="en-US" sz="1400" dirty="0" smtClean="0">
                  <a:solidFill>
                    <a:srgbClr val="0070C0"/>
                  </a:solidFill>
                  <a:latin typeface="Calibri" panose="020F0502020204030204" pitchFamily="34" charset="0"/>
                  <a:cs typeface="Arial" charset="0"/>
                </a:rPr>
                <a:t>Intelligent BKC</a:t>
              </a:r>
            </a:p>
          </p:txBody>
        </p:sp>
      </p:grpSp>
    </p:spTree>
    <p:extLst>
      <p:ext uri="{BB962C8B-B14F-4D97-AF65-F5344CB8AC3E}">
        <p14:creationId xmlns:p14="http://schemas.microsoft.com/office/powerpoint/2010/main" val="40525271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32" y="0"/>
            <a:ext cx="8151900" cy="1002979"/>
          </a:xfrm>
        </p:spPr>
        <p:txBody>
          <a:bodyPr/>
          <a:lstStyle/>
          <a:p>
            <a:pPr>
              <a:buFont typeface="Arial" charset="0"/>
            </a:pPr>
            <a:r>
              <a:rPr lang="en-US" sz="2000" b="1" kern="1200" dirty="0" smtClean="0">
                <a:solidFill>
                  <a:srgbClr val="336699"/>
                </a:solidFill>
                <a:latin typeface="Calibri" pitchFamily="34" charset="0"/>
                <a:ea typeface="Arial" pitchFamily="-105" charset="-52"/>
                <a:cs typeface="Calibri" pitchFamily="34" charset="0"/>
              </a:rPr>
              <a:t>Leveraging stakeholder analysis, best practices and opportunity assessment the five Intelligent Cities </a:t>
            </a:r>
            <a:r>
              <a:rPr lang="en-US" dirty="0">
                <a:solidFill>
                  <a:srgbClr val="336699"/>
                </a:solidFill>
                <a:ea typeface="Arial" pitchFamily="-105" charset="-52"/>
                <a:cs typeface="Calibri" pitchFamily="34" charset="0"/>
              </a:rPr>
              <a:t>i</a:t>
            </a:r>
            <a:r>
              <a:rPr lang="en-US" sz="2000" b="1" kern="1200" dirty="0" smtClean="0">
                <a:solidFill>
                  <a:srgbClr val="336699"/>
                </a:solidFill>
                <a:latin typeface="Calibri" pitchFamily="34" charset="0"/>
                <a:ea typeface="Arial" pitchFamily="-105" charset="-52"/>
                <a:cs typeface="Calibri" pitchFamily="34" charset="0"/>
              </a:rPr>
              <a:t>nitiatives are shortlisted</a:t>
            </a:r>
            <a:endParaRPr lang="en-US" sz="2000" b="1" kern="1200" dirty="0">
              <a:solidFill>
                <a:srgbClr val="336699"/>
              </a:solidFill>
              <a:latin typeface="Calibri" pitchFamily="34" charset="0"/>
              <a:ea typeface="Arial" pitchFamily="-105" charset="-52"/>
              <a:cs typeface="Calibri" pitchFamily="34" charset="0"/>
            </a:endParaRPr>
          </a:p>
        </p:txBody>
      </p:sp>
      <p:sp>
        <p:nvSpPr>
          <p:cNvPr id="8" name="Rectangle 7"/>
          <p:cNvSpPr/>
          <p:nvPr/>
        </p:nvSpPr>
        <p:spPr bwMode="auto">
          <a:xfrm>
            <a:off x="6234846" y="1382269"/>
            <a:ext cx="2405917" cy="518159"/>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80000"/>
              </a:lnSpc>
            </a:pPr>
            <a:r>
              <a:rPr lang="en-US" sz="1400" dirty="0" smtClean="0">
                <a:solidFill>
                  <a:srgbClr val="FFFFFF"/>
                </a:solidFill>
                <a:latin typeface="Calibri" panose="020F0502020204030204" pitchFamily="34" charset="0"/>
                <a:ea typeface="ＭＳ Ｐゴシック" pitchFamily="-106" charset="-128"/>
                <a:cs typeface="Arial" charset="0"/>
              </a:rPr>
              <a:t>Phase 1 Initiatives for BKC</a:t>
            </a:r>
            <a:endParaRPr lang="en-US" sz="1400" dirty="0">
              <a:solidFill>
                <a:srgbClr val="FFFFFF"/>
              </a:solidFill>
              <a:latin typeface="Calibri" panose="020F0502020204030204" pitchFamily="34" charset="0"/>
              <a:ea typeface="ＭＳ Ｐゴシック" pitchFamily="-106" charset="-128"/>
              <a:cs typeface="Arial" charset="0"/>
            </a:endParaRPr>
          </a:p>
        </p:txBody>
      </p:sp>
      <p:sp>
        <p:nvSpPr>
          <p:cNvPr id="7" name="Rectangle 6"/>
          <p:cNvSpPr/>
          <p:nvPr/>
        </p:nvSpPr>
        <p:spPr bwMode="auto">
          <a:xfrm>
            <a:off x="3228350" y="1382269"/>
            <a:ext cx="2743200" cy="518159"/>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80000"/>
              </a:lnSpc>
            </a:pPr>
            <a:r>
              <a:rPr lang="en-US" sz="1400" dirty="0" smtClean="0">
                <a:solidFill>
                  <a:srgbClr val="FFFFFF"/>
                </a:solidFill>
                <a:latin typeface="Calibri" panose="020F0502020204030204" pitchFamily="34" charset="0"/>
                <a:ea typeface="ＭＳ Ｐゴシック" pitchFamily="-106" charset="-128"/>
                <a:cs typeface="Arial" charset="0"/>
              </a:rPr>
              <a:t>Opportunity Assessment</a:t>
            </a:r>
            <a:endParaRPr lang="en-US" sz="1400" dirty="0">
              <a:solidFill>
                <a:srgbClr val="FFFFFF"/>
              </a:solidFill>
              <a:latin typeface="Calibri" panose="020F0502020204030204" pitchFamily="34" charset="0"/>
              <a:ea typeface="ＭＳ Ｐゴシック" pitchFamily="-106" charset="-128"/>
              <a:cs typeface="Arial" charset="0"/>
            </a:endParaRPr>
          </a:p>
        </p:txBody>
      </p:sp>
      <p:sp>
        <p:nvSpPr>
          <p:cNvPr id="6" name="Rectangle 5"/>
          <p:cNvSpPr/>
          <p:nvPr/>
        </p:nvSpPr>
        <p:spPr bwMode="auto">
          <a:xfrm>
            <a:off x="468313" y="1382269"/>
            <a:ext cx="2637750" cy="518159"/>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80000"/>
              </a:lnSpc>
            </a:pPr>
            <a:r>
              <a:rPr lang="en-US" sz="1400" dirty="0" smtClean="0">
                <a:solidFill>
                  <a:srgbClr val="FFFFFF"/>
                </a:solidFill>
                <a:latin typeface="Calibri" panose="020F0502020204030204" pitchFamily="34" charset="0"/>
                <a:ea typeface="ＭＳ Ｐゴシック" pitchFamily="-106" charset="-128"/>
                <a:cs typeface="Arial" charset="0"/>
              </a:rPr>
              <a:t>Stakeholder Analysis &amp; Best Practices Survey</a:t>
            </a:r>
            <a:endParaRPr lang="en-US" sz="1400" dirty="0">
              <a:solidFill>
                <a:srgbClr val="FFFFFF"/>
              </a:solidFill>
              <a:latin typeface="Calibri" panose="020F0502020204030204" pitchFamily="34" charset="0"/>
              <a:ea typeface="ＭＳ Ｐゴシック" pitchFamily="-106" charset="-128"/>
              <a:cs typeface="Arial" charset="0"/>
            </a:endParaRPr>
          </a:p>
        </p:txBody>
      </p:sp>
      <p:cxnSp>
        <p:nvCxnSpPr>
          <p:cNvPr id="9" name="Straight Connector 8"/>
          <p:cNvCxnSpPr/>
          <p:nvPr/>
        </p:nvCxnSpPr>
        <p:spPr bwMode="auto">
          <a:xfrm>
            <a:off x="3162459" y="1397476"/>
            <a:ext cx="0" cy="5068635"/>
          </a:xfrm>
          <a:prstGeom prst="line">
            <a:avLst/>
          </a:prstGeom>
          <a:solidFill>
            <a:schemeClr val="accent1"/>
          </a:solidFill>
          <a:ln w="12700" cap="flat" cmpd="sng" algn="ctr">
            <a:solidFill>
              <a:srgbClr val="993399"/>
            </a:solidFill>
            <a:prstDash val="dash"/>
            <a:round/>
            <a:headEnd type="none" w="med" len="med"/>
            <a:tailEnd type="none" w="med" len="med"/>
          </a:ln>
          <a:effectLst/>
        </p:spPr>
      </p:cxnSp>
      <p:cxnSp>
        <p:nvCxnSpPr>
          <p:cNvPr id="10" name="Straight Connector 9"/>
          <p:cNvCxnSpPr/>
          <p:nvPr/>
        </p:nvCxnSpPr>
        <p:spPr bwMode="auto">
          <a:xfrm>
            <a:off x="6030343" y="1397476"/>
            <a:ext cx="0" cy="5068635"/>
          </a:xfrm>
          <a:prstGeom prst="line">
            <a:avLst/>
          </a:prstGeom>
          <a:solidFill>
            <a:schemeClr val="accent1"/>
          </a:solidFill>
          <a:ln w="12700" cap="flat" cmpd="sng" algn="ctr">
            <a:solidFill>
              <a:srgbClr val="993399"/>
            </a:solidFill>
            <a:prstDash val="dash"/>
            <a:round/>
            <a:headEnd type="none" w="med" len="med"/>
            <a:tailEnd type="none" w="med" len="med"/>
          </a:ln>
          <a:effectLst/>
        </p:spPr>
      </p:cxnSp>
      <p:sp>
        <p:nvSpPr>
          <p:cNvPr id="13" name="Oval 12"/>
          <p:cNvSpPr/>
          <p:nvPr/>
        </p:nvSpPr>
        <p:spPr bwMode="auto">
          <a:xfrm>
            <a:off x="354786" y="1278928"/>
            <a:ext cx="303551" cy="261258"/>
          </a:xfrm>
          <a:prstGeom prst="ellipse">
            <a:avLst/>
          </a:prstGeom>
          <a:solidFill>
            <a:schemeClr val="accent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nSpc>
                <a:spcPct val="80000"/>
              </a:lnSpc>
            </a:pPr>
            <a:r>
              <a:rPr lang="en-US" sz="1200" dirty="0" smtClean="0">
                <a:solidFill>
                  <a:srgbClr val="000000"/>
                </a:solidFill>
                <a:latin typeface="Calibri" panose="020F0502020204030204" pitchFamily="34" charset="0"/>
              </a:rPr>
              <a:t>1</a:t>
            </a:r>
            <a:endParaRPr lang="en-US" sz="1200" dirty="0">
              <a:solidFill>
                <a:srgbClr val="000000"/>
              </a:solidFill>
              <a:latin typeface="Calibri" panose="020F0502020204030204" pitchFamily="34" charset="0"/>
            </a:endParaRPr>
          </a:p>
        </p:txBody>
      </p:sp>
      <p:sp>
        <p:nvSpPr>
          <p:cNvPr id="15" name="Oval 14"/>
          <p:cNvSpPr/>
          <p:nvPr/>
        </p:nvSpPr>
        <p:spPr bwMode="auto">
          <a:xfrm>
            <a:off x="3150947" y="1278928"/>
            <a:ext cx="315686" cy="261258"/>
          </a:xfrm>
          <a:prstGeom prst="ellipse">
            <a:avLst/>
          </a:prstGeom>
          <a:solidFill>
            <a:schemeClr val="accent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nSpc>
                <a:spcPct val="80000"/>
              </a:lnSpc>
            </a:pPr>
            <a:r>
              <a:rPr lang="en-US" sz="1200" dirty="0" smtClean="0">
                <a:solidFill>
                  <a:srgbClr val="000000"/>
                </a:solidFill>
                <a:latin typeface="Calibri" panose="020F0502020204030204" pitchFamily="34" charset="0"/>
              </a:rPr>
              <a:t>2</a:t>
            </a:r>
            <a:endParaRPr lang="en-US" sz="1200" dirty="0">
              <a:solidFill>
                <a:srgbClr val="000000"/>
              </a:solidFill>
              <a:latin typeface="Calibri" panose="020F0502020204030204" pitchFamily="34" charset="0"/>
            </a:endParaRPr>
          </a:p>
        </p:txBody>
      </p:sp>
      <p:sp>
        <p:nvSpPr>
          <p:cNvPr id="17" name="Oval 16"/>
          <p:cNvSpPr/>
          <p:nvPr/>
        </p:nvSpPr>
        <p:spPr bwMode="auto">
          <a:xfrm>
            <a:off x="5987866" y="1278928"/>
            <a:ext cx="315686" cy="261258"/>
          </a:xfrm>
          <a:prstGeom prst="ellipse">
            <a:avLst/>
          </a:prstGeom>
          <a:solidFill>
            <a:schemeClr val="accent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nSpc>
                <a:spcPct val="80000"/>
              </a:lnSpc>
            </a:pPr>
            <a:r>
              <a:rPr lang="en-US" sz="1200" dirty="0" smtClean="0">
                <a:solidFill>
                  <a:srgbClr val="000000"/>
                </a:solidFill>
                <a:latin typeface="Calibri" panose="020F0502020204030204" pitchFamily="34" charset="0"/>
              </a:rPr>
              <a:t>3</a:t>
            </a:r>
            <a:endParaRPr lang="en-US" sz="1200" dirty="0">
              <a:solidFill>
                <a:srgbClr val="000000"/>
              </a:solidFill>
              <a:latin typeface="Calibri" panose="020F0502020204030204" pitchFamily="34" charset="0"/>
            </a:endParaRPr>
          </a:p>
        </p:txBody>
      </p:sp>
      <p:sp>
        <p:nvSpPr>
          <p:cNvPr id="19" name="TextBox 18"/>
          <p:cNvSpPr txBox="1"/>
          <p:nvPr/>
        </p:nvSpPr>
        <p:spPr>
          <a:xfrm>
            <a:off x="434211" y="2145792"/>
            <a:ext cx="2770632" cy="3194721"/>
          </a:xfrm>
          <a:prstGeom prst="rect">
            <a:avLst/>
          </a:prstGeom>
          <a:noFill/>
        </p:spPr>
        <p:txBody>
          <a:bodyPr wrap="square" rtlCol="0">
            <a:spAutoFit/>
          </a:bodyPr>
          <a:lstStyle/>
          <a:p>
            <a:pPr marL="285750"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Stakeholder analysis to understand the needs and requirements of </a:t>
            </a:r>
          </a:p>
          <a:p>
            <a:pPr marL="742950" lvl="1"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residents, </a:t>
            </a:r>
          </a:p>
          <a:p>
            <a:pPr marL="742950" lvl="1"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visitors , </a:t>
            </a:r>
          </a:p>
          <a:p>
            <a:pPr marL="742950" lvl="1"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commercial tenants and </a:t>
            </a:r>
          </a:p>
          <a:p>
            <a:pPr marL="742950" lvl="1"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MMRDA Officials .</a:t>
            </a: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Conducted In Person interviews and fact finding surveys</a:t>
            </a:r>
          </a:p>
          <a:p>
            <a:pPr marL="285750" indent="-285750">
              <a:lnSpc>
                <a:spcPct val="80000"/>
              </a:lnSpc>
              <a:buFont typeface="Arial" pitchFamily="34" charset="0"/>
              <a:buChar char="•"/>
            </a:pPr>
            <a:endParaRPr lang="en-US" sz="1200" b="0" dirty="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Best Practice Analysis and Benchmarking</a:t>
            </a: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smtClean="0">
              <a:solidFill>
                <a:srgbClr val="000000"/>
              </a:solidFill>
              <a:latin typeface="Calibri" panose="020F0502020204030204" pitchFamily="34" charset="0"/>
              <a:ea typeface="ＭＳ Ｐゴシック" pitchFamily="-106" charset="-128"/>
              <a:cs typeface="Arial" charset="0"/>
            </a:endParaRPr>
          </a:p>
          <a:p>
            <a:pPr marL="285750" indent="-285750">
              <a:lnSpc>
                <a:spcPct val="80000"/>
              </a:lnSpc>
              <a:buFont typeface="Arial" pitchFamily="34" charset="0"/>
              <a:buChar char="•"/>
            </a:pPr>
            <a:endParaRPr lang="en-US" sz="1200" b="0" dirty="0">
              <a:solidFill>
                <a:srgbClr val="000000"/>
              </a:solidFill>
              <a:latin typeface="Calibri" panose="020F0502020204030204" pitchFamily="34" charset="0"/>
              <a:ea typeface="ＭＳ Ｐゴシック" pitchFamily="-106" charset="-128"/>
              <a:cs typeface="Arial" charset="0"/>
            </a:endParaRPr>
          </a:p>
        </p:txBody>
      </p:sp>
      <p:sp>
        <p:nvSpPr>
          <p:cNvPr id="20" name="TextBox 19"/>
          <p:cNvSpPr txBox="1"/>
          <p:nvPr/>
        </p:nvSpPr>
        <p:spPr>
          <a:xfrm>
            <a:off x="3215967" y="2145792"/>
            <a:ext cx="2767966" cy="387798"/>
          </a:xfrm>
          <a:prstGeom prst="rect">
            <a:avLst/>
          </a:prstGeom>
          <a:noFill/>
        </p:spPr>
        <p:txBody>
          <a:bodyPr wrap="square" rtlCol="0">
            <a:spAutoFit/>
          </a:bodyPr>
          <a:lstStyle/>
          <a:p>
            <a:pPr marL="285750"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Opportunity Analysis to identify long list of initiatives</a:t>
            </a:r>
          </a:p>
        </p:txBody>
      </p:sp>
      <p:sp>
        <p:nvSpPr>
          <p:cNvPr id="21" name="TextBox 20"/>
          <p:cNvSpPr txBox="1"/>
          <p:nvPr/>
        </p:nvSpPr>
        <p:spPr>
          <a:xfrm>
            <a:off x="6080794" y="2145792"/>
            <a:ext cx="2767966" cy="243785"/>
          </a:xfrm>
          <a:prstGeom prst="rect">
            <a:avLst/>
          </a:prstGeom>
          <a:noFill/>
        </p:spPr>
        <p:txBody>
          <a:bodyPr wrap="square" rtlCol="0">
            <a:spAutoFit/>
          </a:bodyPr>
          <a:lstStyle/>
          <a:p>
            <a:pPr marL="179388" indent="-179388">
              <a:lnSpc>
                <a:spcPct val="80000"/>
              </a:lnSpc>
              <a:spcBef>
                <a:spcPts val="100"/>
              </a:spcBef>
              <a:spcAft>
                <a:spcPts val="100"/>
              </a:spcAft>
              <a:buClr>
                <a:srgbClr val="000000"/>
              </a:buClr>
              <a:buFontTx/>
              <a:buChar char="•"/>
            </a:pPr>
            <a:r>
              <a:rPr lang="en-US" sz="1200" b="0" dirty="0" smtClean="0">
                <a:solidFill>
                  <a:srgbClr val="000000"/>
                </a:solidFill>
                <a:latin typeface="Calibri" panose="020F0502020204030204" pitchFamily="34" charset="0"/>
                <a:ea typeface="ＭＳ Ｐゴシック" pitchFamily="-106" charset="-128"/>
                <a:cs typeface="Arial" charset="0"/>
              </a:rPr>
              <a:t>Identified five Solutions and Solution</a:t>
            </a:r>
            <a:endParaRPr lang="en-US" sz="1200" b="0" dirty="0">
              <a:solidFill>
                <a:srgbClr val="000000"/>
              </a:solidFill>
              <a:latin typeface="Calibri" panose="020F0502020204030204" pitchFamily="34" charset="0"/>
              <a:ea typeface="ＭＳ Ｐゴシック" pitchFamily="-106" charset="-128"/>
              <a:cs typeface="Arial" charset="0"/>
            </a:endParaRP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8693" y="2533591"/>
            <a:ext cx="2411967" cy="1402722"/>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4561" y="5012904"/>
            <a:ext cx="2425173" cy="1410402"/>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a:off x="3213819" y="4088373"/>
            <a:ext cx="2767966" cy="830997"/>
          </a:xfrm>
          <a:prstGeom prst="rect">
            <a:avLst/>
          </a:prstGeom>
          <a:noFill/>
        </p:spPr>
        <p:txBody>
          <a:bodyPr wrap="square" rtlCol="0">
            <a:spAutoFit/>
          </a:bodyPr>
          <a:lstStyle/>
          <a:p>
            <a:pPr marL="285750" indent="-285750">
              <a:lnSpc>
                <a:spcPct val="80000"/>
              </a:lnSpc>
              <a:buFont typeface="Arial" pitchFamily="34" charset="0"/>
              <a:buChar char="•"/>
            </a:pPr>
            <a:r>
              <a:rPr lang="en-US" sz="1200" b="0" dirty="0" smtClean="0">
                <a:solidFill>
                  <a:srgbClr val="000000"/>
                </a:solidFill>
                <a:latin typeface="Calibri" panose="020F0502020204030204" pitchFamily="34" charset="0"/>
                <a:ea typeface="ＭＳ Ｐゴシック" pitchFamily="-106" charset="-128"/>
                <a:cs typeface="Arial" charset="0"/>
              </a:rPr>
              <a:t>Initiatives are prioritized to arrive at top 5 quick wins for BKC region on </a:t>
            </a:r>
            <a:r>
              <a:rPr lang="en-US" sz="1200" b="0" dirty="0">
                <a:solidFill>
                  <a:srgbClr val="000000"/>
                </a:solidFill>
                <a:latin typeface="Calibri" panose="020F0502020204030204" pitchFamily="34" charset="0"/>
                <a:ea typeface="ＭＳ Ｐゴシック" pitchFamily="-106" charset="-128"/>
                <a:cs typeface="Arial" charset="0"/>
              </a:rPr>
              <a:t>consultation held with MMRDA officials, BKC tenant stakeholders and fact finding </a:t>
            </a:r>
            <a:r>
              <a:rPr lang="en-US" sz="1200" b="0" dirty="0" smtClean="0">
                <a:solidFill>
                  <a:srgbClr val="000000"/>
                </a:solidFill>
                <a:latin typeface="Calibri" panose="020F0502020204030204" pitchFamily="34" charset="0"/>
                <a:ea typeface="ＭＳ Ｐゴシック" pitchFamily="-106" charset="-128"/>
                <a:cs typeface="Arial" charset="0"/>
              </a:rPr>
              <a:t>surveys </a:t>
            </a:r>
          </a:p>
        </p:txBody>
      </p:sp>
      <p:pic>
        <p:nvPicPr>
          <p:cNvPr id="2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1463" y="5026942"/>
            <a:ext cx="2286000" cy="1359453"/>
          </a:xfrm>
          <a:prstGeom prst="rect">
            <a:avLst/>
          </a:prstGeom>
          <a:noFill/>
          <a:ln w="9525">
            <a:solidFill>
              <a:srgbClr val="00BBEE"/>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9148" y="3573016"/>
            <a:ext cx="1379113" cy="897831"/>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19919" y="2412251"/>
            <a:ext cx="809977" cy="72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6139296" y="3245992"/>
            <a:ext cx="1219200" cy="276999"/>
          </a:xfrm>
          <a:prstGeom prst="rect">
            <a:avLst/>
          </a:prstGeom>
          <a:noFill/>
        </p:spPr>
        <p:txBody>
          <a:bodyPr wrap="square" rtlCol="0">
            <a:spAutoFit/>
          </a:bodyPr>
          <a:lstStyle/>
          <a:p>
            <a:pPr algn="ctr" eaLnBrk="1" hangingPunct="1"/>
            <a:r>
              <a:rPr lang="en-US" sz="1200" b="0" dirty="0" smtClean="0">
                <a:solidFill>
                  <a:srgbClr val="000000"/>
                </a:solidFill>
                <a:latin typeface="Calibri" panose="020F0502020204030204" pitchFamily="34" charset="0"/>
                <a:cs typeface="Arial" charset="0"/>
              </a:rPr>
              <a:t>Wi-Fi</a:t>
            </a:r>
            <a:endParaRPr lang="en-US" sz="1200" b="0" dirty="0">
              <a:solidFill>
                <a:srgbClr val="000000"/>
              </a:solidFill>
              <a:latin typeface="Calibri" panose="020F0502020204030204" pitchFamily="34" charset="0"/>
              <a:cs typeface="Arial" charset="0"/>
            </a:endParaRPr>
          </a:p>
        </p:txBody>
      </p:sp>
      <p:sp>
        <p:nvSpPr>
          <p:cNvPr id="29" name="TextBox 28"/>
          <p:cNvSpPr txBox="1"/>
          <p:nvPr/>
        </p:nvSpPr>
        <p:spPr>
          <a:xfrm>
            <a:off x="7282379" y="3579303"/>
            <a:ext cx="1219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Smart Parking</a:t>
            </a:r>
            <a:endParaRPr lang="en-US" sz="1200" b="0" dirty="0">
              <a:solidFill>
                <a:srgbClr val="000000"/>
              </a:solidFill>
              <a:latin typeface="Calibri" panose="020F0502020204030204" pitchFamily="34" charset="0"/>
              <a:cs typeface="Arial" charset="0"/>
            </a:endParaRPr>
          </a:p>
        </p:txBody>
      </p:sp>
      <p:sp>
        <p:nvSpPr>
          <p:cNvPr id="30" name="TextBox 29"/>
          <p:cNvSpPr txBox="1"/>
          <p:nvPr/>
        </p:nvSpPr>
        <p:spPr>
          <a:xfrm>
            <a:off x="6734666" y="6239594"/>
            <a:ext cx="1295400" cy="276999"/>
          </a:xfrm>
          <a:prstGeom prst="rect">
            <a:avLst/>
          </a:prstGeom>
          <a:noFill/>
        </p:spPr>
        <p:txBody>
          <a:bodyPr wrap="square" rtlCol="0">
            <a:spAutoFit/>
          </a:bodyPr>
          <a:lstStyle/>
          <a:p>
            <a:pPr algn="ctr" eaLnBrk="1" hangingPunct="1"/>
            <a:r>
              <a:rPr lang="en-US" sz="1200" b="0" dirty="0" smtClean="0">
                <a:solidFill>
                  <a:srgbClr val="000000"/>
                </a:solidFill>
                <a:latin typeface="Calibri" panose="020F0502020204030204" pitchFamily="34" charset="0"/>
                <a:cs typeface="Arial" charset="0"/>
              </a:rPr>
              <a:t>Citizen App</a:t>
            </a:r>
            <a:endParaRPr lang="en-US" sz="1200" b="0" dirty="0">
              <a:solidFill>
                <a:srgbClr val="000000"/>
              </a:solidFill>
              <a:latin typeface="Calibri" panose="020F0502020204030204" pitchFamily="34" charset="0"/>
              <a:cs typeface="Arial" charset="0"/>
            </a:endParaRPr>
          </a:p>
        </p:txBody>
      </p:sp>
      <p:sp>
        <p:nvSpPr>
          <p:cNvPr id="31" name="TextBox 30"/>
          <p:cNvSpPr txBox="1"/>
          <p:nvPr/>
        </p:nvSpPr>
        <p:spPr>
          <a:xfrm>
            <a:off x="7383652" y="4953273"/>
            <a:ext cx="12954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Video Analytics</a:t>
            </a:r>
            <a:endParaRPr lang="en-US" sz="1200" b="0" dirty="0">
              <a:solidFill>
                <a:srgbClr val="000000"/>
              </a:solidFill>
              <a:latin typeface="Calibri" panose="020F0502020204030204" pitchFamily="34" charset="0"/>
              <a:cs typeface="Arial" charset="0"/>
            </a:endParaRPr>
          </a:p>
        </p:txBody>
      </p:sp>
      <p:pic>
        <p:nvPicPr>
          <p:cNvPr id="32"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276786" y="2841259"/>
            <a:ext cx="1300162" cy="67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40355" y="5377823"/>
            <a:ext cx="562899" cy="846862"/>
          </a:xfrm>
          <a:prstGeom prst="rect">
            <a:avLst/>
          </a:prstGeom>
          <a:ln>
            <a:solidFill>
              <a:schemeClr val="tx1"/>
            </a:solidFill>
          </a:ln>
        </p:spPr>
      </p:pic>
      <p:pic>
        <p:nvPicPr>
          <p:cNvPr id="34" name="Picture 2" descr="http://www.uamarketingsolutions.com/wp-content/themes/directorypress/thumbs/street_light.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477583" y="3574194"/>
            <a:ext cx="542626" cy="128138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156920" y="4803539"/>
            <a:ext cx="12954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Intelligent Streetlights</a:t>
            </a:r>
            <a:endParaRPr lang="en-US" sz="1200" b="0" dirty="0">
              <a:solidFill>
                <a:srgbClr val="000000"/>
              </a:solidFill>
              <a:latin typeface="Calibri" panose="020F0502020204030204" pitchFamily="34" charset="0"/>
              <a:cs typeface="Arial" charset="0"/>
            </a:endParaRPr>
          </a:p>
        </p:txBody>
      </p:sp>
      <p:pic>
        <p:nvPicPr>
          <p:cNvPr id="36" name="Picture 10" descr="https://encrypted-tbn3.gstatic.com/images?q=tbn:ANd9GcTwdpsmYxLQzyYC8_8EtHGplTg2-bE7keyvHKS7O6KcyHPiWYI9"/>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7478772" y="3864835"/>
            <a:ext cx="732972" cy="97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6613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57" dirty="0">
                <a:solidFill>
                  <a:schemeClr val="tx1"/>
                </a:solidFill>
              </a:rPr>
              <a:t>5 initiatives earmarked for Smart BKC 1.0, </a:t>
            </a:r>
            <a:r>
              <a:rPr lang="en-US" sz="2857" dirty="0" smtClean="0">
                <a:solidFill>
                  <a:schemeClr val="tx1"/>
                </a:solidFill>
              </a:rPr>
              <a:t/>
            </a:r>
            <a:br>
              <a:rPr lang="en-US" sz="2857" dirty="0" smtClean="0">
                <a:solidFill>
                  <a:schemeClr val="tx1"/>
                </a:solidFill>
              </a:rPr>
            </a:br>
            <a:r>
              <a:rPr lang="en-IN" sz="2400" dirty="0" smtClean="0">
                <a:solidFill>
                  <a:schemeClr val="tx1"/>
                </a:solidFill>
              </a:rPr>
              <a:t>Making </a:t>
            </a:r>
            <a:r>
              <a:rPr lang="en-IN" sz="2400" dirty="0">
                <a:solidFill>
                  <a:schemeClr val="tx1"/>
                </a:solidFill>
              </a:rPr>
              <a:t>BKC as a Smart City</a:t>
            </a:r>
          </a:p>
        </p:txBody>
      </p:sp>
      <p:graphicFrame>
        <p:nvGraphicFramePr>
          <p:cNvPr id="5" name="Table 4"/>
          <p:cNvGraphicFramePr>
            <a:graphicFrameLocks noGrp="1"/>
          </p:cNvGraphicFramePr>
          <p:nvPr>
            <p:extLst/>
          </p:nvPr>
        </p:nvGraphicFramePr>
        <p:xfrm>
          <a:off x="684324" y="1376386"/>
          <a:ext cx="8168128" cy="5037666"/>
        </p:xfrm>
        <a:graphic>
          <a:graphicData uri="http://schemas.openxmlformats.org/drawingml/2006/table">
            <a:tbl>
              <a:tblPr firstRow="1" bandRow="1">
                <a:tableStyleId>{5940675A-B579-460E-94D1-54222C63F5DA}</a:tableStyleId>
              </a:tblPr>
              <a:tblGrid>
                <a:gridCol w="1580924"/>
                <a:gridCol w="1686327"/>
                <a:gridCol w="1633626"/>
                <a:gridCol w="1859114"/>
                <a:gridCol w="1408137"/>
              </a:tblGrid>
              <a:tr h="1201893">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rgbClr val="C00000"/>
                          </a:solidFill>
                          <a:effectLst/>
                          <a:uLnTx/>
                          <a:uFillTx/>
                          <a:latin typeface="Arial Black" panose="020B0A04020102020204" pitchFamily="34" charset="0"/>
                        </a:rPr>
                        <a:t>1.Public WIFI</a:t>
                      </a:r>
                      <a:endParaRPr kumimoji="0" lang="en-US" sz="1100" b="1" i="0" u="none" strike="noStrike" kern="0" cap="none" spc="0" normalizeH="0" baseline="0" noProof="0" dirty="0" smtClean="0">
                        <a:ln>
                          <a:noFill/>
                        </a:ln>
                        <a:solidFill>
                          <a:srgbClr val="C00000"/>
                        </a:solidFill>
                        <a:effectLst/>
                        <a:uLnTx/>
                        <a:uFillTx/>
                        <a:latin typeface="Arial Black" panose="020B0A04020102020204" pitchFamily="34" charset="0"/>
                        <a:ea typeface="+mn-ea"/>
                        <a:cs typeface="Arial" charset="0"/>
                      </a:endParaRPr>
                    </a:p>
                    <a:p>
                      <a:endParaRPr lang="en-IN" sz="1300" dirty="0"/>
                    </a:p>
                  </a:txBody>
                  <a:tcPr marL="65314" marR="65314" marT="32657" marB="32657"/>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rgbClr val="C00000"/>
                          </a:solidFill>
                          <a:effectLst/>
                          <a:uLnTx/>
                          <a:uFillTx/>
                          <a:latin typeface="Arial Black" panose="020B0A04020102020204" pitchFamily="34" charset="0"/>
                        </a:rPr>
                        <a:t>2. Smart Parking</a:t>
                      </a:r>
                      <a:endParaRPr kumimoji="0" lang="en-US" sz="1100" b="1" i="0" u="none" strike="noStrike" kern="0" cap="none" spc="0" normalizeH="0" baseline="0" noProof="0" dirty="0" smtClean="0">
                        <a:ln>
                          <a:noFill/>
                        </a:ln>
                        <a:solidFill>
                          <a:srgbClr val="C00000"/>
                        </a:solidFill>
                        <a:effectLst/>
                        <a:uLnTx/>
                        <a:uFillTx/>
                        <a:latin typeface="Arial Black" panose="020B0A04020102020204" pitchFamily="34" charset="0"/>
                        <a:ea typeface="+mn-ea"/>
                        <a:cs typeface="Arial" charset="0"/>
                      </a:endParaRPr>
                    </a:p>
                    <a:p>
                      <a:endParaRPr lang="en-IN" sz="1300" dirty="0"/>
                    </a:p>
                  </a:txBody>
                  <a:tcPr marL="65314" marR="65314" marT="32657" marB="32657"/>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rgbClr val="C00000"/>
                          </a:solidFill>
                          <a:effectLst/>
                          <a:uLnTx/>
                          <a:uFillTx/>
                          <a:latin typeface="Arial Black" panose="020B0A04020102020204" pitchFamily="34" charset="0"/>
                        </a:rPr>
                        <a:t>3. Smart Street Lighting &amp; Grid</a:t>
                      </a:r>
                      <a:endParaRPr kumimoji="0" lang="en-US" sz="1100" b="1" i="0" u="none" strike="noStrike" kern="0" cap="none" spc="0" normalizeH="0" baseline="0" noProof="0" dirty="0" smtClean="0">
                        <a:ln>
                          <a:noFill/>
                        </a:ln>
                        <a:solidFill>
                          <a:srgbClr val="C00000"/>
                        </a:solidFill>
                        <a:effectLst/>
                        <a:uLnTx/>
                        <a:uFillTx/>
                        <a:latin typeface="Arial Black" panose="020B0A04020102020204" pitchFamily="34" charset="0"/>
                        <a:ea typeface="+mn-ea"/>
                        <a:cs typeface="Arial" charset="0"/>
                      </a:endParaRPr>
                    </a:p>
                    <a:p>
                      <a:endParaRPr lang="en-IN" sz="1300" dirty="0"/>
                    </a:p>
                  </a:txBody>
                  <a:tcPr marL="65314" marR="65314" marT="32657" marB="32657"/>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rgbClr val="C00000"/>
                          </a:solidFill>
                          <a:effectLst/>
                          <a:uLnTx/>
                          <a:uFillTx/>
                          <a:latin typeface="Arial Black" panose="020B0A04020102020204" pitchFamily="34" charset="0"/>
                        </a:rPr>
                        <a:t>4. Video Analytics &amp; Surveillance</a:t>
                      </a:r>
                      <a:endParaRPr kumimoji="0" lang="en-US" sz="1100" b="1" i="0" u="none" strike="noStrike" kern="0" cap="none" spc="0" normalizeH="0" baseline="0" noProof="0" dirty="0" smtClean="0">
                        <a:ln>
                          <a:noFill/>
                        </a:ln>
                        <a:solidFill>
                          <a:srgbClr val="C00000"/>
                        </a:solidFill>
                        <a:effectLst/>
                        <a:uLnTx/>
                        <a:uFillTx/>
                        <a:latin typeface="Arial Black" panose="020B0A04020102020204" pitchFamily="34" charset="0"/>
                        <a:ea typeface="+mn-ea"/>
                        <a:cs typeface="Arial" charset="0"/>
                      </a:endParaRPr>
                    </a:p>
                    <a:p>
                      <a:endParaRPr lang="en-IN" sz="1300" dirty="0"/>
                    </a:p>
                  </a:txBody>
                  <a:tcPr marL="65314" marR="65314" marT="32657" marB="32657"/>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rgbClr val="C00000"/>
                          </a:solidFill>
                          <a:effectLst/>
                          <a:uLnTx/>
                          <a:uFillTx/>
                          <a:latin typeface="Arial Black" panose="020B0A04020102020204" pitchFamily="34" charset="0"/>
                        </a:rPr>
                        <a:t>5. Citizen Apps</a:t>
                      </a:r>
                      <a:endParaRPr kumimoji="0" lang="en-US" sz="1100" b="1" i="0" u="none" strike="noStrike" kern="0" cap="none" spc="0" normalizeH="0" baseline="0" noProof="0" dirty="0" smtClean="0">
                        <a:ln>
                          <a:noFill/>
                        </a:ln>
                        <a:solidFill>
                          <a:srgbClr val="C00000"/>
                        </a:solidFill>
                        <a:effectLst/>
                        <a:uLnTx/>
                        <a:uFillTx/>
                        <a:latin typeface="Arial Black" panose="020B0A04020102020204" pitchFamily="34" charset="0"/>
                        <a:ea typeface="+mn-ea"/>
                        <a:cs typeface="Arial" charset="0"/>
                      </a:endParaRPr>
                    </a:p>
                    <a:p>
                      <a:endParaRPr lang="en-IN" sz="1300" dirty="0"/>
                    </a:p>
                  </a:txBody>
                  <a:tcPr marL="65314" marR="65314" marT="32657" marB="32657"/>
                </a:tc>
              </a:tr>
              <a:tr h="859345">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5 MBPS High Speed Wireless Internet Connectivity</a:t>
                      </a:r>
                    </a:p>
                  </a:txBody>
                  <a:tcPr marL="65314" marR="65314" marT="32657" marB="32657" anchor="ctr">
                    <a:solidFill>
                      <a:schemeClr val="accent1">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itchFamily="34" charset="0"/>
                          <a:ea typeface="+mn-ea"/>
                          <a:cs typeface="Arial" charset="0"/>
                        </a:rPr>
                        <a:t>3000 Smart Parking Slots</a:t>
                      </a:r>
                    </a:p>
                  </a:txBody>
                  <a:tcPr marL="65314" marR="65314" marT="32657" marB="32657" anchor="ctr">
                    <a:solidFill>
                      <a:schemeClr val="accent3">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841 Streetlights based on Solar power</a:t>
                      </a:r>
                    </a:p>
                  </a:txBody>
                  <a:tcPr marL="65314" marR="65314" marT="32657" marB="32657" anchor="ctr">
                    <a:solidFill>
                      <a:schemeClr val="accent4">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Complete E &amp; G Block covered with 90 cameras</a:t>
                      </a:r>
                    </a:p>
                  </a:txBody>
                  <a:tcPr marL="65314" marR="65314" marT="32657" marB="32657" anchor="ctr">
                    <a:solidFill>
                      <a:schemeClr val="accent6">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33000 man-days saving due to ease of access of information</a:t>
                      </a:r>
                    </a:p>
                  </a:txBody>
                  <a:tcPr marL="65314" marR="65314" marT="32657" marB="32657" anchor="ctr">
                    <a:solidFill>
                      <a:schemeClr val="accent2">
                        <a:lumMod val="40000"/>
                        <a:lumOff val="60000"/>
                      </a:schemeClr>
                    </a:solidFill>
                  </a:tcPr>
                </a:tc>
              </a:tr>
              <a:tr h="694639">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175 Hectare Area Covered in Public Wi-Fi in BKC</a:t>
                      </a:r>
                    </a:p>
                  </a:txBody>
                  <a:tcPr marL="65314" marR="65314" marT="32657" marB="32657" anchor="ctr">
                    <a:solidFill>
                      <a:schemeClr val="accent1">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Parking Time Reduced from 20 minutes to 5 minutes</a:t>
                      </a:r>
                    </a:p>
                  </a:txBody>
                  <a:tcPr marL="65314" marR="65314" marT="32657" marB="32657" anchor="ctr">
                    <a:solidFill>
                      <a:schemeClr val="accent3">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800 </a:t>
                      </a:r>
                      <a:r>
                        <a:rPr kumimoji="0" lang="en-US" sz="1100" b="1" i="0" u="none" strike="noStrike" kern="0" cap="none" spc="0" normalizeH="0" baseline="0" noProof="0" dirty="0" err="1" smtClean="0">
                          <a:ln>
                            <a:noFill/>
                          </a:ln>
                          <a:solidFill>
                            <a:schemeClr val="tx1"/>
                          </a:solidFill>
                          <a:effectLst/>
                          <a:uLnTx/>
                          <a:uFillTx/>
                          <a:latin typeface="Calibri" panose="020F0502020204030204" pitchFamily="34" charset="0"/>
                          <a:ea typeface="+mn-ea"/>
                          <a:cs typeface="Arial" charset="0"/>
                        </a:rPr>
                        <a:t>tonnes</a:t>
                      </a: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 of Carbon Reduced Annually</a:t>
                      </a:r>
                    </a:p>
                  </a:txBody>
                  <a:tcPr marL="65314" marR="65314" marT="32657" marB="32657" anchor="ctr">
                    <a:solidFill>
                      <a:schemeClr val="accent4">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Greater coordination among Security Agencies</a:t>
                      </a:r>
                    </a:p>
                  </a:txBody>
                  <a:tcPr marL="65314" marR="65314" marT="32657" marB="32657" anchor="ctr">
                    <a:solidFill>
                      <a:schemeClr val="accent6">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Improves Citizen Communication</a:t>
                      </a:r>
                    </a:p>
                  </a:txBody>
                  <a:tcPr marL="65314" marR="65314" marT="32657" marB="32657" anchor="ctr">
                    <a:solidFill>
                      <a:schemeClr val="accent2">
                        <a:lumMod val="40000"/>
                        <a:lumOff val="60000"/>
                      </a:schemeClr>
                    </a:solidFill>
                  </a:tcPr>
                </a:tc>
              </a:tr>
              <a:tr h="694639">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Seamless Wi-Fi Connectivity Across E&amp; G Blocks</a:t>
                      </a:r>
                    </a:p>
                  </a:txBody>
                  <a:tcPr marL="65314" marR="65314" marT="32657" marB="32657" anchor="ctr">
                    <a:solidFill>
                      <a:schemeClr val="accent1">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19000 Liters of Fuel saved annually</a:t>
                      </a:r>
                    </a:p>
                  </a:txBody>
                  <a:tcPr marL="65314" marR="65314" marT="32657" marB="32657" anchor="ctr">
                    <a:solidFill>
                      <a:schemeClr val="accent3">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Energy Consumption reduced by 40%</a:t>
                      </a:r>
                    </a:p>
                  </a:txBody>
                  <a:tcPr marL="65314" marR="65314" marT="32657" marB="32657" anchor="ctr">
                    <a:solidFill>
                      <a:schemeClr val="accent4">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Reduced Street furniture theft</a:t>
                      </a:r>
                    </a:p>
                  </a:txBody>
                  <a:tcPr marL="65314" marR="65314" marT="32657" marB="32657" anchor="ctr">
                    <a:solidFill>
                      <a:schemeClr val="accent6">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Improved Emergency Alert and Response </a:t>
                      </a:r>
                    </a:p>
                  </a:txBody>
                  <a:tcPr marL="65314" marR="65314" marT="32657" marB="32657" anchor="ctr">
                    <a:solidFill>
                      <a:schemeClr val="accent2">
                        <a:lumMod val="40000"/>
                        <a:lumOff val="60000"/>
                      </a:schemeClr>
                    </a:solidFill>
                  </a:tcPr>
                </a:tc>
              </a:tr>
              <a:tr h="694639">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50,000 man days saved per year </a:t>
                      </a:r>
                    </a:p>
                  </a:txBody>
                  <a:tcPr marL="65314" marR="65314" marT="32657" marB="32657" anchor="ctr">
                    <a:solidFill>
                      <a:schemeClr val="accent1">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24 </a:t>
                      </a:r>
                      <a:r>
                        <a:rPr kumimoji="0" lang="en-US" sz="1100" b="1" i="0" u="none" strike="noStrike" kern="0" cap="none" spc="0" normalizeH="0" baseline="0" noProof="0" dirty="0" err="1" smtClean="0">
                          <a:ln>
                            <a:noFill/>
                          </a:ln>
                          <a:solidFill>
                            <a:schemeClr val="tx1"/>
                          </a:solidFill>
                          <a:effectLst/>
                          <a:uLnTx/>
                          <a:uFillTx/>
                          <a:latin typeface="Calibri" panose="020F0502020204030204" pitchFamily="34" charset="0"/>
                          <a:ea typeface="+mn-ea"/>
                          <a:cs typeface="Arial" charset="0"/>
                        </a:rPr>
                        <a:t>tonnes</a:t>
                      </a: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 of Carbon Reduced Annually </a:t>
                      </a:r>
                    </a:p>
                  </a:txBody>
                  <a:tcPr marL="65314" marR="65314" marT="32657" marB="32657" anchor="ctr">
                    <a:solidFill>
                      <a:schemeClr val="accent3">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200KW of Clean energy generated</a:t>
                      </a:r>
                    </a:p>
                  </a:txBody>
                  <a:tcPr marL="65314" marR="65314" marT="32657" marB="32657" anchor="ctr">
                    <a:solidFill>
                      <a:schemeClr val="accent4">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Improved Emergency Response</a:t>
                      </a:r>
                    </a:p>
                  </a:txBody>
                  <a:tcPr marL="65314" marR="65314" marT="32657" marB="32657" anchor="ctr">
                    <a:solidFill>
                      <a:schemeClr val="accent6">
                        <a:lumMod val="20000"/>
                        <a:lumOff val="80000"/>
                      </a:schemeClr>
                    </a:solidFill>
                  </a:tcPr>
                </a:tc>
                <a:tc>
                  <a:txBody>
                    <a:bodyPr/>
                    <a:lstStyle/>
                    <a:p>
                      <a:pPr algn="l"/>
                      <a:r>
                        <a:rPr kumimoji="0" lang="en-IN" sz="1100" b="1" i="0" u="none" strike="noStrike" kern="0" cap="none" spc="0" normalizeH="0" baseline="0" dirty="0" smtClean="0">
                          <a:ln>
                            <a:noFill/>
                          </a:ln>
                          <a:solidFill>
                            <a:schemeClr val="tx1"/>
                          </a:solidFill>
                          <a:effectLst/>
                          <a:uLnTx/>
                          <a:uFillTx/>
                          <a:latin typeface="Calibri" panose="020F0502020204030204" pitchFamily="34" charset="0"/>
                          <a:ea typeface="+mn-ea"/>
                          <a:cs typeface="Arial" charset="0"/>
                        </a:rPr>
                        <a:t>6.5 lakhs Employees Covered</a:t>
                      </a:r>
                      <a:endParaRPr kumimoji="0" lang="en-IN" sz="1100" b="1" i="0" u="none" strike="noStrike" kern="0" cap="none" spc="0" normalizeH="0" baseline="0" dirty="0">
                        <a:ln>
                          <a:noFill/>
                        </a:ln>
                        <a:solidFill>
                          <a:schemeClr val="tx1"/>
                        </a:solidFill>
                        <a:effectLst/>
                        <a:uLnTx/>
                        <a:uFillTx/>
                        <a:latin typeface="Calibri" panose="020F0502020204030204" pitchFamily="34" charset="0"/>
                        <a:ea typeface="+mn-ea"/>
                        <a:cs typeface="Arial" charset="0"/>
                      </a:endParaRPr>
                    </a:p>
                  </a:txBody>
                  <a:tcPr marL="65314" marR="65314" marT="32657" marB="32657" anchor="ctr">
                    <a:solidFill>
                      <a:schemeClr val="accent2">
                        <a:lumMod val="40000"/>
                        <a:lumOff val="60000"/>
                      </a:schemeClr>
                    </a:solidFill>
                  </a:tcPr>
                </a:tc>
              </a:tr>
              <a:tr h="892511">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Public Wi-Fi as Value Added service for Business and Exhibition Use</a:t>
                      </a:r>
                    </a:p>
                  </a:txBody>
                  <a:tcPr marL="65314" marR="65314" marT="32657" marB="32657" anchor="ctr">
                    <a:solidFill>
                      <a:schemeClr val="accent1">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Reduction in Unauthorized Parking</a:t>
                      </a:r>
                    </a:p>
                  </a:txBody>
                  <a:tcPr marL="65314" marR="65314" marT="32657" marB="32657" anchor="ctr">
                    <a:solidFill>
                      <a:schemeClr val="accent3">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US" sz="1100" b="1" i="0" u="none" strike="noStrike" kern="0" cap="none" spc="0" normalizeH="0" baseline="0" noProof="0" dirty="0" smtClean="0">
                          <a:ln>
                            <a:noFill/>
                          </a:ln>
                          <a:solidFill>
                            <a:schemeClr val="tx1"/>
                          </a:solidFill>
                          <a:effectLst/>
                          <a:uLnTx/>
                          <a:uFillTx/>
                          <a:latin typeface="Calibri" panose="020F0502020204030204" pitchFamily="34" charset="0"/>
                          <a:ea typeface="+mn-ea"/>
                          <a:cs typeface="Arial" charset="0"/>
                        </a:rPr>
                        <a:t>Reduced Maintenance Cost</a:t>
                      </a:r>
                    </a:p>
                  </a:txBody>
                  <a:tcPr marL="65314" marR="65314" marT="32657" marB="32657" anchor="ctr">
                    <a:solidFill>
                      <a:schemeClr val="accent4">
                        <a:lumMod val="20000"/>
                        <a:lumOff val="80000"/>
                      </a:schemeClr>
                    </a:solidFill>
                  </a:tcPr>
                </a:tc>
                <a:tc>
                  <a:txBody>
                    <a:bodyPr/>
                    <a:lstStyle/>
                    <a:p>
                      <a:pPr marL="0" marR="0" lvl="0" indent="0" algn="l" defTabSz="914400" rtl="0" eaLnBrk="0" fontAlgn="auto" latinLnBrk="0" hangingPunct="0">
                        <a:lnSpc>
                          <a:spcPct val="100000"/>
                        </a:lnSpc>
                        <a:spcBef>
                          <a:spcPts val="0"/>
                        </a:spcBef>
                        <a:spcAft>
                          <a:spcPts val="0"/>
                        </a:spcAft>
                        <a:buClr>
                          <a:srgbClr val="D98029"/>
                        </a:buClr>
                        <a:buSzTx/>
                        <a:buFontTx/>
                        <a:buNone/>
                        <a:tabLst/>
                        <a:defRPr/>
                      </a:pPr>
                      <a:r>
                        <a:rPr kumimoji="0" lang="en-IN" sz="1100" b="1" i="0" u="none" strike="noStrike" kern="0" cap="none" spc="0" normalizeH="0" baseline="0" dirty="0" smtClean="0">
                          <a:ln>
                            <a:noFill/>
                          </a:ln>
                          <a:solidFill>
                            <a:schemeClr val="tx1"/>
                          </a:solidFill>
                          <a:effectLst/>
                          <a:uLnTx/>
                          <a:uFillTx/>
                          <a:latin typeface="Calibri" panose="020F0502020204030204" pitchFamily="34" charset="0"/>
                          <a:ea typeface="+mn-ea"/>
                          <a:cs typeface="Arial" charset="0"/>
                        </a:rPr>
                        <a:t>Secured Business Environment</a:t>
                      </a:r>
                      <a:endParaRPr kumimoji="0" lang="en-IN" sz="1100" b="1" i="0" u="none" strike="noStrike" kern="0" cap="none" spc="0" normalizeH="0" baseline="0" dirty="0">
                        <a:ln>
                          <a:noFill/>
                        </a:ln>
                        <a:solidFill>
                          <a:schemeClr val="tx1"/>
                        </a:solidFill>
                        <a:effectLst/>
                        <a:uLnTx/>
                        <a:uFillTx/>
                        <a:latin typeface="Calibri" panose="020F0502020204030204" pitchFamily="34" charset="0"/>
                        <a:ea typeface="+mn-ea"/>
                        <a:cs typeface="Arial" charset="0"/>
                      </a:endParaRPr>
                    </a:p>
                  </a:txBody>
                  <a:tcPr marL="65314" marR="65314" marT="32657" marB="32657" anchor="ctr">
                    <a:solidFill>
                      <a:schemeClr val="accent6">
                        <a:lumMod val="20000"/>
                        <a:lumOff val="80000"/>
                      </a:schemeClr>
                    </a:solidFill>
                  </a:tcPr>
                </a:tc>
                <a:tc>
                  <a:txBody>
                    <a:bodyPr/>
                    <a:lstStyle/>
                    <a:p>
                      <a:pPr marL="0" algn="l" defTabSz="1280160" rtl="0" eaLnBrk="1" latinLnBrk="0" hangingPunct="1"/>
                      <a:r>
                        <a:rPr kumimoji="0" lang="en-IN" sz="1100" b="1" i="0" u="none" strike="noStrike" kern="0" cap="none" spc="0" normalizeH="0" baseline="0" dirty="0" smtClean="0">
                          <a:ln>
                            <a:noFill/>
                          </a:ln>
                          <a:solidFill>
                            <a:schemeClr val="tx1"/>
                          </a:solidFill>
                          <a:effectLst/>
                          <a:uLnTx/>
                          <a:uFillTx/>
                          <a:latin typeface="Calibri" panose="020F0502020204030204" pitchFamily="34" charset="0"/>
                          <a:ea typeface="+mn-ea"/>
                          <a:cs typeface="Arial" charset="0"/>
                        </a:rPr>
                        <a:t>Increase in ease of Business in BKC</a:t>
                      </a:r>
                      <a:endParaRPr kumimoji="0" lang="en-IN" sz="1100" b="1" i="0" u="none" strike="noStrike" kern="0" cap="none" spc="0" normalizeH="0" baseline="0" dirty="0">
                        <a:ln>
                          <a:noFill/>
                        </a:ln>
                        <a:solidFill>
                          <a:schemeClr val="tx1"/>
                        </a:solidFill>
                        <a:effectLst/>
                        <a:uLnTx/>
                        <a:uFillTx/>
                        <a:latin typeface="Calibri" panose="020F0502020204030204" pitchFamily="34" charset="0"/>
                        <a:ea typeface="+mn-ea"/>
                        <a:cs typeface="Arial" charset="0"/>
                      </a:endParaRPr>
                    </a:p>
                  </a:txBody>
                  <a:tcPr marL="65314" marR="65314" marT="32657" marB="32657" anchor="ctr">
                    <a:solidFill>
                      <a:schemeClr val="accent2">
                        <a:lumMod val="40000"/>
                        <a:lumOff val="60000"/>
                      </a:schemeClr>
                    </a:solidFill>
                  </a:tcPr>
                </a:tc>
              </a:tr>
            </a:tbl>
          </a:graphicData>
        </a:graphic>
      </p:graphicFrame>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715" y="1737880"/>
            <a:ext cx="848441" cy="76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http://web.utk.edu/~pso/images/Parke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9709" y="1712830"/>
            <a:ext cx="762716" cy="76271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684304" y="1737879"/>
            <a:ext cx="1512830" cy="706215"/>
            <a:chOff x="1117788" y="3906530"/>
            <a:chExt cx="3417179" cy="1428751"/>
          </a:xfrm>
          <a:solidFill>
            <a:srgbClr val="00B0F0"/>
          </a:solidFill>
        </p:grpSpPr>
        <p:pic>
          <p:nvPicPr>
            <p:cNvPr id="24" name="Picture 14" descr="http://www.networkwebcams.com/media/catalog/product/cache/5/image/c8e7b2922fe3ed24d8af6a33b961dcd4/s/o/sony_sncrh164_gn_2.jpg"/>
            <p:cNvPicPr>
              <a:picLocks noChangeAspect="1" noChangeArrowheads="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106217" y="3906531"/>
              <a:ext cx="1428750" cy="1428750"/>
            </a:xfrm>
            <a:prstGeom prst="rect">
              <a:avLst/>
            </a:prstGeom>
            <a:solidFill>
              <a:srgbClr val="FFFFFF"/>
            </a:solidFill>
          </p:spPr>
        </p:pic>
        <p:pic>
          <p:nvPicPr>
            <p:cNvPr id="25" name="Picture 16" descr="http://www.homelandsecuritynewswire.com/sites/default/files/imagecache/teaser/surveillance-cameras_0.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117788" y="3906530"/>
              <a:ext cx="1905000" cy="1428750"/>
            </a:xfrm>
            <a:prstGeom prst="rect">
              <a:avLst/>
            </a:prstGeom>
            <a:grpFill/>
            <a:extLst/>
          </p:spPr>
        </p:pic>
      </p:grpSp>
      <p:pic>
        <p:nvPicPr>
          <p:cNvPr id="26" name="Picture 18" descr="http://www.futuregov.asia/ext/resources/photologue/photos/archives/m/mo/mobile_pho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7678482" y="1513704"/>
            <a:ext cx="894248" cy="110722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4098775" y="1747630"/>
            <a:ext cx="1331760" cy="710930"/>
            <a:chOff x="2489342" y="4028648"/>
            <a:chExt cx="2870317" cy="1451193"/>
          </a:xfrm>
        </p:grpSpPr>
        <p:pic>
          <p:nvPicPr>
            <p:cNvPr id="28" name="Picture 2" descr="http://cdn2.hubspot.net/hub/112667/file-16481711-jpg/images/solar_street_light.jpg?t=141503276607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9342" y="4051090"/>
              <a:ext cx="1428749" cy="14287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vijayasolar.com/images/street_light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18092" y="4028648"/>
              <a:ext cx="1441567" cy="1441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0360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gular Pentagon 32"/>
          <p:cNvSpPr/>
          <p:nvPr/>
        </p:nvSpPr>
        <p:spPr>
          <a:xfrm>
            <a:off x="5650220" y="4914374"/>
            <a:ext cx="1187601" cy="1144090"/>
          </a:xfrm>
          <a:prstGeom prst="pen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en-US" sz="1800" b="0" dirty="0">
              <a:solidFill>
                <a:srgbClr val="000000"/>
              </a:solidFill>
            </a:endParaRPr>
          </a:p>
        </p:txBody>
      </p:sp>
      <p:sp>
        <p:nvSpPr>
          <p:cNvPr id="3" name="Title 2"/>
          <p:cNvSpPr>
            <a:spLocks noGrp="1"/>
          </p:cNvSpPr>
          <p:nvPr>
            <p:ph type="title"/>
          </p:nvPr>
        </p:nvSpPr>
        <p:spPr>
          <a:xfrm>
            <a:off x="463347" y="111510"/>
            <a:ext cx="7675600" cy="1002979"/>
          </a:xfrm>
        </p:spPr>
        <p:txBody>
          <a:bodyPr vert="horz" lIns="0" tIns="45720" rIns="91440" bIns="0" rtlCol="0" anchor="b" anchorCtr="0">
            <a:normAutofit/>
          </a:bodyPr>
          <a:lstStyle/>
          <a:p>
            <a:r>
              <a:rPr lang="en-US" dirty="0" smtClean="0">
                <a:solidFill>
                  <a:srgbClr val="336699"/>
                </a:solidFill>
                <a:cs typeface="Calibri" pitchFamily="34" charset="0"/>
              </a:rPr>
              <a:t>The BKC wide Wi-Fi solution will provide seamless connectivity to entire E and G block regions at BKC</a:t>
            </a:r>
            <a:endParaRPr lang="en-US" dirty="0">
              <a:solidFill>
                <a:srgbClr val="336699"/>
              </a:solidFill>
              <a:cs typeface="Calibri" pitchFamily="34" charset="0"/>
            </a:endParaRPr>
          </a:p>
        </p:txBody>
      </p:sp>
      <p:sp>
        <p:nvSpPr>
          <p:cNvPr id="13" name="Rectangle 12"/>
          <p:cNvSpPr/>
          <p:nvPr/>
        </p:nvSpPr>
        <p:spPr bwMode="auto">
          <a:xfrm>
            <a:off x="467220" y="1385721"/>
            <a:ext cx="3495180" cy="2633366"/>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85750" indent="-285750">
              <a:buFont typeface="Wingdings" panose="05000000000000000000" pitchFamily="2" charset="2"/>
              <a:buChar char="§"/>
            </a:pPr>
            <a:r>
              <a:rPr lang="en-US" sz="1100" b="0" dirty="0" smtClean="0">
                <a:solidFill>
                  <a:srgbClr val="000000"/>
                </a:solidFill>
                <a:latin typeface="Calibri" panose="020F0502020204030204" pitchFamily="34" charset="0"/>
                <a:cs typeface="Arial" charset="0"/>
              </a:rPr>
              <a:t>The </a:t>
            </a:r>
            <a:r>
              <a:rPr lang="en-US" sz="1100" b="0" dirty="0">
                <a:solidFill>
                  <a:srgbClr val="000000"/>
                </a:solidFill>
                <a:latin typeface="Calibri" panose="020F0502020204030204" pitchFamily="34" charset="0"/>
                <a:cs typeface="Arial" charset="0"/>
              </a:rPr>
              <a:t>entire </a:t>
            </a:r>
            <a:r>
              <a:rPr lang="en-US" sz="1100" dirty="0">
                <a:solidFill>
                  <a:srgbClr val="00B0F0"/>
                </a:solidFill>
                <a:latin typeface="Calibri" panose="020F0502020204030204" pitchFamily="34" charset="0"/>
                <a:cs typeface="Arial" charset="0"/>
              </a:rPr>
              <a:t>BKC E</a:t>
            </a:r>
            <a:r>
              <a:rPr lang="en-US" sz="1100" b="0" dirty="0">
                <a:solidFill>
                  <a:srgbClr val="00B0F0"/>
                </a:solidFill>
                <a:latin typeface="Calibri" panose="020F0502020204030204" pitchFamily="34" charset="0"/>
                <a:cs typeface="Arial" charset="0"/>
              </a:rPr>
              <a:t> </a:t>
            </a:r>
            <a:r>
              <a:rPr lang="en-US" sz="1100" b="0" dirty="0">
                <a:solidFill>
                  <a:srgbClr val="000000"/>
                </a:solidFill>
                <a:latin typeface="Calibri" panose="020F0502020204030204" pitchFamily="34" charset="0"/>
                <a:cs typeface="Arial" charset="0"/>
              </a:rPr>
              <a:t>and </a:t>
            </a:r>
            <a:r>
              <a:rPr lang="en-US" sz="1100" dirty="0">
                <a:solidFill>
                  <a:srgbClr val="00B0F0"/>
                </a:solidFill>
                <a:latin typeface="Calibri" panose="020F0502020204030204" pitchFamily="34" charset="0"/>
                <a:cs typeface="Arial" charset="0"/>
              </a:rPr>
              <a:t>G blocks </a:t>
            </a:r>
            <a:r>
              <a:rPr lang="en-US" sz="1100" b="0" dirty="0">
                <a:solidFill>
                  <a:srgbClr val="000000"/>
                </a:solidFill>
                <a:latin typeface="Calibri" panose="020F0502020204030204" pitchFamily="34" charset="0"/>
                <a:cs typeface="Arial" charset="0"/>
              </a:rPr>
              <a:t>will be Wi-Fi </a:t>
            </a:r>
            <a:r>
              <a:rPr lang="en-US" sz="1100" b="0" dirty="0" smtClean="0">
                <a:solidFill>
                  <a:srgbClr val="000000"/>
                </a:solidFill>
                <a:latin typeface="Calibri" panose="020F0502020204030204" pitchFamily="34" charset="0"/>
                <a:cs typeface="Arial" charset="0"/>
              </a:rPr>
              <a:t>enabled</a:t>
            </a:r>
            <a:r>
              <a:rPr lang="en-US" sz="1100" b="0" dirty="0">
                <a:solidFill>
                  <a:srgbClr val="000000"/>
                </a:solidFill>
                <a:latin typeface="Calibri" panose="020F0502020204030204" pitchFamily="34" charset="0"/>
                <a:cs typeface="Arial" charset="0"/>
              </a:rPr>
              <a:t> </a:t>
            </a:r>
            <a:r>
              <a:rPr lang="en-US" sz="1100" b="0" dirty="0" smtClean="0">
                <a:solidFill>
                  <a:srgbClr val="000000"/>
                </a:solidFill>
                <a:latin typeface="Calibri" panose="020F0502020204030204" pitchFamily="34" charset="0"/>
                <a:cs typeface="Arial" charset="0"/>
              </a:rPr>
              <a:t>with 100 Wi-Fi access points</a:t>
            </a:r>
            <a:endParaRPr lang="en-US" sz="1100" b="0" dirty="0">
              <a:solidFill>
                <a:srgbClr val="000000"/>
              </a:solidFill>
              <a:latin typeface="Calibri" panose="020F0502020204030204" pitchFamily="34" charset="0"/>
              <a:cs typeface="Arial" charset="0"/>
            </a:endParaRPr>
          </a:p>
          <a:p>
            <a:pPr marL="285750" indent="-285750">
              <a:buFont typeface="Wingdings" panose="05000000000000000000" pitchFamily="2" charset="2"/>
              <a:buChar char="§"/>
            </a:pPr>
            <a:r>
              <a:rPr lang="en-ZA" sz="1100" b="0" kern="0" dirty="0">
                <a:solidFill>
                  <a:srgbClr val="000000"/>
                </a:solidFill>
                <a:latin typeface="Calibri" pitchFamily="34" charset="0"/>
                <a:cs typeface="Arial" charset="0"/>
              </a:rPr>
              <a:t>Wi-Fi will also be used as </a:t>
            </a:r>
            <a:r>
              <a:rPr lang="en-ZA" sz="1100" b="0" kern="0" dirty="0">
                <a:solidFill>
                  <a:srgbClr val="00B0F0"/>
                </a:solidFill>
                <a:latin typeface="Calibri" pitchFamily="34" charset="0"/>
                <a:cs typeface="Arial" charset="0"/>
              </a:rPr>
              <a:t>the </a:t>
            </a:r>
            <a:r>
              <a:rPr lang="en-ZA" sz="1100" kern="0" dirty="0">
                <a:solidFill>
                  <a:srgbClr val="00B0F0"/>
                </a:solidFill>
                <a:latin typeface="Calibri" pitchFamily="34" charset="0"/>
                <a:cs typeface="Arial" charset="0"/>
              </a:rPr>
              <a:t>communication backbone </a:t>
            </a:r>
            <a:r>
              <a:rPr lang="en-ZA" sz="1100" b="0" kern="0" dirty="0">
                <a:solidFill>
                  <a:srgbClr val="000000"/>
                </a:solidFill>
                <a:latin typeface="Calibri" pitchFamily="34" charset="0"/>
                <a:cs typeface="Arial" charset="0"/>
              </a:rPr>
              <a:t>for </a:t>
            </a:r>
            <a:r>
              <a:rPr lang="en-ZA" sz="1100" b="0" kern="0" dirty="0" smtClean="0">
                <a:solidFill>
                  <a:srgbClr val="000000"/>
                </a:solidFill>
                <a:latin typeface="Calibri" pitchFamily="34" charset="0"/>
                <a:cs typeface="Arial" charset="0"/>
              </a:rPr>
              <a:t>smart city applications</a:t>
            </a:r>
          </a:p>
          <a:p>
            <a:pPr marL="285750" indent="-285750">
              <a:buFont typeface="Wingdings" panose="05000000000000000000" pitchFamily="2" charset="2"/>
              <a:buChar char="§"/>
            </a:pPr>
            <a:r>
              <a:rPr lang="en-US" sz="1100" dirty="0" smtClean="0">
                <a:solidFill>
                  <a:srgbClr val="00B0F0"/>
                </a:solidFill>
                <a:latin typeface="Calibri" panose="020F0502020204030204" pitchFamily="34" charset="0"/>
                <a:cs typeface="Arial" charset="0"/>
              </a:rPr>
              <a:t>Wi-Fi </a:t>
            </a:r>
            <a:r>
              <a:rPr lang="en-US" sz="1100" dirty="0">
                <a:solidFill>
                  <a:srgbClr val="00B0F0"/>
                </a:solidFill>
                <a:latin typeface="Calibri" panose="020F0502020204030204" pitchFamily="34" charset="0"/>
                <a:cs typeface="Arial" charset="0"/>
              </a:rPr>
              <a:t>Access points</a:t>
            </a:r>
            <a:r>
              <a:rPr lang="en-US" sz="1100" b="0" dirty="0">
                <a:solidFill>
                  <a:srgbClr val="00B0F0"/>
                </a:solidFill>
                <a:latin typeface="Calibri" panose="020F0502020204030204" pitchFamily="34" charset="0"/>
                <a:cs typeface="Arial" charset="0"/>
              </a:rPr>
              <a:t> </a:t>
            </a:r>
            <a:r>
              <a:rPr lang="en-US" sz="1100" b="0" dirty="0">
                <a:solidFill>
                  <a:srgbClr val="000000"/>
                </a:solidFill>
                <a:latin typeface="Calibri" panose="020F0502020204030204" pitchFamily="34" charset="0"/>
                <a:cs typeface="Arial" charset="0"/>
              </a:rPr>
              <a:t>will be</a:t>
            </a:r>
            <a:r>
              <a:rPr lang="en-US" sz="1100" b="0" dirty="0">
                <a:solidFill>
                  <a:srgbClr val="00B0F0"/>
                </a:solidFill>
                <a:latin typeface="Calibri" panose="020F0502020204030204" pitchFamily="34" charset="0"/>
                <a:cs typeface="Arial" charset="0"/>
              </a:rPr>
              <a:t> </a:t>
            </a:r>
            <a:r>
              <a:rPr lang="en-US" sz="1100" dirty="0">
                <a:solidFill>
                  <a:srgbClr val="00B0F0"/>
                </a:solidFill>
                <a:latin typeface="Calibri" panose="020F0502020204030204" pitchFamily="34" charset="0"/>
                <a:cs typeface="Arial" charset="0"/>
              </a:rPr>
              <a:t>installed</a:t>
            </a:r>
            <a:r>
              <a:rPr lang="en-US" sz="1100" b="0" dirty="0">
                <a:solidFill>
                  <a:srgbClr val="00B0F0"/>
                </a:solidFill>
                <a:latin typeface="Calibri" panose="020F0502020204030204" pitchFamily="34" charset="0"/>
                <a:cs typeface="Arial" charset="0"/>
              </a:rPr>
              <a:t> </a:t>
            </a:r>
            <a:r>
              <a:rPr lang="en-US" sz="1100" b="0" dirty="0">
                <a:solidFill>
                  <a:srgbClr val="000000"/>
                </a:solidFill>
                <a:latin typeface="Calibri" panose="020F0502020204030204" pitchFamily="34" charset="0"/>
                <a:cs typeface="Arial" charset="0"/>
              </a:rPr>
              <a:t>on</a:t>
            </a:r>
            <a:r>
              <a:rPr lang="en-US" sz="1100" b="0" dirty="0">
                <a:solidFill>
                  <a:srgbClr val="00B0F0"/>
                </a:solidFill>
                <a:latin typeface="Calibri" panose="020F0502020204030204" pitchFamily="34" charset="0"/>
                <a:cs typeface="Arial" charset="0"/>
              </a:rPr>
              <a:t> </a:t>
            </a:r>
            <a:r>
              <a:rPr lang="en-US" sz="1100" dirty="0">
                <a:solidFill>
                  <a:srgbClr val="00B0F0"/>
                </a:solidFill>
                <a:latin typeface="Calibri" panose="020F0502020204030204" pitchFamily="34" charset="0"/>
                <a:cs typeface="Arial" charset="0"/>
              </a:rPr>
              <a:t>streetlights</a:t>
            </a:r>
            <a:r>
              <a:rPr lang="en-US" sz="1100" b="0" dirty="0">
                <a:solidFill>
                  <a:srgbClr val="00B0F0"/>
                </a:solidFill>
                <a:latin typeface="Calibri" panose="020F0502020204030204" pitchFamily="34" charset="0"/>
                <a:cs typeface="Arial" charset="0"/>
              </a:rPr>
              <a:t> </a:t>
            </a:r>
            <a:r>
              <a:rPr lang="en-US" sz="1100" b="0" dirty="0">
                <a:solidFill>
                  <a:srgbClr val="000000"/>
                </a:solidFill>
                <a:latin typeface="Calibri" panose="020F0502020204030204" pitchFamily="34" charset="0"/>
                <a:cs typeface="Arial" charset="0"/>
              </a:rPr>
              <a:t>where ever possible to provide last mile connectivity.</a:t>
            </a:r>
          </a:p>
          <a:p>
            <a:pPr marL="285750" indent="-285750">
              <a:buFont typeface="Wingdings" panose="05000000000000000000" pitchFamily="2" charset="2"/>
              <a:buChar char="§"/>
            </a:pPr>
            <a:r>
              <a:rPr lang="en-US" sz="1100" b="0" dirty="0">
                <a:solidFill>
                  <a:srgbClr val="000000"/>
                </a:solidFill>
                <a:latin typeface="Calibri" panose="020F0502020204030204" pitchFamily="34" charset="0"/>
                <a:cs typeface="Arial" charset="0"/>
              </a:rPr>
              <a:t>Each Wi-Fi Access points will be </a:t>
            </a:r>
            <a:r>
              <a:rPr lang="en-US" sz="1100" dirty="0">
                <a:solidFill>
                  <a:srgbClr val="00B0F0"/>
                </a:solidFill>
                <a:latin typeface="Calibri" panose="020F0502020204030204" pitchFamily="34" charset="0"/>
                <a:cs typeface="Arial" charset="0"/>
              </a:rPr>
              <a:t>connected</a:t>
            </a:r>
            <a:r>
              <a:rPr lang="en-US" sz="1100" b="0" dirty="0">
                <a:solidFill>
                  <a:srgbClr val="00B0F0"/>
                </a:solidFill>
                <a:latin typeface="Calibri" panose="020F0502020204030204" pitchFamily="34" charset="0"/>
                <a:cs typeface="Arial" charset="0"/>
              </a:rPr>
              <a:t> </a:t>
            </a:r>
            <a:r>
              <a:rPr lang="en-US" sz="1100" b="0" dirty="0">
                <a:solidFill>
                  <a:srgbClr val="000000"/>
                </a:solidFill>
                <a:latin typeface="Calibri" panose="020F0502020204030204" pitchFamily="34" charset="0"/>
                <a:cs typeface="Arial" charset="0"/>
              </a:rPr>
              <a:t>with </a:t>
            </a:r>
            <a:r>
              <a:rPr lang="en-US" sz="1100" dirty="0">
                <a:solidFill>
                  <a:srgbClr val="00B0F0"/>
                </a:solidFill>
                <a:latin typeface="Calibri" panose="020F0502020204030204" pitchFamily="34" charset="0"/>
                <a:cs typeface="Arial" charset="0"/>
              </a:rPr>
              <a:t>Fiber</a:t>
            </a:r>
            <a:r>
              <a:rPr lang="en-US" sz="1100" b="0" dirty="0">
                <a:solidFill>
                  <a:srgbClr val="00B0F0"/>
                </a:solidFill>
                <a:latin typeface="Calibri" panose="020F0502020204030204" pitchFamily="34" charset="0"/>
                <a:cs typeface="Arial" charset="0"/>
              </a:rPr>
              <a:t> </a:t>
            </a:r>
            <a:r>
              <a:rPr lang="en-US" sz="1100" dirty="0">
                <a:solidFill>
                  <a:srgbClr val="00B0F0"/>
                </a:solidFill>
                <a:latin typeface="Calibri" panose="020F0502020204030204" pitchFamily="34" charset="0"/>
                <a:cs typeface="Arial" charset="0"/>
              </a:rPr>
              <a:t>backbone</a:t>
            </a:r>
            <a:r>
              <a:rPr lang="en-US" sz="1100" b="0" dirty="0">
                <a:solidFill>
                  <a:srgbClr val="000000"/>
                </a:solidFill>
                <a:latin typeface="Calibri" panose="020F0502020204030204" pitchFamily="34" charset="0"/>
                <a:cs typeface="Arial" charset="0"/>
              </a:rPr>
              <a:t>.</a:t>
            </a:r>
          </a:p>
          <a:p>
            <a:pPr marL="285750" indent="-285750">
              <a:buFont typeface="Wingdings" panose="05000000000000000000" pitchFamily="2" charset="2"/>
              <a:buChar char="§"/>
            </a:pPr>
            <a:r>
              <a:rPr lang="en-US" sz="1100" dirty="0">
                <a:solidFill>
                  <a:srgbClr val="00B0F0"/>
                </a:solidFill>
                <a:latin typeface="Calibri" panose="020F0502020204030204" pitchFamily="34" charset="0"/>
                <a:cs typeface="Arial" charset="0"/>
              </a:rPr>
              <a:t>SMS based authentication </a:t>
            </a:r>
            <a:r>
              <a:rPr lang="en-US" sz="1100" b="0" dirty="0">
                <a:solidFill>
                  <a:srgbClr val="000000"/>
                </a:solidFill>
                <a:latin typeface="Calibri" panose="020F0502020204030204" pitchFamily="34" charset="0"/>
                <a:cs typeface="Arial" charset="0"/>
              </a:rPr>
              <a:t>based</a:t>
            </a:r>
            <a:r>
              <a:rPr lang="en-US" sz="1100" dirty="0">
                <a:solidFill>
                  <a:srgbClr val="000000"/>
                </a:solidFill>
                <a:latin typeface="Calibri" panose="020F0502020204030204" pitchFamily="34" charset="0"/>
                <a:cs typeface="Arial" charset="0"/>
              </a:rPr>
              <a:t> </a:t>
            </a:r>
            <a:r>
              <a:rPr lang="en-US" sz="1100" dirty="0">
                <a:solidFill>
                  <a:srgbClr val="00B0F0"/>
                </a:solidFill>
                <a:latin typeface="Calibri" panose="020F0502020204030204" pitchFamily="34" charset="0"/>
                <a:cs typeface="Arial" charset="0"/>
              </a:rPr>
              <a:t>security</a:t>
            </a:r>
            <a:r>
              <a:rPr lang="en-US" sz="1100" dirty="0">
                <a:solidFill>
                  <a:srgbClr val="000000"/>
                </a:solidFill>
                <a:latin typeface="Calibri" panose="020F0502020204030204" pitchFamily="34" charset="0"/>
                <a:cs typeface="Arial" charset="0"/>
              </a:rPr>
              <a:t> </a:t>
            </a:r>
            <a:r>
              <a:rPr lang="en-US" sz="1100" b="0" dirty="0">
                <a:solidFill>
                  <a:srgbClr val="000000"/>
                </a:solidFill>
                <a:latin typeface="Calibri" panose="020F0502020204030204" pitchFamily="34" charset="0"/>
                <a:cs typeface="Arial" charset="0"/>
              </a:rPr>
              <a:t>will be implemented as per </a:t>
            </a:r>
            <a:r>
              <a:rPr lang="en-US" sz="1100" dirty="0">
                <a:solidFill>
                  <a:srgbClr val="00B0F0"/>
                </a:solidFill>
                <a:latin typeface="Calibri" panose="020F0502020204030204" pitchFamily="34" charset="0"/>
                <a:cs typeface="Arial" charset="0"/>
              </a:rPr>
              <a:t>DOT </a:t>
            </a:r>
            <a:r>
              <a:rPr lang="en-US" sz="1100" dirty="0" smtClean="0">
                <a:solidFill>
                  <a:srgbClr val="00B0F0"/>
                </a:solidFill>
                <a:latin typeface="Calibri" panose="020F0502020204030204" pitchFamily="34" charset="0"/>
                <a:cs typeface="Arial" charset="0"/>
              </a:rPr>
              <a:t>guidelines</a:t>
            </a:r>
          </a:p>
          <a:p>
            <a:pPr marL="285750" indent="-285750">
              <a:buFont typeface="Wingdings" panose="05000000000000000000" pitchFamily="2" charset="2"/>
              <a:buChar char="§"/>
            </a:pPr>
            <a:r>
              <a:rPr lang="en-US" sz="1100" kern="0" dirty="0" smtClean="0">
                <a:solidFill>
                  <a:srgbClr val="00B0F0"/>
                </a:solidFill>
                <a:latin typeface="Calibri" panose="020F0502020204030204" pitchFamily="34" charset="0"/>
                <a:cs typeface="Arial" charset="0"/>
              </a:rPr>
              <a:t>Internet access </a:t>
            </a:r>
            <a:r>
              <a:rPr lang="en-US" sz="1100" b="0" kern="0" dirty="0" smtClean="0">
                <a:solidFill>
                  <a:srgbClr val="000000"/>
                </a:solidFill>
                <a:latin typeface="Calibri" panose="020F0502020204030204" pitchFamily="34" charset="0"/>
                <a:cs typeface="Arial" charset="0"/>
              </a:rPr>
              <a:t>will be </a:t>
            </a:r>
            <a:r>
              <a:rPr lang="en-US" sz="1100" kern="0" dirty="0" smtClean="0">
                <a:solidFill>
                  <a:srgbClr val="00B0F0"/>
                </a:solidFill>
                <a:latin typeface="Calibri" panose="020F0502020204030204" pitchFamily="34" charset="0"/>
                <a:cs typeface="Arial" charset="0"/>
              </a:rPr>
              <a:t>free of cost </a:t>
            </a:r>
            <a:r>
              <a:rPr lang="en-US" sz="1100" b="0" kern="0" dirty="0" smtClean="0">
                <a:solidFill>
                  <a:srgbClr val="000000"/>
                </a:solidFill>
                <a:latin typeface="Calibri" panose="020F0502020204030204" pitchFamily="34" charset="0"/>
                <a:cs typeface="Arial" charset="0"/>
              </a:rPr>
              <a:t>for first </a:t>
            </a:r>
            <a:r>
              <a:rPr lang="en-US" sz="1100" kern="0" dirty="0" smtClean="0">
                <a:solidFill>
                  <a:srgbClr val="00B0F0"/>
                </a:solidFill>
                <a:latin typeface="Calibri" panose="020F0502020204030204" pitchFamily="34" charset="0"/>
                <a:cs typeface="Arial" charset="0"/>
              </a:rPr>
              <a:t>30 min</a:t>
            </a:r>
            <a:endParaRPr lang="en-US" sz="1100" b="0" kern="0" dirty="0" smtClean="0">
              <a:solidFill>
                <a:srgbClr val="00B0F0"/>
              </a:solidFill>
              <a:latin typeface="Calibri" panose="020F0502020204030204" pitchFamily="34" charset="0"/>
              <a:cs typeface="Arial" charset="0"/>
            </a:endParaRPr>
          </a:p>
          <a:p>
            <a:pPr marL="285750" indent="-285750">
              <a:buFont typeface="Wingdings" panose="05000000000000000000" pitchFamily="2" charset="2"/>
              <a:buChar char="§"/>
            </a:pPr>
            <a:r>
              <a:rPr lang="en-US" sz="1100" b="0" kern="0" dirty="0" smtClean="0">
                <a:solidFill>
                  <a:srgbClr val="000000"/>
                </a:solidFill>
                <a:latin typeface="Calibri" panose="020F0502020204030204" pitchFamily="34" charset="0"/>
                <a:cs typeface="Arial" charset="0"/>
              </a:rPr>
              <a:t>Users will have to </a:t>
            </a:r>
            <a:r>
              <a:rPr lang="en-US" sz="1100" kern="0" dirty="0" smtClean="0">
                <a:solidFill>
                  <a:srgbClr val="00B0F0"/>
                </a:solidFill>
                <a:latin typeface="Calibri" panose="020F0502020204030204" pitchFamily="34" charset="0"/>
                <a:cs typeface="Arial" charset="0"/>
              </a:rPr>
              <a:t>pay online </a:t>
            </a:r>
            <a:r>
              <a:rPr lang="en-US" sz="1100" b="0" kern="0" dirty="0" smtClean="0">
                <a:solidFill>
                  <a:srgbClr val="000000"/>
                </a:solidFill>
                <a:latin typeface="Calibri" panose="020F0502020204030204" pitchFamily="34" charset="0"/>
                <a:cs typeface="Arial" charset="0"/>
              </a:rPr>
              <a:t>to </a:t>
            </a:r>
            <a:r>
              <a:rPr lang="en-US" sz="1100" kern="0" dirty="0" smtClean="0">
                <a:solidFill>
                  <a:srgbClr val="00B0F0"/>
                </a:solidFill>
                <a:latin typeface="Calibri" panose="020F0502020204030204" pitchFamily="34" charset="0"/>
                <a:cs typeface="Arial" charset="0"/>
              </a:rPr>
              <a:t>get continuous access.</a:t>
            </a:r>
          </a:p>
          <a:p>
            <a:pPr marL="285750" indent="-285750">
              <a:buFont typeface="Wingdings" panose="05000000000000000000" pitchFamily="2" charset="2"/>
              <a:buChar char="§"/>
            </a:pPr>
            <a:endParaRPr lang="en-US" sz="1100" b="0" kern="0" dirty="0" smtClean="0">
              <a:solidFill>
                <a:srgbClr val="000000"/>
              </a:solidFill>
              <a:latin typeface="Calibri" panose="020F0502020204030204"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4" name="Rectangle 3"/>
          <p:cNvSpPr txBox="1">
            <a:spLocks/>
          </p:cNvSpPr>
          <p:nvPr/>
        </p:nvSpPr>
        <p:spPr bwMode="auto">
          <a:xfrm>
            <a:off x="467220" y="1250453"/>
            <a:ext cx="13234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a:solidFill>
                  <a:srgbClr val="000000"/>
                </a:solidFill>
                <a:latin typeface="Calibri" pitchFamily="34" charset="0"/>
                <a:cs typeface="Arial" charset="0"/>
              </a:rPr>
              <a:t>Solution </a:t>
            </a:r>
            <a:r>
              <a:rPr lang="en-US" sz="1400" dirty="0" smtClean="0">
                <a:solidFill>
                  <a:srgbClr val="000000"/>
                </a:solidFill>
                <a:latin typeface="Calibri" pitchFamily="34" charset="0"/>
                <a:cs typeface="Arial" charset="0"/>
              </a:rPr>
              <a:t>Details</a:t>
            </a:r>
            <a:endParaRPr lang="en-US" sz="1400" dirty="0">
              <a:solidFill>
                <a:srgbClr val="000000"/>
              </a:solidFill>
              <a:latin typeface="Calibri" pitchFamily="34" charset="0"/>
              <a:cs typeface="Arial" charset="0"/>
            </a:endParaRPr>
          </a:p>
        </p:txBody>
      </p:sp>
      <p:sp>
        <p:nvSpPr>
          <p:cNvPr id="17" name="Rectangle 16"/>
          <p:cNvSpPr/>
          <p:nvPr/>
        </p:nvSpPr>
        <p:spPr bwMode="auto">
          <a:xfrm>
            <a:off x="468312" y="4255858"/>
            <a:ext cx="3494087" cy="2343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BKC </a:t>
            </a:r>
            <a:r>
              <a:rPr lang="en-US" sz="1100" b="0" kern="0" dirty="0">
                <a:solidFill>
                  <a:srgbClr val="000000"/>
                </a:solidFill>
                <a:latin typeface="Calibri" pitchFamily="34" charset="0"/>
                <a:cs typeface="Arial" charset="0"/>
              </a:rPr>
              <a:t>wide Wi-Fi will </a:t>
            </a:r>
            <a:r>
              <a:rPr lang="en-US" sz="1100" kern="0" dirty="0">
                <a:solidFill>
                  <a:srgbClr val="00B0F0"/>
                </a:solidFill>
                <a:latin typeface="Calibri" pitchFamily="34" charset="0"/>
                <a:cs typeface="Arial" charset="0"/>
              </a:rPr>
              <a:t>provide high speed seamless </a:t>
            </a:r>
            <a:r>
              <a:rPr lang="en-US" sz="1100" kern="0" dirty="0" smtClean="0">
                <a:solidFill>
                  <a:srgbClr val="00B0F0"/>
                </a:solidFill>
                <a:latin typeface="Calibri" pitchFamily="34" charset="0"/>
                <a:cs typeface="Arial" charset="0"/>
              </a:rPr>
              <a:t>connectivity</a:t>
            </a: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It will </a:t>
            </a:r>
            <a:r>
              <a:rPr lang="en-US" sz="1100" b="0" kern="0" dirty="0">
                <a:solidFill>
                  <a:srgbClr val="000000"/>
                </a:solidFill>
                <a:latin typeface="Calibri" pitchFamily="34" charset="0"/>
                <a:cs typeface="Arial" charset="0"/>
              </a:rPr>
              <a:t>serve as a </a:t>
            </a:r>
            <a:r>
              <a:rPr lang="en-US" sz="1100" kern="0" dirty="0">
                <a:solidFill>
                  <a:srgbClr val="00B0F0"/>
                </a:solidFill>
                <a:latin typeface="Calibri" pitchFamily="34" charset="0"/>
                <a:cs typeface="Arial" charset="0"/>
              </a:rPr>
              <a:t>backbone</a:t>
            </a:r>
            <a:r>
              <a:rPr lang="en-US" sz="1100" b="0" kern="0" dirty="0">
                <a:solidFill>
                  <a:srgbClr val="00B0F0"/>
                </a:solidFill>
                <a:latin typeface="Calibri" pitchFamily="34" charset="0"/>
                <a:cs typeface="Arial" charset="0"/>
              </a:rPr>
              <a:t> </a:t>
            </a:r>
            <a:r>
              <a:rPr lang="en-US" sz="1100" b="0" kern="0" dirty="0">
                <a:solidFill>
                  <a:srgbClr val="000000"/>
                </a:solidFill>
                <a:latin typeface="Calibri" pitchFamily="34" charset="0"/>
                <a:cs typeface="Arial" charset="0"/>
              </a:rPr>
              <a:t>for </a:t>
            </a:r>
            <a:r>
              <a:rPr lang="en-US" sz="1100" kern="0" dirty="0">
                <a:solidFill>
                  <a:srgbClr val="00B0F0"/>
                </a:solidFill>
                <a:latin typeface="Calibri" pitchFamily="34" charset="0"/>
                <a:cs typeface="Arial" charset="0"/>
              </a:rPr>
              <a:t>intelligent city applications and sensors</a:t>
            </a:r>
            <a:r>
              <a:rPr lang="en-US" sz="1100" kern="0" dirty="0" smtClean="0">
                <a:solidFill>
                  <a:srgbClr val="00B0F0"/>
                </a:solidFill>
                <a:latin typeface="Calibri" pitchFamily="34" charset="0"/>
                <a:cs typeface="Arial" charset="0"/>
              </a:rPr>
              <a:t>.</a:t>
            </a:r>
          </a:p>
          <a:p>
            <a:pPr marL="228600" indent="-228600">
              <a:lnSpc>
                <a:spcPct val="130000"/>
              </a:lnSpc>
              <a:buFont typeface="Arial" pitchFamily="34" charset="0"/>
              <a:buChar char="•"/>
              <a:defRPr/>
            </a:pPr>
            <a:r>
              <a:rPr lang="en-US" sz="1100" kern="0" dirty="0" smtClean="0">
                <a:solidFill>
                  <a:srgbClr val="00B0F0"/>
                </a:solidFill>
                <a:latin typeface="Calibri" pitchFamily="34" charset="0"/>
                <a:cs typeface="Arial" charset="0"/>
              </a:rPr>
              <a:t>Incremental </a:t>
            </a:r>
            <a:r>
              <a:rPr lang="en-US" sz="1100" kern="0" dirty="0">
                <a:solidFill>
                  <a:srgbClr val="00B0F0"/>
                </a:solidFill>
                <a:latin typeface="Calibri" pitchFamily="34" charset="0"/>
                <a:cs typeface="Arial" charset="0"/>
              </a:rPr>
              <a:t>revenue streams </a:t>
            </a:r>
            <a:r>
              <a:rPr lang="en-US" sz="1100" b="0" kern="0" dirty="0">
                <a:solidFill>
                  <a:srgbClr val="000000"/>
                </a:solidFill>
                <a:latin typeface="Calibri" pitchFamily="34" charset="0"/>
                <a:cs typeface="Arial" charset="0"/>
              </a:rPr>
              <a:t>from several </a:t>
            </a:r>
            <a:r>
              <a:rPr lang="en-US" sz="1100" kern="0" dirty="0">
                <a:solidFill>
                  <a:srgbClr val="00B0F0"/>
                </a:solidFill>
                <a:latin typeface="Calibri" pitchFamily="34" charset="0"/>
                <a:cs typeface="Arial" charset="0"/>
              </a:rPr>
              <a:t>subscription models</a:t>
            </a: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Development </a:t>
            </a:r>
            <a:r>
              <a:rPr lang="en-US" sz="1100" b="0" kern="0" dirty="0">
                <a:solidFill>
                  <a:srgbClr val="000000"/>
                </a:solidFill>
                <a:latin typeface="Calibri" pitchFamily="34" charset="0"/>
                <a:cs typeface="Arial" charset="0"/>
              </a:rPr>
              <a:t>of robust IT infrastructure and effective  channel of communication across MMRDA focus areas</a:t>
            </a:r>
          </a:p>
        </p:txBody>
      </p:sp>
      <p:sp>
        <p:nvSpPr>
          <p:cNvPr id="18" name="Rectangle 3"/>
          <p:cNvSpPr txBox="1">
            <a:spLocks/>
          </p:cNvSpPr>
          <p:nvPr/>
        </p:nvSpPr>
        <p:spPr bwMode="auto">
          <a:xfrm>
            <a:off x="543656" y="4113077"/>
            <a:ext cx="751980" cy="227270"/>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Benefits</a:t>
            </a:r>
            <a:endParaRPr lang="en-US" sz="1400" dirty="0">
              <a:solidFill>
                <a:srgbClr val="000000"/>
              </a:solidFill>
              <a:latin typeface="Calibri" pitchFamily="34" charset="0"/>
              <a:cs typeface="Arial" charset="0"/>
            </a:endParaRPr>
          </a:p>
        </p:txBody>
      </p:sp>
      <p:pic>
        <p:nvPicPr>
          <p:cNvPr id="2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9479" y="184191"/>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711448" y="6603159"/>
            <a:ext cx="3746752" cy="246221"/>
          </a:xfrm>
          <a:prstGeom prst="rect">
            <a:avLst/>
          </a:prstGeom>
          <a:noFill/>
        </p:spPr>
        <p:txBody>
          <a:bodyPr wrap="square" rtlCol="0">
            <a:spAutoFit/>
          </a:bodyPr>
          <a:lstStyle/>
          <a:p>
            <a:pPr eaLnBrk="1" hangingPunct="1"/>
            <a:r>
              <a:rPr lang="en-US" sz="1000" b="0" dirty="0" smtClean="0">
                <a:solidFill>
                  <a:srgbClr val="000000"/>
                </a:solidFill>
                <a:latin typeface="Calibri" panose="020F0502020204030204" pitchFamily="34" charset="0"/>
                <a:cs typeface="Arial" charset="0"/>
              </a:rPr>
              <a:t>* Wi-Fi will also act as backbone network for other initiatives</a:t>
            </a:r>
            <a:endParaRPr lang="en-US" sz="1000" b="0" dirty="0">
              <a:solidFill>
                <a:srgbClr val="000000"/>
              </a:solidFill>
              <a:latin typeface="Calibri" panose="020F0502020204030204" pitchFamily="34" charset="0"/>
              <a:cs typeface="Arial" charset="0"/>
            </a:endParaRPr>
          </a:p>
        </p:txBody>
      </p:sp>
      <p:sp>
        <p:nvSpPr>
          <p:cNvPr id="21" name="Rectangle 20"/>
          <p:cNvSpPr/>
          <p:nvPr/>
        </p:nvSpPr>
        <p:spPr bwMode="auto">
          <a:xfrm>
            <a:off x="4139952" y="4255857"/>
            <a:ext cx="4535736" cy="2343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p:txBody>
      </p:sp>
      <p:sp>
        <p:nvSpPr>
          <p:cNvPr id="22" name="Rectangle 3"/>
          <p:cNvSpPr txBox="1">
            <a:spLocks/>
          </p:cNvSpPr>
          <p:nvPr/>
        </p:nvSpPr>
        <p:spPr bwMode="auto">
          <a:xfrm>
            <a:off x="4215296" y="4113075"/>
            <a:ext cx="1760860" cy="227271"/>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Impact</a:t>
            </a:r>
            <a:endParaRPr lang="en-US" sz="1400" dirty="0">
              <a:solidFill>
                <a:srgbClr val="000000"/>
              </a:solidFill>
              <a:latin typeface="Calibri" pitchFamily="34" charset="0"/>
              <a:cs typeface="Arial" charset="0"/>
            </a:endParaRPr>
          </a:p>
        </p:txBody>
      </p:sp>
      <p:sp>
        <p:nvSpPr>
          <p:cNvPr id="16" name="Oval 15"/>
          <p:cNvSpPr/>
          <p:nvPr/>
        </p:nvSpPr>
        <p:spPr>
          <a:xfrm>
            <a:off x="6107429" y="4698597"/>
            <a:ext cx="2010637"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smtClean="0">
                <a:solidFill>
                  <a:srgbClr val="002060"/>
                </a:solidFill>
                <a:latin typeface="Calibri" pitchFamily="34" charset="0"/>
                <a:cs typeface="Arial" charset="0"/>
              </a:rPr>
              <a:t>5 MBPS High Speed Wireless Internet Connectivity</a:t>
            </a:r>
            <a:endParaRPr lang="en-US" sz="1050" kern="0" dirty="0">
              <a:solidFill>
                <a:srgbClr val="002060"/>
              </a:solidFill>
              <a:latin typeface="Calibri" pitchFamily="34" charset="0"/>
              <a:cs typeface="Arial" charset="0"/>
            </a:endParaRPr>
          </a:p>
        </p:txBody>
      </p:sp>
      <p:sp>
        <p:nvSpPr>
          <p:cNvPr id="23" name="Oval 22"/>
          <p:cNvSpPr/>
          <p:nvPr/>
        </p:nvSpPr>
        <p:spPr>
          <a:xfrm>
            <a:off x="5334270" y="5965814"/>
            <a:ext cx="1876776"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smtClean="0">
                <a:solidFill>
                  <a:srgbClr val="7030A0"/>
                </a:solidFill>
                <a:latin typeface="Calibri" pitchFamily="34" charset="0"/>
                <a:cs typeface="Arial" charset="0"/>
              </a:rPr>
              <a:t>50,000 </a:t>
            </a:r>
            <a:r>
              <a:rPr lang="en-US" sz="1050" kern="0" dirty="0">
                <a:solidFill>
                  <a:srgbClr val="7030A0"/>
                </a:solidFill>
                <a:latin typeface="Calibri" pitchFamily="34" charset="0"/>
                <a:cs typeface="Arial" charset="0"/>
              </a:rPr>
              <a:t>man days saved per year </a:t>
            </a:r>
          </a:p>
        </p:txBody>
      </p:sp>
      <p:sp>
        <p:nvSpPr>
          <p:cNvPr id="25" name="Oval 24"/>
          <p:cNvSpPr/>
          <p:nvPr/>
        </p:nvSpPr>
        <p:spPr>
          <a:xfrm>
            <a:off x="6454628" y="5485083"/>
            <a:ext cx="2021156"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00B050"/>
                </a:solidFill>
                <a:latin typeface="Calibri" pitchFamily="34" charset="0"/>
                <a:cs typeface="Arial" charset="0"/>
              </a:rPr>
              <a:t>Public Wi-Fi as Value Added service for Business and Exhibition Use</a:t>
            </a:r>
          </a:p>
        </p:txBody>
      </p:sp>
      <p:sp>
        <p:nvSpPr>
          <p:cNvPr id="36" name="Oval 35"/>
          <p:cNvSpPr/>
          <p:nvPr/>
        </p:nvSpPr>
        <p:spPr>
          <a:xfrm>
            <a:off x="4546202" y="4757751"/>
            <a:ext cx="1625112"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smtClean="0">
                <a:solidFill>
                  <a:srgbClr val="C00000"/>
                </a:solidFill>
                <a:latin typeface="Calibri" pitchFamily="34" charset="0"/>
                <a:cs typeface="Arial" charset="0"/>
              </a:rPr>
              <a:t>175 Hectare Area Covered in BKC</a:t>
            </a:r>
            <a:endParaRPr lang="en-US" sz="1050" kern="0" dirty="0">
              <a:solidFill>
                <a:srgbClr val="C00000"/>
              </a:solidFill>
              <a:latin typeface="Calibri" pitchFamily="34" charset="0"/>
              <a:cs typeface="Arial" charset="0"/>
            </a:endParaRPr>
          </a:p>
        </p:txBody>
      </p:sp>
      <p:sp>
        <p:nvSpPr>
          <p:cNvPr id="37" name="Oval 36"/>
          <p:cNvSpPr/>
          <p:nvPr/>
        </p:nvSpPr>
        <p:spPr>
          <a:xfrm>
            <a:off x="4128654" y="5506035"/>
            <a:ext cx="1865707"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smtClean="0">
                <a:solidFill>
                  <a:srgbClr val="0070C0"/>
                </a:solidFill>
                <a:latin typeface="Calibri" pitchFamily="34" charset="0"/>
                <a:cs typeface="Arial" charset="0"/>
              </a:rPr>
              <a:t>Seamless Wi-Fi Connectivity Across E&amp; G Blocks</a:t>
            </a:r>
            <a:endParaRPr lang="en-US" sz="1050" kern="0" dirty="0">
              <a:solidFill>
                <a:srgbClr val="0070C0"/>
              </a:solidFill>
              <a:latin typeface="Calibri" pitchFamily="34" charset="0"/>
              <a:cs typeface="Arial" charset="0"/>
            </a:endParaRPr>
          </a:p>
        </p:txBody>
      </p:sp>
      <p:pic>
        <p:nvPicPr>
          <p:cNvPr id="3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5904" y="5270775"/>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652" y="1537726"/>
            <a:ext cx="1795951" cy="161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837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996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For both the options Wi-Fi Access points will provide last mile connectivity with fiber backbone to ensure high bandwidth (Indicative)</a:t>
            </a:r>
            <a:endParaRPr lang="en-US" sz="2000" b="1" dirty="0">
              <a:solidFill>
                <a:srgbClr val="336699"/>
              </a:solidFill>
              <a:latin typeface="Calibri" pitchFamily="34" charset="0"/>
              <a:cs typeface="Calibri" pitchFamily="34" charset="0"/>
            </a:endParaRPr>
          </a:p>
        </p:txBody>
      </p:sp>
      <p:pic>
        <p:nvPicPr>
          <p:cNvPr id="12226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371600"/>
            <a:ext cx="1681162" cy="170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3200400"/>
            <a:ext cx="12954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Signal Coverage</a:t>
            </a:r>
            <a:endParaRPr lang="en-US" sz="1100" dirty="0">
              <a:solidFill>
                <a:srgbClr val="000000"/>
              </a:solidFill>
              <a:latin typeface="Calibri" panose="020F0502020204030204" pitchFamily="34" charset="0"/>
              <a:cs typeface="Arial" charset="0"/>
            </a:endParaRPr>
          </a:p>
        </p:txBody>
      </p:sp>
      <p:pic>
        <p:nvPicPr>
          <p:cNvPr id="122266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1397000"/>
            <a:ext cx="2590800" cy="178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819400" y="3200400"/>
            <a:ext cx="19812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Typical Cluster Structure</a:t>
            </a:r>
            <a:endParaRPr lang="en-US" sz="1100" dirty="0">
              <a:solidFill>
                <a:srgbClr val="000000"/>
              </a:solidFill>
              <a:latin typeface="Calibri" panose="020F0502020204030204" pitchFamily="34" charset="0"/>
              <a:cs typeface="Arial" charset="0"/>
            </a:endParaRPr>
          </a:p>
        </p:txBody>
      </p:sp>
      <p:sp>
        <p:nvSpPr>
          <p:cNvPr id="11" name="TextBox 10"/>
          <p:cNvSpPr txBox="1"/>
          <p:nvPr/>
        </p:nvSpPr>
        <p:spPr>
          <a:xfrm>
            <a:off x="5867400" y="2971800"/>
            <a:ext cx="19812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Fiber Backbone</a:t>
            </a:r>
            <a:endParaRPr lang="en-US" sz="1100" dirty="0">
              <a:solidFill>
                <a:srgbClr val="000000"/>
              </a:solidFill>
              <a:latin typeface="Calibri" panose="020F0502020204030204" pitchFamily="34" charset="0"/>
              <a:cs typeface="Arial" charset="0"/>
            </a:endParaRPr>
          </a:p>
        </p:txBody>
      </p:sp>
      <p:sp>
        <p:nvSpPr>
          <p:cNvPr id="14" name="TextBox 13"/>
          <p:cNvSpPr txBox="1"/>
          <p:nvPr/>
        </p:nvSpPr>
        <p:spPr>
          <a:xfrm>
            <a:off x="685800" y="5666096"/>
            <a:ext cx="3733800" cy="769441"/>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Cellular Architecture</a:t>
            </a:r>
          </a:p>
          <a:p>
            <a:pPr>
              <a:buClr>
                <a:srgbClr val="D98029"/>
              </a:buClr>
            </a:pPr>
            <a:r>
              <a:rPr lang="en-US" sz="1100" b="0" dirty="0" smtClean="0">
                <a:solidFill>
                  <a:srgbClr val="000000"/>
                </a:solidFill>
                <a:latin typeface="Calibri" panose="020F0502020204030204" pitchFamily="34" charset="0"/>
                <a:cs typeface="Arial" charset="0"/>
              </a:rPr>
              <a:t>Require less no. of Access Points but users may face disruption in service in overlap regions. Due to non reliability of Wi-Fi , it cannot be used for communication backbone for Smart City.</a:t>
            </a:r>
            <a:endParaRPr lang="en-US" sz="1100" b="0" dirty="0">
              <a:solidFill>
                <a:srgbClr val="000000"/>
              </a:solidFill>
              <a:latin typeface="Calibri" panose="020F0502020204030204" pitchFamily="34" charset="0"/>
              <a:cs typeface="Arial" charset="0"/>
            </a:endParaRPr>
          </a:p>
        </p:txBody>
      </p:sp>
      <p:sp>
        <p:nvSpPr>
          <p:cNvPr id="15" name="TextBox 14"/>
          <p:cNvSpPr txBox="1"/>
          <p:nvPr/>
        </p:nvSpPr>
        <p:spPr>
          <a:xfrm>
            <a:off x="4953000" y="5605790"/>
            <a:ext cx="3695700" cy="769441"/>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Mesh Architecture With Fiber Backbone (Preferred)</a:t>
            </a:r>
          </a:p>
          <a:p>
            <a:pPr>
              <a:buClr>
                <a:srgbClr val="D98029"/>
              </a:buClr>
            </a:pPr>
            <a:r>
              <a:rPr lang="en-US" sz="1100" b="0" dirty="0" smtClean="0">
                <a:solidFill>
                  <a:srgbClr val="000000"/>
                </a:solidFill>
                <a:latin typeface="Calibri" panose="020F0502020204030204" pitchFamily="34" charset="0"/>
                <a:cs typeface="Arial" charset="0"/>
              </a:rPr>
              <a:t>Require more no. of Access Points to create mesh and users will get seamless connectivity all across without disruptions</a:t>
            </a:r>
          </a:p>
          <a:p>
            <a:pPr>
              <a:buClr>
                <a:srgbClr val="D98029"/>
              </a:buClr>
            </a:pPr>
            <a:r>
              <a:rPr lang="en-US" sz="1100" b="0" dirty="0" smtClean="0">
                <a:solidFill>
                  <a:srgbClr val="000000"/>
                </a:solidFill>
                <a:latin typeface="Calibri" panose="020F0502020204030204" pitchFamily="34" charset="0"/>
                <a:cs typeface="Arial" charset="0"/>
              </a:rPr>
              <a:t>Preferred for Smart City application.</a:t>
            </a:r>
            <a:endParaRPr lang="en-US" sz="1100" b="0" dirty="0">
              <a:solidFill>
                <a:srgbClr val="000000"/>
              </a:solidFill>
              <a:latin typeface="Calibri" panose="020F0502020204030204" pitchFamily="34" charset="0"/>
              <a:cs typeface="Arial" charset="0"/>
            </a:endParaRPr>
          </a:p>
        </p:txBody>
      </p:sp>
      <p:sp>
        <p:nvSpPr>
          <p:cNvPr id="16" name="Rectangle 15"/>
          <p:cNvSpPr/>
          <p:nvPr/>
        </p:nvSpPr>
        <p:spPr bwMode="auto">
          <a:xfrm>
            <a:off x="457200" y="3810000"/>
            <a:ext cx="8183563" cy="2590800"/>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7" name="Rectangle 3"/>
          <p:cNvSpPr txBox="1">
            <a:spLocks/>
          </p:cNvSpPr>
          <p:nvPr/>
        </p:nvSpPr>
        <p:spPr bwMode="auto">
          <a:xfrm>
            <a:off x="457200" y="3713485"/>
            <a:ext cx="213360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Architecture Options</a:t>
            </a:r>
            <a:endParaRPr lang="en-US" sz="1400" dirty="0">
              <a:solidFill>
                <a:srgbClr val="000000"/>
              </a:solidFill>
              <a:latin typeface="Calibri" pitchFamily="34" charset="0"/>
              <a:cs typeface="Arial" charset="0"/>
            </a:endParaRPr>
          </a:p>
        </p:txBody>
      </p:sp>
      <p:sp>
        <p:nvSpPr>
          <p:cNvPr id="18" name="Rectangle 17"/>
          <p:cNvSpPr/>
          <p:nvPr/>
        </p:nvSpPr>
        <p:spPr bwMode="auto">
          <a:xfrm>
            <a:off x="457200" y="1219200"/>
            <a:ext cx="8183563" cy="23031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grpSp>
        <p:nvGrpSpPr>
          <p:cNvPr id="6" name="Group 5"/>
          <p:cNvGrpSpPr/>
          <p:nvPr/>
        </p:nvGrpSpPr>
        <p:grpSpPr>
          <a:xfrm>
            <a:off x="5017824" y="1343252"/>
            <a:ext cx="3494314" cy="2009548"/>
            <a:chOff x="4062813" y="1505526"/>
            <a:chExt cx="4765501" cy="2009548"/>
          </a:xfrm>
        </p:grpSpPr>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8990" y="1505526"/>
              <a:ext cx="255724" cy="1319213"/>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8187" y="1505526"/>
              <a:ext cx="255724" cy="1319213"/>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1788" y="1505526"/>
              <a:ext cx="255724" cy="1319213"/>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5389" y="1505526"/>
              <a:ext cx="255724" cy="1319213"/>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2590" y="1505526"/>
              <a:ext cx="255724" cy="1319213"/>
            </a:xfrm>
            <a:prstGeom prst="rect">
              <a:avLst/>
            </a:prstGeom>
          </p:spPr>
        </p:pic>
        <p:cxnSp>
          <p:nvCxnSpPr>
            <p:cNvPr id="24" name="Elbow Connector 23"/>
            <p:cNvCxnSpPr>
              <a:stCxn id="19" idx="2"/>
            </p:cNvCxnSpPr>
            <p:nvPr/>
          </p:nvCxnSpPr>
          <p:spPr>
            <a:xfrm rot="5400000">
              <a:off x="5609665" y="1277886"/>
              <a:ext cx="690335" cy="378404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20" idx="2"/>
            </p:cNvCxnSpPr>
            <p:nvPr/>
          </p:nvCxnSpPr>
          <p:spPr>
            <a:xfrm rot="5400000">
              <a:off x="4329264" y="2558288"/>
              <a:ext cx="690335" cy="122323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1" idx="2"/>
            </p:cNvCxnSpPr>
            <p:nvPr/>
          </p:nvCxnSpPr>
          <p:spPr>
            <a:xfrm rot="5400000">
              <a:off x="4756064" y="2131487"/>
              <a:ext cx="690335" cy="2076838"/>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2" idx="2"/>
            </p:cNvCxnSpPr>
            <p:nvPr/>
          </p:nvCxnSpPr>
          <p:spPr>
            <a:xfrm rot="5400000">
              <a:off x="5182865" y="1704687"/>
              <a:ext cx="690335" cy="2930439"/>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3" idx="2"/>
            </p:cNvCxnSpPr>
            <p:nvPr/>
          </p:nvCxnSpPr>
          <p:spPr>
            <a:xfrm rot="5400000">
              <a:off x="6036465" y="851086"/>
              <a:ext cx="690335" cy="463764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5486400" y="3200400"/>
            <a:ext cx="30480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Wi-Fi Access Points Connected to Fiber Backbone</a:t>
            </a:r>
            <a:endParaRPr lang="en-US" sz="1100" dirty="0">
              <a:solidFill>
                <a:srgbClr val="000000"/>
              </a:solidFill>
              <a:latin typeface="Calibri" panose="020F0502020204030204" pitchFamily="34" charset="0"/>
              <a:cs typeface="Arial" charset="0"/>
            </a:endParaRPr>
          </a:p>
        </p:txBody>
      </p:sp>
      <p:sp>
        <p:nvSpPr>
          <p:cNvPr id="30" name="Rectangle 3"/>
          <p:cNvSpPr txBox="1">
            <a:spLocks/>
          </p:cNvSpPr>
          <p:nvPr/>
        </p:nvSpPr>
        <p:spPr bwMode="auto">
          <a:xfrm>
            <a:off x="457200" y="1122685"/>
            <a:ext cx="213360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Access Points</a:t>
            </a:r>
            <a:endParaRPr lang="en-US" sz="1400" dirty="0">
              <a:solidFill>
                <a:srgbClr val="000000"/>
              </a:solidFill>
              <a:latin typeface="Calibri" pitchFamily="34" charset="0"/>
              <a:cs typeface="Arial" charset="0"/>
            </a:endParaRPr>
          </a:p>
        </p:txBody>
      </p:sp>
      <p:pic>
        <p:nvPicPr>
          <p:cNvPr id="10" name="Picture 9"/>
          <p:cNvPicPr>
            <a:picLocks noChangeAspect="1"/>
          </p:cNvPicPr>
          <p:nvPr/>
        </p:nvPicPr>
        <p:blipFill>
          <a:blip r:embed="rId5"/>
          <a:stretch>
            <a:fillRect/>
          </a:stretch>
        </p:blipFill>
        <p:spPr>
          <a:xfrm>
            <a:off x="5139988" y="3874172"/>
            <a:ext cx="3409950" cy="1762125"/>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425" y="4043667"/>
            <a:ext cx="3871175" cy="1611167"/>
          </a:xfrm>
          <a:prstGeom prst="rect">
            <a:avLst/>
          </a:prstGeom>
        </p:spPr>
      </p:pic>
      <p:grpSp>
        <p:nvGrpSpPr>
          <p:cNvPr id="33" name="Group 32"/>
          <p:cNvGrpSpPr/>
          <p:nvPr/>
        </p:nvGrpSpPr>
        <p:grpSpPr>
          <a:xfrm>
            <a:off x="8083097" y="103045"/>
            <a:ext cx="972476" cy="948528"/>
            <a:chOff x="2384041" y="1342228"/>
            <a:chExt cx="4349827" cy="4568825"/>
          </a:xfrm>
        </p:grpSpPr>
        <p:sp>
          <p:nvSpPr>
            <p:cNvPr id="34"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35"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36"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37"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38"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39"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40"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36249" y="443254"/>
            <a:ext cx="279400" cy="25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5589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City and its key challenges</a:t>
            </a:r>
            <a:endParaRPr lang="en-US" dirty="0"/>
          </a:p>
        </p:txBody>
      </p:sp>
      <p:pic>
        <p:nvPicPr>
          <p:cNvPr id="5" name="Picture 4"/>
          <p:cNvPicPr>
            <a:picLocks noChangeAspect="1"/>
          </p:cNvPicPr>
          <p:nvPr/>
        </p:nvPicPr>
        <p:blipFill>
          <a:blip r:embed="rId2"/>
          <a:stretch>
            <a:fillRect/>
          </a:stretch>
        </p:blipFill>
        <p:spPr>
          <a:xfrm>
            <a:off x="220997" y="1017747"/>
            <a:ext cx="7820344" cy="4512101"/>
          </a:xfrm>
          <a:prstGeom prst="rect">
            <a:avLst/>
          </a:prstGeom>
        </p:spPr>
      </p:pic>
      <p:sp>
        <p:nvSpPr>
          <p:cNvPr id="6" name="Rectangle 5"/>
          <p:cNvSpPr/>
          <p:nvPr/>
        </p:nvSpPr>
        <p:spPr>
          <a:xfrm>
            <a:off x="531362" y="5271352"/>
            <a:ext cx="8439601" cy="1600438"/>
          </a:xfrm>
          <a:prstGeom prst="rect">
            <a:avLst/>
          </a:prstGeom>
        </p:spPr>
        <p:txBody>
          <a:bodyPr wrap="square">
            <a:spAutoFit/>
          </a:bodyPr>
          <a:lstStyle/>
          <a:p>
            <a:pPr algn="just">
              <a:buNone/>
              <a:defRPr/>
            </a:pPr>
            <a:r>
              <a:rPr lang="en-US" sz="1800" dirty="0">
                <a:solidFill>
                  <a:srgbClr val="004F9E"/>
                </a:solidFill>
              </a:rPr>
              <a:t>Four key global trends </a:t>
            </a:r>
            <a:r>
              <a:rPr lang="en-US" sz="1800" dirty="0" smtClean="0">
                <a:solidFill>
                  <a:srgbClr val="004F9E"/>
                </a:solidFill>
              </a:rPr>
              <a:t>that is driving </a:t>
            </a:r>
            <a:r>
              <a:rPr lang="en-US" sz="1800" dirty="0">
                <a:solidFill>
                  <a:srgbClr val="004F9E"/>
                </a:solidFill>
              </a:rPr>
              <a:t>change in city development</a:t>
            </a:r>
            <a:endParaRPr lang="en-GB" sz="1800" dirty="0">
              <a:solidFill>
                <a:srgbClr val="004F9E"/>
              </a:solidFill>
            </a:endParaRPr>
          </a:p>
          <a:p>
            <a:pPr marL="285750" lvl="1" indent="-285750" algn="just">
              <a:buFont typeface="Arial" panose="020B0604020202020204" pitchFamily="34" charset="0"/>
              <a:buChar char="•"/>
              <a:defRPr/>
            </a:pPr>
            <a:r>
              <a:rPr lang="en-US" sz="1800" b="0" i="1" dirty="0" smtClean="0">
                <a:solidFill>
                  <a:srgbClr val="004F9E"/>
                </a:solidFill>
              </a:rPr>
              <a:t>Trend #1: Urbanization </a:t>
            </a:r>
            <a:r>
              <a:rPr lang="en-US" sz="1800" b="0" i="1" dirty="0">
                <a:solidFill>
                  <a:srgbClr val="004F9E"/>
                </a:solidFill>
              </a:rPr>
              <a:t>is straining </a:t>
            </a:r>
            <a:r>
              <a:rPr lang="en-US" sz="2000" b="0" i="1" dirty="0">
                <a:solidFill>
                  <a:srgbClr val="004F9E"/>
                </a:solidFill>
                <a:latin typeface="Calibri" pitchFamily="34" charset="0"/>
                <a:ea typeface="Calibri" pitchFamily="34" charset="0"/>
                <a:cs typeface="Calibri" pitchFamily="34" charset="0"/>
              </a:rPr>
              <a:t>infrastructure</a:t>
            </a:r>
            <a:endParaRPr lang="en-GB" sz="2000" b="0" i="1" dirty="0">
              <a:solidFill>
                <a:srgbClr val="004F9E"/>
              </a:solidFill>
              <a:latin typeface="Calibri" pitchFamily="34" charset="0"/>
              <a:ea typeface="Calibri" pitchFamily="34" charset="0"/>
              <a:cs typeface="Calibri" pitchFamily="34" charset="0"/>
            </a:endParaRPr>
          </a:p>
          <a:p>
            <a:pPr marL="285750" lvl="1" indent="-285750" algn="just">
              <a:buFont typeface="Arial" panose="020B0604020202020204" pitchFamily="34" charset="0"/>
              <a:buChar char="•"/>
              <a:defRPr/>
            </a:pPr>
            <a:r>
              <a:rPr lang="en-US" sz="2000" b="0" i="1" dirty="0" smtClean="0">
                <a:solidFill>
                  <a:srgbClr val="004F9E"/>
                </a:solidFill>
                <a:latin typeface="Calibri" pitchFamily="34" charset="0"/>
                <a:ea typeface="Calibri" pitchFamily="34" charset="0"/>
                <a:cs typeface="Calibri" pitchFamily="34" charset="0"/>
              </a:rPr>
              <a:t>Trend #2: Resource </a:t>
            </a:r>
            <a:r>
              <a:rPr lang="en-US" sz="2000" b="0" i="1" dirty="0">
                <a:solidFill>
                  <a:srgbClr val="004F9E"/>
                </a:solidFill>
                <a:latin typeface="Calibri" pitchFamily="34" charset="0"/>
                <a:ea typeface="Calibri" pitchFamily="34" charset="0"/>
                <a:cs typeface="Calibri" pitchFamily="34" charset="0"/>
              </a:rPr>
              <a:t>constraints demand efficiency</a:t>
            </a:r>
            <a:endParaRPr lang="en-GB" sz="2000" b="0" i="1" dirty="0">
              <a:solidFill>
                <a:srgbClr val="004F9E"/>
              </a:solidFill>
              <a:latin typeface="Calibri" pitchFamily="34" charset="0"/>
              <a:ea typeface="Calibri" pitchFamily="34" charset="0"/>
              <a:cs typeface="Calibri" pitchFamily="34" charset="0"/>
            </a:endParaRPr>
          </a:p>
          <a:p>
            <a:pPr marL="285750" lvl="1" indent="-285750" algn="just">
              <a:buFont typeface="Arial" panose="020B0604020202020204" pitchFamily="34" charset="0"/>
              <a:buChar char="•"/>
              <a:defRPr/>
            </a:pPr>
            <a:r>
              <a:rPr lang="en-GB" sz="2000" b="0" i="1" dirty="0" smtClean="0">
                <a:solidFill>
                  <a:srgbClr val="004F9E"/>
                </a:solidFill>
                <a:latin typeface="Calibri" pitchFamily="34" charset="0"/>
                <a:ea typeface="Calibri" pitchFamily="34" charset="0"/>
                <a:cs typeface="Calibri" pitchFamily="34" charset="0"/>
              </a:rPr>
              <a:t>Trend #3: Competition </a:t>
            </a:r>
            <a:r>
              <a:rPr lang="en-GB" sz="2000" b="0" i="1" dirty="0">
                <a:solidFill>
                  <a:srgbClr val="004F9E"/>
                </a:solidFill>
                <a:latin typeface="Calibri" pitchFamily="34" charset="0"/>
                <a:ea typeface="Calibri" pitchFamily="34" charset="0"/>
                <a:cs typeface="Calibri" pitchFamily="34" charset="0"/>
              </a:rPr>
              <a:t>between cities is increasing</a:t>
            </a:r>
          </a:p>
          <a:p>
            <a:pPr marL="285750" lvl="1" indent="-285750" algn="just">
              <a:buFont typeface="Arial" panose="020B0604020202020204" pitchFamily="34" charset="0"/>
              <a:buChar char="•"/>
              <a:defRPr/>
            </a:pPr>
            <a:r>
              <a:rPr lang="en-US" sz="2000" b="0" i="1" dirty="0" smtClean="0">
                <a:solidFill>
                  <a:srgbClr val="004F9E"/>
                </a:solidFill>
                <a:latin typeface="Calibri" pitchFamily="34" charset="0"/>
                <a:ea typeface="Calibri" pitchFamily="34" charset="0"/>
                <a:cs typeface="Calibri" pitchFamily="34" charset="0"/>
              </a:rPr>
              <a:t>Trend #4: New </a:t>
            </a:r>
            <a:r>
              <a:rPr lang="en-US" sz="2000" b="0" i="1" dirty="0">
                <a:solidFill>
                  <a:srgbClr val="004F9E"/>
                </a:solidFill>
                <a:latin typeface="Calibri" pitchFamily="34" charset="0"/>
                <a:ea typeface="Calibri" pitchFamily="34" charset="0"/>
                <a:cs typeface="Calibri" pitchFamily="34" charset="0"/>
              </a:rPr>
              <a:t>technologies are driving </a:t>
            </a:r>
            <a:r>
              <a:rPr lang="en-US" sz="2000" b="0" i="1" dirty="0" smtClean="0">
                <a:solidFill>
                  <a:srgbClr val="004F9E"/>
                </a:solidFill>
                <a:latin typeface="Calibri" pitchFamily="34" charset="0"/>
                <a:ea typeface="Calibri" pitchFamily="34" charset="0"/>
                <a:cs typeface="Calibri" pitchFamily="34" charset="0"/>
              </a:rPr>
              <a:t>urban innovation</a:t>
            </a:r>
            <a:endParaRPr lang="en-GB" sz="1400" i="1" dirty="0"/>
          </a:p>
        </p:txBody>
      </p:sp>
      <p:sp>
        <p:nvSpPr>
          <p:cNvPr id="3" name="Content Placeholder 2"/>
          <p:cNvSpPr>
            <a:spLocks noGrp="1"/>
          </p:cNvSpPr>
          <p:nvPr>
            <p:ph idx="1"/>
          </p:nvPr>
        </p:nvSpPr>
        <p:spPr>
          <a:xfrm>
            <a:off x="4324125" y="1017747"/>
            <a:ext cx="4646838" cy="1361700"/>
          </a:xfrm>
        </p:spPr>
        <p:txBody>
          <a:bodyPr/>
          <a:lstStyle/>
          <a:p>
            <a:pPr marL="0" indent="0" algn="just">
              <a:buNone/>
            </a:pPr>
            <a:r>
              <a:rPr lang="en-US" sz="2000" dirty="0" smtClean="0"/>
              <a:t>A </a:t>
            </a:r>
            <a:r>
              <a:rPr lang="en-US" sz="2000" dirty="0"/>
              <a:t>city is a microcosm of the major challenges and opportunities facing the planet today—intensified and accelerated. Here, all man-made systems come together and interact with one </a:t>
            </a:r>
            <a:r>
              <a:rPr lang="en-US" sz="2000" dirty="0" smtClean="0"/>
              <a:t>another.</a:t>
            </a:r>
          </a:p>
          <a:p>
            <a:pPr marL="0" indent="0" algn="just">
              <a:buNone/>
            </a:pPr>
            <a:endParaRPr lang="en-US" sz="2000" dirty="0"/>
          </a:p>
        </p:txBody>
      </p:sp>
    </p:spTree>
    <p:extLst>
      <p:ext uri="{BB962C8B-B14F-4D97-AF65-F5344CB8AC3E}">
        <p14:creationId xmlns:p14="http://schemas.microsoft.com/office/powerpoint/2010/main" val="14323624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67218" y="4219495"/>
            <a:ext cx="8208470" cy="2092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6" name="Title 2"/>
          <p:cNvSpPr txBox="1">
            <a:spLocks/>
          </p:cNvSpPr>
          <p:nvPr/>
        </p:nvSpPr>
        <p:spPr>
          <a:xfrm>
            <a:off x="556713" y="-88"/>
            <a:ext cx="7024923" cy="1002979"/>
          </a:xfrm>
          <a:prstGeom prst="rect">
            <a:avLst/>
          </a:prstGeom>
        </p:spPr>
        <p:txBody>
          <a:bodyPr vert="horz" lIns="0" tIns="45720" rIns="91440" bIns="0" rtlCol="0" anchor="b" anchorCtr="0">
            <a:normAutofit/>
          </a:bodyPr>
          <a:lstStyle>
            <a:lvl1pPr algn="l" rtl="0" eaLnBrk="1" fontAlgn="base" hangingPunct="1">
              <a:lnSpc>
                <a:spcPct val="100000"/>
              </a:lnSpc>
              <a:spcBef>
                <a:spcPct val="0"/>
              </a:spcBef>
              <a:spcAft>
                <a:spcPct val="0"/>
              </a:spcAft>
              <a:buFont typeface="Arial" charset="0"/>
              <a:defRPr lang="en-AU" sz="2600" kern="1200" spc="0" baseline="0" dirty="0" smtClean="0">
                <a:solidFill>
                  <a:schemeClr val="tx1"/>
                </a:solidFill>
                <a:latin typeface="+mj-lt"/>
                <a:ea typeface="Arial" pitchFamily="-105" charset="-52"/>
                <a:cs typeface="Arial" pitchFamily="34" charset="0"/>
              </a:defRPr>
            </a:lvl1pPr>
            <a:lvl2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2pPr>
            <a:lvl3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3pPr>
            <a:lvl4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4pPr>
            <a:lvl5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5pPr>
            <a:lvl6pPr marL="4572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6pPr>
            <a:lvl7pPr marL="9144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7pPr>
            <a:lvl8pPr marL="13716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8pPr>
            <a:lvl9pPr marL="18288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9pPr>
          </a:lstStyle>
          <a:p>
            <a:r>
              <a:rPr lang="en-US" sz="2000">
                <a:solidFill>
                  <a:srgbClr val="336699"/>
                </a:solidFill>
                <a:latin typeface="Calibri" pitchFamily="34" charset="0"/>
                <a:cs typeface="Calibri" pitchFamily="34" charset="0"/>
              </a:rPr>
              <a:t>The options have also been designed considering the DoT Guidelines on Wi-Fi Security</a:t>
            </a:r>
          </a:p>
        </p:txBody>
      </p:sp>
      <p:sp>
        <p:nvSpPr>
          <p:cNvPr id="7" name="Rectangle 6"/>
          <p:cNvSpPr/>
          <p:nvPr/>
        </p:nvSpPr>
        <p:spPr bwMode="auto">
          <a:xfrm>
            <a:off x="467218" y="1278269"/>
            <a:ext cx="8173545" cy="2690025"/>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8" name="Rectangle 3"/>
          <p:cNvSpPr txBox="1">
            <a:spLocks/>
          </p:cNvSpPr>
          <p:nvPr/>
        </p:nvSpPr>
        <p:spPr bwMode="auto">
          <a:xfrm>
            <a:off x="467220" y="1143000"/>
            <a:ext cx="3571380" cy="246739"/>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Users with Indian Mobile Number</a:t>
            </a:r>
            <a:endParaRPr lang="en-US" sz="1400" dirty="0">
              <a:solidFill>
                <a:srgbClr val="000000"/>
              </a:solidFill>
              <a:latin typeface="Calibri" pitchFamily="34" charset="0"/>
              <a:cs typeface="Arial" charset="0"/>
            </a:endParaRPr>
          </a:p>
        </p:txBody>
      </p:sp>
      <p:sp>
        <p:nvSpPr>
          <p:cNvPr id="10" name="Rectangle 3"/>
          <p:cNvSpPr txBox="1">
            <a:spLocks/>
          </p:cNvSpPr>
          <p:nvPr/>
        </p:nvSpPr>
        <p:spPr bwMode="auto">
          <a:xfrm>
            <a:off x="467219" y="4085160"/>
            <a:ext cx="4257181" cy="334439"/>
          </a:xfrm>
          <a:prstGeom prst="rect">
            <a:avLst/>
          </a:prstGeom>
          <a:solidFill>
            <a:schemeClr val="bg1"/>
          </a:solidFill>
          <a:ln w="9525">
            <a:noFill/>
            <a:miter lim="800000"/>
            <a:headEnd/>
            <a:tailEnd/>
          </a:ln>
        </p:spPr>
        <p:txBody>
          <a:bodyPr lIns="45720" tIns="0" rIns="0" bIns="0"/>
          <a:lstStyle>
            <a:defPPr>
              <a:defRPr lang="en-US"/>
            </a:defPPr>
            <a:lvl1pPr algn="l">
              <a:lnSpc>
                <a:spcPct val="125000"/>
              </a:lnSpc>
              <a:buClr>
                <a:srgbClr val="000000"/>
              </a:buClr>
              <a:defRPr sz="1400">
                <a:solidFill>
                  <a:srgbClr val="000000"/>
                </a:solidFill>
                <a:latin typeface="Calibri" pitchFamily="34" charset="0"/>
              </a:defRPr>
            </a:lvl1pPr>
          </a:lstStyle>
          <a:p>
            <a:r>
              <a:rPr lang="en-US" dirty="0">
                <a:cs typeface="Arial" charset="0"/>
              </a:rPr>
              <a:t>Users Without Mobile Number/International Number</a:t>
            </a:r>
          </a:p>
        </p:txBody>
      </p:sp>
      <p:pic>
        <p:nvPicPr>
          <p:cNvPr id="13" name="Picture 6" descr="http://www.blendon-group.com/wp-content/uploads/2012/01/wireless-icon-shado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01089">
            <a:off x="1242308" y="2059509"/>
            <a:ext cx="526628" cy="83639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517609" y="1600200"/>
            <a:ext cx="538148" cy="1484918"/>
            <a:chOff x="517609" y="1842985"/>
            <a:chExt cx="538148" cy="1484918"/>
          </a:xfrm>
        </p:grpSpPr>
        <p:pic>
          <p:nvPicPr>
            <p:cNvPr id="14" name="Picture 10" descr="http://media.navigatored.com/images/Parker+San+Carlos+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453" y="2437919"/>
              <a:ext cx="147835" cy="3524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cdn.arstechnica.net/wp-content/uploads/2012/08/Acer-Aspire-A5560-7414.pn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935" b="98131" l="0" r="97902"/>
                      </a14:imgEffect>
                    </a14:imgLayer>
                  </a14:imgProps>
                </a:ext>
                <a:ext uri="{28A0092B-C50C-407E-A947-70E740481C1C}">
                  <a14:useLocalDpi xmlns:a14="http://schemas.microsoft.com/office/drawing/2010/main"/>
                </a:ext>
              </a:extLst>
            </a:blip>
            <a:srcRect/>
            <a:stretch>
              <a:fillRect/>
            </a:stretch>
          </p:blipFill>
          <p:spPr bwMode="auto">
            <a:xfrm>
              <a:off x="517609" y="1842985"/>
              <a:ext cx="538148" cy="5007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nodropout.com/assets/_core/images/products/9341115-tablet-pc---design-of-this-tablet-pc-is-my-own.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3226" b="92742" l="9924" r="93130"/>
                      </a14:imgEffect>
                    </a14:imgLayer>
                  </a14:imgProps>
                </a:ext>
                <a:ext uri="{28A0092B-C50C-407E-A947-70E740481C1C}">
                  <a14:useLocalDpi xmlns:a14="http://schemas.microsoft.com/office/drawing/2010/main"/>
                </a:ext>
              </a:extLst>
            </a:blip>
            <a:srcRect/>
            <a:stretch>
              <a:fillRect/>
            </a:stretch>
          </p:blipFill>
          <p:spPr bwMode="auto">
            <a:xfrm flipH="1">
              <a:off x="626465" y="2905092"/>
              <a:ext cx="357809" cy="42281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381000" y="3124200"/>
            <a:ext cx="1219200" cy="430887"/>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1. User Connect to Wi-Fi Network</a:t>
            </a:r>
            <a:endParaRPr lang="en-US" sz="1100" dirty="0">
              <a:solidFill>
                <a:srgbClr val="000000"/>
              </a:solidFill>
              <a:latin typeface="Calibri" panose="020F0502020204030204" pitchFamily="34" charset="0"/>
              <a:cs typeface="Arial" charset="0"/>
            </a:endParaRPr>
          </a:p>
        </p:txBody>
      </p:sp>
      <p:grpSp>
        <p:nvGrpSpPr>
          <p:cNvPr id="22" name="Group 21"/>
          <p:cNvGrpSpPr/>
          <p:nvPr/>
        </p:nvGrpSpPr>
        <p:grpSpPr>
          <a:xfrm>
            <a:off x="1885950" y="1981200"/>
            <a:ext cx="1162050" cy="805543"/>
            <a:chOff x="1908314" y="1896531"/>
            <a:chExt cx="1162050" cy="805543"/>
          </a:xfrm>
        </p:grpSpPr>
        <p:pic>
          <p:nvPicPr>
            <p:cNvPr id="19" name="Picture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08314" y="1896531"/>
              <a:ext cx="1162050" cy="39052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44600" y="2330599"/>
              <a:ext cx="361950" cy="37147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289314" y="2330598"/>
              <a:ext cx="400050" cy="371475"/>
            </a:xfrm>
            <a:prstGeom prst="rect">
              <a:avLst/>
            </a:prstGeom>
          </p:spPr>
        </p:pic>
      </p:grpSp>
      <p:sp>
        <p:nvSpPr>
          <p:cNvPr id="23" name="TextBox 22"/>
          <p:cNvSpPr txBox="1"/>
          <p:nvPr/>
        </p:nvSpPr>
        <p:spPr>
          <a:xfrm>
            <a:off x="1752600" y="3124200"/>
            <a:ext cx="1639800" cy="769441"/>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2. Social/Web Identity  Authentication: </a:t>
            </a:r>
            <a:r>
              <a:rPr lang="en-US" sz="1100" b="0" dirty="0" smtClean="0">
                <a:solidFill>
                  <a:srgbClr val="000000"/>
                </a:solidFill>
                <a:latin typeface="Calibri" panose="020F0502020204030204" pitchFamily="34" charset="0"/>
                <a:cs typeface="Arial" charset="0"/>
              </a:rPr>
              <a:t>User Ask to Sign-in using one of the below Account</a:t>
            </a:r>
            <a:endParaRPr lang="en-US" sz="1100" b="0" dirty="0">
              <a:solidFill>
                <a:srgbClr val="000000"/>
              </a:solidFill>
              <a:latin typeface="Calibri" panose="020F0502020204030204" pitchFamily="34" charset="0"/>
              <a:cs typeface="Arial" charset="0"/>
            </a:endParaRPr>
          </a:p>
        </p:txBody>
      </p:sp>
      <p:sp>
        <p:nvSpPr>
          <p:cNvPr id="24" name="TextBox 23"/>
          <p:cNvSpPr txBox="1"/>
          <p:nvPr/>
        </p:nvSpPr>
        <p:spPr>
          <a:xfrm>
            <a:off x="3581400" y="3124200"/>
            <a:ext cx="1828800" cy="430887"/>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3. SMS Authentication: </a:t>
            </a:r>
            <a:r>
              <a:rPr lang="en-US" sz="1100" b="0" dirty="0" smtClean="0">
                <a:solidFill>
                  <a:srgbClr val="000000"/>
                </a:solidFill>
                <a:latin typeface="Calibri" panose="020F0502020204030204" pitchFamily="34" charset="0"/>
                <a:cs typeface="Arial" charset="0"/>
              </a:rPr>
              <a:t>User Ask to Enter Mobile no.</a:t>
            </a:r>
            <a:endParaRPr lang="en-US" sz="1100" b="0" dirty="0">
              <a:solidFill>
                <a:srgbClr val="000000"/>
              </a:solidFill>
              <a:latin typeface="Calibri" panose="020F0502020204030204" pitchFamily="34" charset="0"/>
              <a:cs typeface="Arial" charset="0"/>
            </a:endParaRPr>
          </a:p>
        </p:txBody>
      </p:sp>
      <p:pic>
        <p:nvPicPr>
          <p:cNvPr id="1238020" name="Picture 4" descr="http://telecomtalk.info/wp-content/uploads/2009/03/sms1.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715000" y="2091119"/>
            <a:ext cx="362034" cy="3644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486400" y="3124200"/>
            <a:ext cx="1143000" cy="600164"/>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4. SMS with Code is sent from Server</a:t>
            </a:r>
            <a:endParaRPr lang="en-US" sz="1100" b="0" dirty="0">
              <a:solidFill>
                <a:srgbClr val="000000"/>
              </a:solidFill>
              <a:latin typeface="Calibri" panose="020F0502020204030204" pitchFamily="34" charset="0"/>
              <a:cs typeface="Arial" charset="0"/>
            </a:endParaRPr>
          </a:p>
        </p:txBody>
      </p:sp>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41721" y="2086477"/>
            <a:ext cx="1306879" cy="426156"/>
          </a:xfrm>
          <a:prstGeom prst="rect">
            <a:avLst/>
          </a:prstGeom>
        </p:spPr>
      </p:pic>
      <p:sp>
        <p:nvSpPr>
          <p:cNvPr id="30" name="TextBox 29"/>
          <p:cNvSpPr txBox="1"/>
          <p:nvPr/>
        </p:nvSpPr>
        <p:spPr>
          <a:xfrm>
            <a:off x="6400799" y="3124200"/>
            <a:ext cx="1739555" cy="769441"/>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5. User Enter SMS code </a:t>
            </a:r>
            <a:r>
              <a:rPr lang="en-US" sz="1100" b="0" dirty="0" smtClean="0">
                <a:solidFill>
                  <a:srgbClr val="000000"/>
                </a:solidFill>
                <a:latin typeface="Calibri" panose="020F0502020204030204" pitchFamily="34" charset="0"/>
                <a:cs typeface="Arial" charset="0"/>
              </a:rPr>
              <a:t>and Start internet browsing after successful authentication</a:t>
            </a:r>
            <a:endParaRPr lang="en-US" sz="1100" b="0" dirty="0">
              <a:solidFill>
                <a:srgbClr val="000000"/>
              </a:solidFill>
              <a:latin typeface="Calibri" panose="020F0502020204030204" pitchFamily="34" charset="0"/>
              <a:cs typeface="Arial" charset="0"/>
            </a:endParaRPr>
          </a:p>
        </p:txBody>
      </p:sp>
      <p:sp>
        <p:nvSpPr>
          <p:cNvPr id="31" name="TextBox 30"/>
          <p:cNvSpPr txBox="1"/>
          <p:nvPr/>
        </p:nvSpPr>
        <p:spPr>
          <a:xfrm>
            <a:off x="381000" y="5817513"/>
            <a:ext cx="1219200" cy="430887"/>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1. User Connect to Wi-Fi Network</a:t>
            </a:r>
            <a:endParaRPr lang="en-US" sz="1100" dirty="0">
              <a:solidFill>
                <a:srgbClr val="000000"/>
              </a:solidFill>
              <a:latin typeface="Calibri" panose="020F0502020204030204" pitchFamily="34" charset="0"/>
              <a:cs typeface="Arial" charset="0"/>
            </a:endParaRPr>
          </a:p>
        </p:txBody>
      </p:sp>
      <p:sp>
        <p:nvSpPr>
          <p:cNvPr id="32" name="TextBox 31"/>
          <p:cNvSpPr txBox="1"/>
          <p:nvPr/>
        </p:nvSpPr>
        <p:spPr>
          <a:xfrm>
            <a:off x="1752600" y="5486400"/>
            <a:ext cx="1639800" cy="769441"/>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2. Social/Web Identity  Authentication: </a:t>
            </a:r>
            <a:r>
              <a:rPr lang="en-US" sz="1100" b="0" dirty="0" smtClean="0">
                <a:solidFill>
                  <a:srgbClr val="000000"/>
                </a:solidFill>
                <a:latin typeface="Calibri" panose="020F0502020204030204" pitchFamily="34" charset="0"/>
                <a:cs typeface="Arial" charset="0"/>
              </a:rPr>
              <a:t>User Ask to Sign-in using one of the below Account.</a:t>
            </a:r>
            <a:endParaRPr lang="en-US" sz="1100" b="0" dirty="0">
              <a:solidFill>
                <a:srgbClr val="000000"/>
              </a:solidFill>
              <a:latin typeface="Calibri" panose="020F0502020204030204" pitchFamily="34" charset="0"/>
              <a:cs typeface="Arial" charset="0"/>
            </a:endParaRPr>
          </a:p>
        </p:txBody>
      </p:sp>
      <p:sp>
        <p:nvSpPr>
          <p:cNvPr id="33" name="TextBox 32"/>
          <p:cNvSpPr txBox="1"/>
          <p:nvPr/>
        </p:nvSpPr>
        <p:spPr>
          <a:xfrm>
            <a:off x="3581400" y="5486400"/>
            <a:ext cx="1381125" cy="769441"/>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3. Manual Authentication: </a:t>
            </a:r>
            <a:r>
              <a:rPr lang="en-US" sz="1100" b="0" dirty="0" smtClean="0">
                <a:solidFill>
                  <a:srgbClr val="000000"/>
                </a:solidFill>
                <a:latin typeface="Calibri" panose="020F0502020204030204" pitchFamily="34" charset="0"/>
                <a:cs typeface="Arial" charset="0"/>
              </a:rPr>
              <a:t>User Select do not have India mobile</a:t>
            </a:r>
            <a:endParaRPr lang="en-US" sz="1100" b="0" dirty="0">
              <a:solidFill>
                <a:srgbClr val="000000"/>
              </a:solidFill>
              <a:latin typeface="Calibri" panose="020F0502020204030204" pitchFamily="34" charset="0"/>
              <a:cs typeface="Arial" charset="0"/>
            </a:endParaRPr>
          </a:p>
        </p:txBody>
      </p:sp>
      <p:sp>
        <p:nvSpPr>
          <p:cNvPr id="34" name="TextBox 33"/>
          <p:cNvSpPr txBox="1"/>
          <p:nvPr/>
        </p:nvSpPr>
        <p:spPr>
          <a:xfrm>
            <a:off x="5151525" y="5462081"/>
            <a:ext cx="1782675" cy="938719"/>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4. Server shows nearest retail store to get coupon. </a:t>
            </a:r>
            <a:r>
              <a:rPr lang="en-US" sz="1100" b="0" dirty="0" smtClean="0">
                <a:solidFill>
                  <a:srgbClr val="000000"/>
                </a:solidFill>
                <a:latin typeface="Calibri" panose="020F0502020204030204" pitchFamily="34" charset="0"/>
                <a:cs typeface="Arial" charset="0"/>
              </a:rPr>
              <a:t>User go-to retail store and submit valid ID proof to get manual code</a:t>
            </a:r>
            <a:endParaRPr lang="en-US" sz="1100" b="0" dirty="0">
              <a:solidFill>
                <a:srgbClr val="000000"/>
              </a:solidFill>
              <a:latin typeface="Calibri" panose="020F0502020204030204" pitchFamily="34" charset="0"/>
              <a:cs typeface="Arial" charset="0"/>
            </a:endParaRPr>
          </a:p>
        </p:txBody>
      </p:sp>
      <p:sp>
        <p:nvSpPr>
          <p:cNvPr id="35" name="TextBox 34"/>
          <p:cNvSpPr txBox="1"/>
          <p:nvPr/>
        </p:nvSpPr>
        <p:spPr>
          <a:xfrm>
            <a:off x="6947245" y="5486400"/>
            <a:ext cx="1739555" cy="769441"/>
          </a:xfrm>
          <a:prstGeom prst="rect">
            <a:avLst/>
          </a:prstGeom>
          <a:noFill/>
        </p:spPr>
        <p:txBody>
          <a:bodyPr wrap="square" rtlCol="0">
            <a:spAutoFit/>
          </a:bodyPr>
          <a:lstStyle/>
          <a:p>
            <a:pPr>
              <a:buClr>
                <a:srgbClr val="D98029"/>
              </a:buClr>
            </a:pPr>
            <a:r>
              <a:rPr lang="en-US" sz="1100" dirty="0" smtClean="0">
                <a:solidFill>
                  <a:srgbClr val="000000"/>
                </a:solidFill>
                <a:latin typeface="Calibri" panose="020F0502020204030204" pitchFamily="34" charset="0"/>
                <a:cs typeface="Arial" charset="0"/>
              </a:rPr>
              <a:t>5. User Enter Manual code </a:t>
            </a:r>
            <a:r>
              <a:rPr lang="en-US" sz="1100" b="0" dirty="0" smtClean="0">
                <a:solidFill>
                  <a:srgbClr val="000000"/>
                </a:solidFill>
                <a:latin typeface="Calibri" panose="020F0502020204030204" pitchFamily="34" charset="0"/>
                <a:cs typeface="Arial" charset="0"/>
              </a:rPr>
              <a:t>and Start internet browsing after successful authentication</a:t>
            </a:r>
            <a:endParaRPr lang="en-US" sz="1100" b="0" dirty="0">
              <a:solidFill>
                <a:srgbClr val="000000"/>
              </a:solidFill>
              <a:latin typeface="Calibri" panose="020F0502020204030204" pitchFamily="34" charset="0"/>
              <a:cs typeface="Arial" charset="0"/>
            </a:endParaRPr>
          </a:p>
        </p:txBody>
      </p:sp>
      <p:pic>
        <p:nvPicPr>
          <p:cNvPr id="36" name="Picture 6" descr="http://www.blendon-group.com/wp-content/uploads/2012/01/wireless-icon-shado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01089">
            <a:off x="1258099" y="4497909"/>
            <a:ext cx="526628" cy="83639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33400" y="4343400"/>
            <a:ext cx="538148" cy="1484918"/>
            <a:chOff x="517609" y="1842985"/>
            <a:chExt cx="538148" cy="1484918"/>
          </a:xfrm>
        </p:grpSpPr>
        <p:pic>
          <p:nvPicPr>
            <p:cNvPr id="38" name="Picture 10" descr="http://media.navigatored.com/images/Parker+San+Carlos+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453" y="2437919"/>
              <a:ext cx="147835" cy="3524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cdn.arstechnica.net/wp-content/uploads/2012/08/Acer-Aspire-A5560-7414.pn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935" b="98131" l="0" r="97902"/>
                      </a14:imgEffect>
                    </a14:imgLayer>
                  </a14:imgProps>
                </a:ext>
                <a:ext uri="{28A0092B-C50C-407E-A947-70E740481C1C}">
                  <a14:useLocalDpi xmlns:a14="http://schemas.microsoft.com/office/drawing/2010/main"/>
                </a:ext>
              </a:extLst>
            </a:blip>
            <a:srcRect/>
            <a:stretch>
              <a:fillRect/>
            </a:stretch>
          </p:blipFill>
          <p:spPr bwMode="auto">
            <a:xfrm>
              <a:off x="517609" y="1842985"/>
              <a:ext cx="538148" cy="5007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nodropout.com/assets/_core/images/products/9341115-tablet-pc---design-of-this-tablet-pc-is-my-own.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3226" b="92742" l="9924" r="93130"/>
                      </a14:imgEffect>
                    </a14:imgLayer>
                  </a14:imgProps>
                </a:ext>
                <a:ext uri="{28A0092B-C50C-407E-A947-70E740481C1C}">
                  <a14:useLocalDpi xmlns:a14="http://schemas.microsoft.com/office/drawing/2010/main"/>
                </a:ext>
              </a:extLst>
            </a:blip>
            <a:srcRect/>
            <a:stretch>
              <a:fillRect/>
            </a:stretch>
          </p:blipFill>
          <p:spPr bwMode="auto">
            <a:xfrm flipH="1">
              <a:off x="626465" y="2905092"/>
              <a:ext cx="357809" cy="4228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1901741" y="4495800"/>
            <a:ext cx="1162050" cy="805543"/>
            <a:chOff x="1908314" y="1896531"/>
            <a:chExt cx="1162050" cy="805543"/>
          </a:xfrm>
        </p:grpSpPr>
        <p:pic>
          <p:nvPicPr>
            <p:cNvPr id="42" name="Picture 4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08314" y="1896531"/>
              <a:ext cx="1162050" cy="390525"/>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44600" y="2330599"/>
              <a:ext cx="361950" cy="371475"/>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289314" y="2330598"/>
              <a:ext cx="400050" cy="371475"/>
            </a:xfrm>
            <a:prstGeom prst="rect">
              <a:avLst/>
            </a:prstGeom>
          </p:spPr>
        </p:pic>
      </p:grpSp>
      <p:pic>
        <p:nvPicPr>
          <p:cNvPr id="27" name="Picture 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92400" y="4663158"/>
            <a:ext cx="1438275" cy="57204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535140" y="2013200"/>
            <a:ext cx="1666875" cy="619125"/>
          </a:xfrm>
          <a:prstGeom prst="rect">
            <a:avLst/>
          </a:prstGeom>
        </p:spPr>
      </p:pic>
      <p:pic>
        <p:nvPicPr>
          <p:cNvPr id="5" name="Picture 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244857" y="4400355"/>
            <a:ext cx="1290696" cy="690663"/>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257142" y="4677983"/>
            <a:ext cx="752475" cy="238125"/>
          </a:xfrm>
          <a:prstGeom prst="rect">
            <a:avLst/>
          </a:prstGeom>
        </p:spPr>
      </p:pic>
      <p:grpSp>
        <p:nvGrpSpPr>
          <p:cNvPr id="47" name="Group 46"/>
          <p:cNvGrpSpPr/>
          <p:nvPr/>
        </p:nvGrpSpPr>
        <p:grpSpPr>
          <a:xfrm>
            <a:off x="8083097" y="103045"/>
            <a:ext cx="972476" cy="948528"/>
            <a:chOff x="2384041" y="1342228"/>
            <a:chExt cx="4349827" cy="4568825"/>
          </a:xfrm>
        </p:grpSpPr>
        <p:sp>
          <p:nvSpPr>
            <p:cNvPr id="48"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49"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50"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51"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52"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53"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54" name="Picture 10"/>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436249" y="443254"/>
            <a:ext cx="279400" cy="25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5853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44799" y="5237271"/>
            <a:ext cx="2638853" cy="1391893"/>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500" dirty="0">
              <a:solidFill>
                <a:srgbClr val="FFFFFF"/>
              </a:solidFill>
            </a:endParaRPr>
          </a:p>
        </p:txBody>
      </p:sp>
      <p:sp>
        <p:nvSpPr>
          <p:cNvPr id="78" name="TextBox 13"/>
          <p:cNvSpPr txBox="1">
            <a:spLocks noChangeArrowheads="1"/>
          </p:cNvSpPr>
          <p:nvPr/>
        </p:nvSpPr>
        <p:spPr bwMode="auto">
          <a:xfrm>
            <a:off x="514047" y="2952950"/>
            <a:ext cx="3538373" cy="2457014"/>
          </a:xfrm>
          <a:prstGeom prst="rect">
            <a:avLst/>
          </a:prstGeom>
          <a:noFill/>
          <a:ln w="9525">
            <a:noFill/>
            <a:miter lim="800000"/>
            <a:headEnd/>
            <a:tailEnd/>
          </a:ln>
        </p:spPr>
        <p:txBody>
          <a:bodyPr wrap="square" lIns="0" tIns="36000" rIns="0" bIns="0">
            <a:spAutoFit/>
          </a:bodyPr>
          <a:lstStyle/>
          <a:p>
            <a:pPr defTabSz="456644">
              <a:lnSpc>
                <a:spcPct val="130000"/>
              </a:lnSpc>
              <a:defRPr/>
            </a:pPr>
            <a:r>
              <a:rPr lang="en-US" sz="1100" kern="0" dirty="0">
                <a:solidFill>
                  <a:srgbClr val="000000"/>
                </a:solidFill>
                <a:latin typeface="Calibri" pitchFamily="34" charset="0"/>
                <a:cs typeface="Arial" charset="0"/>
              </a:rPr>
              <a:t>Public Network</a:t>
            </a:r>
          </a:p>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Users </a:t>
            </a:r>
            <a:r>
              <a:rPr lang="en-US" sz="1100" b="0" kern="0" dirty="0">
                <a:solidFill>
                  <a:srgbClr val="000000"/>
                </a:solidFill>
                <a:latin typeface="Calibri" pitchFamily="34" charset="0"/>
                <a:cs typeface="Arial" charset="0"/>
              </a:rPr>
              <a:t>Connect to Wireless@BKC</a:t>
            </a:r>
          </a:p>
          <a:p>
            <a:pPr marL="228600" indent="-228600" defTabSz="456644">
              <a:lnSpc>
                <a:spcPct val="130000"/>
              </a:lnSpc>
              <a:buFont typeface="Arial" pitchFamily="34" charset="0"/>
              <a:buChar char="•"/>
              <a:defRPr/>
            </a:pPr>
            <a:r>
              <a:rPr lang="en-US" sz="1100" b="0" kern="0" dirty="0">
                <a:solidFill>
                  <a:srgbClr val="000000"/>
                </a:solidFill>
                <a:latin typeface="Calibri" pitchFamily="34" charset="0"/>
                <a:cs typeface="Arial" charset="0"/>
              </a:rPr>
              <a:t>User Fill the registration form in landing page</a:t>
            </a:r>
          </a:p>
          <a:p>
            <a:pPr marL="228600" indent="-228600" defTabSz="456644">
              <a:lnSpc>
                <a:spcPct val="130000"/>
              </a:lnSpc>
              <a:buFont typeface="Arial" pitchFamily="34" charset="0"/>
              <a:buChar char="•"/>
              <a:defRPr/>
            </a:pPr>
            <a:r>
              <a:rPr lang="en-US" sz="1100" b="0" kern="0" dirty="0">
                <a:solidFill>
                  <a:srgbClr val="000000"/>
                </a:solidFill>
                <a:latin typeface="Calibri" pitchFamily="34" charset="0"/>
                <a:cs typeface="Arial" charset="0"/>
              </a:rPr>
              <a:t>SMS is send with authentication code</a:t>
            </a:r>
          </a:p>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User </a:t>
            </a:r>
            <a:r>
              <a:rPr lang="en-US" sz="1100" b="0" kern="0" dirty="0">
                <a:solidFill>
                  <a:srgbClr val="000000"/>
                </a:solidFill>
                <a:latin typeface="Calibri" pitchFamily="34" charset="0"/>
                <a:cs typeface="Arial" charset="0"/>
              </a:rPr>
              <a:t>enters code and start using internet using shared bandwidth free for some duration</a:t>
            </a:r>
          </a:p>
          <a:p>
            <a:pPr defTabSz="456644">
              <a:lnSpc>
                <a:spcPct val="130000"/>
              </a:lnSpc>
              <a:defRPr/>
            </a:pPr>
            <a:r>
              <a:rPr lang="en-US" sz="1100" kern="0" dirty="0" smtClean="0">
                <a:solidFill>
                  <a:srgbClr val="000000"/>
                </a:solidFill>
                <a:latin typeface="Calibri" pitchFamily="34" charset="0"/>
                <a:cs typeface="Arial" charset="0"/>
              </a:rPr>
              <a:t>Premium Network</a:t>
            </a:r>
            <a:endParaRPr lang="en-US" sz="1100" kern="0" dirty="0">
              <a:solidFill>
                <a:srgbClr val="000000"/>
              </a:solidFill>
              <a:latin typeface="Calibri" pitchFamily="34" charset="0"/>
              <a:cs typeface="Arial" charset="0"/>
            </a:endParaRPr>
          </a:p>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Users get high-speed and continuous access </a:t>
            </a:r>
          </a:p>
          <a:p>
            <a:pPr defTabSz="456644">
              <a:lnSpc>
                <a:spcPct val="130000"/>
              </a:lnSpc>
              <a:defRPr/>
            </a:pPr>
            <a:r>
              <a:rPr lang="en-US" sz="1100" kern="0" dirty="0" smtClean="0">
                <a:solidFill>
                  <a:srgbClr val="000000"/>
                </a:solidFill>
                <a:latin typeface="Calibri" pitchFamily="34" charset="0"/>
                <a:cs typeface="Arial" charset="0"/>
              </a:rPr>
              <a:t>IoT( Internet of Things) Network</a:t>
            </a:r>
            <a:endParaRPr lang="en-US" sz="1100" kern="0" dirty="0">
              <a:solidFill>
                <a:srgbClr val="000000"/>
              </a:solidFill>
              <a:latin typeface="Calibri" pitchFamily="34" charset="0"/>
              <a:cs typeface="Arial" charset="0"/>
            </a:endParaRPr>
          </a:p>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Network Backbone for Sensors/ Devices and other Applications</a:t>
            </a:r>
            <a:endParaRPr lang="en-US" sz="1100" b="0" kern="0" dirty="0">
              <a:solidFill>
                <a:srgbClr val="000000"/>
              </a:solidFill>
              <a:latin typeface="Calibri" pitchFamily="34" charset="0"/>
              <a:cs typeface="Arial" charset="0"/>
            </a:endParaRPr>
          </a:p>
        </p:txBody>
      </p:sp>
      <p:sp>
        <p:nvSpPr>
          <p:cNvPr id="3" name="Title 2"/>
          <p:cNvSpPr>
            <a:spLocks noGrp="1"/>
          </p:cNvSpPr>
          <p:nvPr>
            <p:ph type="title"/>
          </p:nvPr>
        </p:nvSpPr>
        <p:spPr>
          <a:xfrm>
            <a:off x="549965" y="0"/>
            <a:ext cx="7015916"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BKC Wide Wi-Fi architecture will enable secure access to internet after SMS authentication as per DoT guidelines</a:t>
            </a:r>
            <a:endParaRPr lang="en-US" sz="2000" b="1" dirty="0">
              <a:solidFill>
                <a:srgbClr val="336699"/>
              </a:solidFill>
              <a:latin typeface="Calibri" pitchFamily="34" charset="0"/>
              <a:cs typeface="Calibri" pitchFamily="34" charset="0"/>
            </a:endParaRPr>
          </a:p>
        </p:txBody>
      </p:sp>
      <p:sp>
        <p:nvSpPr>
          <p:cNvPr id="9" name="TextBox 8"/>
          <p:cNvSpPr txBox="1"/>
          <p:nvPr/>
        </p:nvSpPr>
        <p:spPr>
          <a:xfrm>
            <a:off x="4953000" y="3123964"/>
            <a:ext cx="311258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Wi-Fi Access Points Mesh Architecture</a:t>
            </a:r>
            <a:endParaRPr lang="en-US" sz="1100" dirty="0">
              <a:solidFill>
                <a:srgbClr val="000000"/>
              </a:solidFill>
              <a:latin typeface="Calibri" panose="020F0502020204030204" pitchFamily="34" charset="0"/>
              <a:cs typeface="Arial" charset="0"/>
            </a:endParaRPr>
          </a:p>
        </p:txBody>
      </p:sp>
      <p:sp>
        <p:nvSpPr>
          <p:cNvPr id="18" name="Rectangle 17"/>
          <p:cNvSpPr/>
          <p:nvPr/>
        </p:nvSpPr>
        <p:spPr bwMode="auto">
          <a:xfrm>
            <a:off x="468313" y="1599964"/>
            <a:ext cx="8207376" cy="5105400"/>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5203" y="3328751"/>
            <a:ext cx="255724" cy="1319213"/>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3328751"/>
            <a:ext cx="255724" cy="1319213"/>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8001" y="3328751"/>
            <a:ext cx="255724" cy="1319213"/>
          </a:xfrm>
          <a:prstGeom prst="rect">
            <a:avLst/>
          </a:prstGeom>
        </p:spPr>
      </p:pic>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1602" y="3328751"/>
            <a:ext cx="255724" cy="1319213"/>
          </a:xfrm>
          <a:prstGeom prst="rect">
            <a:avLst/>
          </a:prstGeom>
        </p:spPr>
      </p:pic>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8803" y="3328751"/>
            <a:ext cx="255724" cy="1319213"/>
          </a:xfrm>
          <a:prstGeom prst="rect">
            <a:avLst/>
          </a:prstGeom>
        </p:spPr>
      </p:pic>
      <p:pic>
        <p:nvPicPr>
          <p:cNvPr id="23" name="Picture 19" descr="https://encrypted-tbn1.gstatic.com/images?q=tbn:ANd9GcTNCDqIotsqQK31XE7ZuWon376Z1aG5nM77Qm5SdcFw_gQamlHJ"/>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2923" y="5409964"/>
            <a:ext cx="611666" cy="8166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encrypted-tbn1.gstatic.com/images?q=tbn:ANd9GcQlVji5RpYDxapwqse-iLWwRM9rmuEKySWiBTDovCl3Qy7txX8q6G3_ngKA"/>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514975" y="5624050"/>
            <a:ext cx="885825" cy="9197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encrypted-tbn0.gstatic.com/images?q=tbn:ANd9GcSX_ZVt_Ylc-J_dtfyot2hk0o2Ihti02pmQ81ulNkJtmji0zSqRHTFrpFV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43250" y="5338299"/>
            <a:ext cx="971550" cy="971551"/>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7620000" y="5562364"/>
            <a:ext cx="1066800" cy="1037770"/>
          </a:xfrm>
          <a:prstGeom prst="cloudCallout">
            <a:avLst>
              <a:gd name="adj1" fmla="val -15864"/>
              <a:gd name="adj2" fmla="val 28933"/>
            </a:avLst>
          </a:prstGeom>
          <a:solidFill>
            <a:srgbClr val="E5F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500" dirty="0">
              <a:solidFill>
                <a:srgbClr val="FFFFFF"/>
              </a:solidFill>
            </a:endParaRPr>
          </a:p>
        </p:txBody>
      </p:sp>
      <p:sp>
        <p:nvSpPr>
          <p:cNvPr id="27" name="TextBox 26"/>
          <p:cNvSpPr txBox="1"/>
          <p:nvPr/>
        </p:nvSpPr>
        <p:spPr>
          <a:xfrm>
            <a:off x="7762308" y="5903914"/>
            <a:ext cx="764747"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Internet</a:t>
            </a:r>
            <a:endParaRPr lang="en-US" sz="1100" dirty="0">
              <a:solidFill>
                <a:srgbClr val="000000"/>
              </a:solidFill>
              <a:latin typeface="Calibri" panose="020F0502020204030204" pitchFamily="34" charset="0"/>
              <a:cs typeface="Arial" charset="0"/>
            </a:endParaRPr>
          </a:p>
        </p:txBody>
      </p:sp>
      <p:cxnSp>
        <p:nvCxnSpPr>
          <p:cNvPr id="10" name="Elbow Connector 9"/>
          <p:cNvCxnSpPr>
            <a:stCxn id="24" idx="3"/>
            <a:endCxn id="37" idx="1"/>
          </p:cNvCxnSpPr>
          <p:nvPr/>
        </p:nvCxnSpPr>
        <p:spPr>
          <a:xfrm flipV="1">
            <a:off x="6400800" y="6079069"/>
            <a:ext cx="254000" cy="4859"/>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23" idx="3"/>
            <a:endCxn id="24" idx="1"/>
          </p:cNvCxnSpPr>
          <p:nvPr/>
        </p:nvCxnSpPr>
        <p:spPr>
          <a:xfrm>
            <a:off x="5054589" y="5818267"/>
            <a:ext cx="460386" cy="26566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5" idx="3"/>
            <a:endCxn id="23" idx="1"/>
          </p:cNvCxnSpPr>
          <p:nvPr/>
        </p:nvCxnSpPr>
        <p:spPr>
          <a:xfrm flipV="1">
            <a:off x="4114800" y="5818267"/>
            <a:ext cx="328123" cy="5808"/>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59853" y="6291354"/>
            <a:ext cx="764747"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Firewall</a:t>
            </a:r>
            <a:endParaRPr lang="en-US" sz="1100" dirty="0">
              <a:solidFill>
                <a:srgbClr val="000000"/>
              </a:solidFill>
              <a:latin typeface="Calibri" panose="020F0502020204030204" pitchFamily="34" charset="0"/>
              <a:cs typeface="Arial" charset="0"/>
            </a:endParaRPr>
          </a:p>
        </p:txBody>
      </p:sp>
      <p:sp>
        <p:nvSpPr>
          <p:cNvPr id="35" name="TextBox 34"/>
          <p:cNvSpPr txBox="1"/>
          <p:nvPr/>
        </p:nvSpPr>
        <p:spPr>
          <a:xfrm>
            <a:off x="4219575" y="6238375"/>
            <a:ext cx="1266825" cy="430887"/>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Intrusion Protection System</a:t>
            </a:r>
            <a:endParaRPr lang="en-US" sz="1100" dirty="0">
              <a:solidFill>
                <a:srgbClr val="000000"/>
              </a:solidFill>
              <a:latin typeface="Calibri" panose="020F0502020204030204" pitchFamily="34" charset="0"/>
              <a:cs typeface="Arial" charset="0"/>
            </a:endParaRPr>
          </a:p>
        </p:txBody>
      </p:sp>
      <p:pic>
        <p:nvPicPr>
          <p:cNvPr id="37" name="Picture 44" descr="router-generic"/>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54800" y="5888569"/>
            <a:ext cx="660400" cy="38100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Elbow Connector 30"/>
          <p:cNvCxnSpPr>
            <a:stCxn id="37" idx="3"/>
            <a:endCxn id="7" idx="0"/>
          </p:cNvCxnSpPr>
          <p:nvPr/>
        </p:nvCxnSpPr>
        <p:spPr>
          <a:xfrm>
            <a:off x="7315200" y="6079069"/>
            <a:ext cx="308109" cy="218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702853" y="6367554"/>
            <a:ext cx="764747"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Router</a:t>
            </a:r>
            <a:endParaRPr lang="en-US" sz="1100" dirty="0">
              <a:solidFill>
                <a:srgbClr val="000000"/>
              </a:solidFill>
              <a:latin typeface="Calibri" panose="020F0502020204030204" pitchFamily="34" charset="0"/>
              <a:cs typeface="Arial" charset="0"/>
            </a:endParaRPr>
          </a:p>
        </p:txBody>
      </p:sp>
      <p:sp>
        <p:nvSpPr>
          <p:cNvPr id="47" name="TextBox 46"/>
          <p:cNvSpPr txBox="1"/>
          <p:nvPr/>
        </p:nvSpPr>
        <p:spPr>
          <a:xfrm>
            <a:off x="2869638" y="6248164"/>
            <a:ext cx="1397562" cy="430887"/>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Wireless Management Server </a:t>
            </a:r>
            <a:endParaRPr lang="en-US" sz="1100" dirty="0">
              <a:solidFill>
                <a:srgbClr val="000000"/>
              </a:solidFill>
              <a:latin typeface="Calibri" panose="020F0502020204030204" pitchFamily="34" charset="0"/>
              <a:cs typeface="Arial" charset="0"/>
            </a:endParaRPr>
          </a:p>
        </p:txBody>
      </p:sp>
      <p:cxnSp>
        <p:nvCxnSpPr>
          <p:cNvPr id="42" name="Elbow Connector 41"/>
          <p:cNvCxnSpPr>
            <a:stCxn id="6" idx="2"/>
            <a:endCxn id="25" idx="0"/>
          </p:cNvCxnSpPr>
          <p:nvPr/>
        </p:nvCxnSpPr>
        <p:spPr>
          <a:xfrm rot="5400000">
            <a:off x="5175878" y="3101111"/>
            <a:ext cx="690335" cy="378404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9" idx="2"/>
            <a:endCxn id="25" idx="0"/>
          </p:cNvCxnSpPr>
          <p:nvPr/>
        </p:nvCxnSpPr>
        <p:spPr>
          <a:xfrm rot="5400000">
            <a:off x="3895477" y="4381513"/>
            <a:ext cx="690335" cy="122323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0" idx="2"/>
            <a:endCxn id="25" idx="0"/>
          </p:cNvCxnSpPr>
          <p:nvPr/>
        </p:nvCxnSpPr>
        <p:spPr>
          <a:xfrm rot="5400000">
            <a:off x="4322277" y="3954712"/>
            <a:ext cx="690335" cy="2076838"/>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21" idx="2"/>
            <a:endCxn id="25" idx="0"/>
          </p:cNvCxnSpPr>
          <p:nvPr/>
        </p:nvCxnSpPr>
        <p:spPr>
          <a:xfrm rot="5400000">
            <a:off x="4749078" y="3527912"/>
            <a:ext cx="690335" cy="2930439"/>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22" idx="2"/>
            <a:endCxn id="25" idx="0"/>
          </p:cNvCxnSpPr>
          <p:nvPr/>
        </p:nvCxnSpPr>
        <p:spPr>
          <a:xfrm rot="5400000">
            <a:off x="5602678" y="2674311"/>
            <a:ext cx="690335" cy="463764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3803369" y="1698296"/>
            <a:ext cx="4883430" cy="1474884"/>
            <a:chOff x="1637827" y="1317532"/>
            <a:chExt cx="6058373" cy="1474884"/>
          </a:xfrm>
        </p:grpSpPr>
        <p:pic>
          <p:nvPicPr>
            <p:cNvPr id="73" name="Picture 6" descr="http://www.blendon-group.com/wp-content/uploads/2012/01/wireless-icon-shadow.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1408919">
              <a:off x="6593290" y="1956017"/>
              <a:ext cx="653333" cy="83639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ttp://www.blendon-group.com/wp-content/uploads/2012/01/wireless-icon-shadow.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1408919">
              <a:off x="5324635" y="1956017"/>
              <a:ext cx="653333" cy="8363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www.blendon-group.com/wp-content/uploads/2012/01/wireless-icon-shadow.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1408919">
              <a:off x="3808062" y="1956017"/>
              <a:ext cx="653334" cy="8363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ttp://www.blendon-group.com/wp-content/uploads/2012/01/wireless-icon-shadow.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1408919">
              <a:off x="2893661" y="1956017"/>
              <a:ext cx="653334" cy="836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media.navigatored.com/images/Parker+San+Carlos+2.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61202" y="1715851"/>
              <a:ext cx="183404" cy="35244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ttp://cdn.arstechnica.net/wp-content/uploads/2012/08/Acer-Aspire-A5560-7414.pn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935" b="98131" l="0" r="97902"/>
                      </a14:imgEffect>
                    </a14:imgLayer>
                  </a14:imgProps>
                </a:ext>
                <a:ext uri="{28A0092B-C50C-407E-A947-70E740481C1C}">
                  <a14:useLocalDpi xmlns:a14="http://schemas.microsoft.com/office/drawing/2010/main"/>
                </a:ext>
              </a:extLst>
            </a:blip>
            <a:srcRect/>
            <a:stretch>
              <a:fillRect/>
            </a:stretch>
          </p:blipFill>
          <p:spPr bwMode="auto">
            <a:xfrm>
              <a:off x="2291161" y="1642225"/>
              <a:ext cx="667625" cy="50071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http://nodropout.com/assets/_core/images/products/9341115-tablet-pc---design-of-this-tablet-pc-is-my-own.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226" b="92742" l="9924" r="93130"/>
                      </a14:imgEffect>
                    </a14:imgLayer>
                  </a14:imgProps>
                </a:ext>
                <a:ext uri="{28A0092B-C50C-407E-A947-70E740481C1C}">
                  <a14:useLocalDpi xmlns:a14="http://schemas.microsoft.com/office/drawing/2010/main"/>
                </a:ext>
              </a:extLst>
            </a:blip>
            <a:srcRect/>
            <a:stretch>
              <a:fillRect/>
            </a:stretch>
          </p:blipFill>
          <p:spPr bwMode="auto">
            <a:xfrm flipH="1">
              <a:off x="4355048" y="1688933"/>
              <a:ext cx="443897" cy="4228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https://encrypted-tbn3.gstatic.com/images?q=tbn:ANd9GcTwdpsmYxLQzyYC8_8EtHGplTg2-bE7keyvHKS7O6KcyHPiWYI9"/>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5521929" y="1457998"/>
              <a:ext cx="717706" cy="76739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s://encrypted-tbn2.gstatic.com/images?q=tbn:ANd9GcSktF4mL9QdsfxoPnmjhlgFFEslS1cQUulCJbJVp_WXRlsqUSaK"/>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061102" y="1715851"/>
              <a:ext cx="537435" cy="385352"/>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291161" y="1317532"/>
              <a:ext cx="791011"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Laptop</a:t>
              </a:r>
              <a:endParaRPr lang="en-US" sz="1100" dirty="0">
                <a:solidFill>
                  <a:srgbClr val="000000"/>
                </a:solidFill>
                <a:latin typeface="Calibri" panose="020F0502020204030204" pitchFamily="34" charset="0"/>
                <a:cs typeface="Arial" charset="0"/>
              </a:endParaRPr>
            </a:p>
          </p:txBody>
        </p:sp>
        <p:sp>
          <p:nvSpPr>
            <p:cNvPr id="65" name="TextBox 64"/>
            <p:cNvSpPr txBox="1"/>
            <p:nvPr/>
          </p:nvSpPr>
          <p:spPr>
            <a:xfrm>
              <a:off x="3150366" y="1338590"/>
              <a:ext cx="844641" cy="261544"/>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Mobile</a:t>
              </a:r>
              <a:endParaRPr lang="en-US" sz="1100" dirty="0">
                <a:solidFill>
                  <a:srgbClr val="000000"/>
                </a:solidFill>
                <a:latin typeface="Calibri" panose="020F0502020204030204" pitchFamily="34" charset="0"/>
                <a:cs typeface="Arial" charset="0"/>
              </a:endParaRPr>
            </a:p>
          </p:txBody>
        </p:sp>
        <p:sp>
          <p:nvSpPr>
            <p:cNvPr id="66" name="TextBox 65"/>
            <p:cNvSpPr txBox="1"/>
            <p:nvPr/>
          </p:nvSpPr>
          <p:spPr>
            <a:xfrm>
              <a:off x="4226740" y="1338590"/>
              <a:ext cx="877733"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Tablets</a:t>
              </a:r>
              <a:endParaRPr lang="en-US" sz="1100" dirty="0">
                <a:solidFill>
                  <a:srgbClr val="000000"/>
                </a:solidFill>
                <a:latin typeface="Calibri" panose="020F0502020204030204" pitchFamily="34" charset="0"/>
                <a:cs typeface="Arial" charset="0"/>
              </a:endParaRPr>
            </a:p>
          </p:txBody>
        </p:sp>
        <p:sp>
          <p:nvSpPr>
            <p:cNvPr id="67" name="TextBox 66"/>
            <p:cNvSpPr txBox="1"/>
            <p:nvPr/>
          </p:nvSpPr>
          <p:spPr>
            <a:xfrm>
              <a:off x="5640163" y="1338590"/>
              <a:ext cx="913038"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Cameras</a:t>
              </a:r>
              <a:endParaRPr lang="en-US" sz="1100" dirty="0">
                <a:solidFill>
                  <a:srgbClr val="000000"/>
                </a:solidFill>
                <a:latin typeface="Calibri" panose="020F0502020204030204" pitchFamily="34" charset="0"/>
                <a:cs typeface="Arial" charset="0"/>
              </a:endParaRPr>
            </a:p>
          </p:txBody>
        </p:sp>
        <p:sp>
          <p:nvSpPr>
            <p:cNvPr id="68" name="TextBox 67"/>
            <p:cNvSpPr txBox="1"/>
            <p:nvPr/>
          </p:nvSpPr>
          <p:spPr>
            <a:xfrm>
              <a:off x="6849568" y="1338590"/>
              <a:ext cx="846632" cy="261544"/>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Sensors</a:t>
              </a:r>
              <a:endParaRPr lang="en-US" sz="1100" dirty="0">
                <a:solidFill>
                  <a:srgbClr val="000000"/>
                </a:solidFill>
                <a:latin typeface="Calibri" panose="020F0502020204030204" pitchFamily="34" charset="0"/>
                <a:cs typeface="Arial" charset="0"/>
              </a:endParaRPr>
            </a:p>
          </p:txBody>
        </p:sp>
        <p:pic>
          <p:nvPicPr>
            <p:cNvPr id="69" name="Picture 6" descr="http://www.blendon-group.com/wp-content/uploads/2012/01/wireless-icon-shadow.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1408919">
              <a:off x="1637827" y="1938447"/>
              <a:ext cx="653334" cy="836399"/>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2" descr="http://image4.appcrawlr.com/thumbs/app/icon/78/511978.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876029" y="5181364"/>
            <a:ext cx="486171" cy="486172"/>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Elbow Connector 55"/>
          <p:cNvCxnSpPr>
            <a:stCxn id="54" idx="3"/>
            <a:endCxn id="25" idx="1"/>
          </p:cNvCxnSpPr>
          <p:nvPr/>
        </p:nvCxnSpPr>
        <p:spPr>
          <a:xfrm>
            <a:off x="2362200" y="5424450"/>
            <a:ext cx="781050" cy="399625"/>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579444" y="5638564"/>
            <a:ext cx="988142"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SMS Gateway</a:t>
            </a:r>
            <a:endParaRPr lang="en-US" sz="1100" dirty="0">
              <a:solidFill>
                <a:srgbClr val="000000"/>
              </a:solidFill>
              <a:latin typeface="Calibri" panose="020F0502020204030204" pitchFamily="34" charset="0"/>
              <a:cs typeface="Arial" charset="0"/>
            </a:endParaRPr>
          </a:p>
        </p:txBody>
      </p:sp>
      <p:sp>
        <p:nvSpPr>
          <p:cNvPr id="57" name="Rectangle 56"/>
          <p:cNvSpPr/>
          <p:nvPr/>
        </p:nvSpPr>
        <p:spPr>
          <a:xfrm>
            <a:off x="536735" y="1523764"/>
            <a:ext cx="1433406" cy="386516"/>
          </a:xfrm>
          <a:prstGeom prst="rect">
            <a:avLst/>
          </a:prstGeom>
        </p:spPr>
        <p:txBody>
          <a:bodyPr wrap="none">
            <a:spAutoFit/>
          </a:bodyPr>
          <a:lstStyle/>
          <a:p>
            <a:pPr defTabSz="456644">
              <a:lnSpc>
                <a:spcPct val="130000"/>
              </a:lnSpc>
              <a:defRPr/>
            </a:pPr>
            <a:r>
              <a:rPr lang="en-US" sz="1600" kern="0" dirty="0">
                <a:solidFill>
                  <a:srgbClr val="000000"/>
                </a:solidFill>
                <a:latin typeface="Calibri" pitchFamily="34" charset="0"/>
                <a:cs typeface="Arial" charset="0"/>
              </a:rPr>
              <a:t>Wireless@BKC</a:t>
            </a:r>
          </a:p>
        </p:txBody>
      </p:sp>
      <p:grpSp>
        <p:nvGrpSpPr>
          <p:cNvPr id="1222657" name="Group 1222656"/>
          <p:cNvGrpSpPr/>
          <p:nvPr/>
        </p:nvGrpSpPr>
        <p:grpSpPr>
          <a:xfrm>
            <a:off x="669414" y="1854276"/>
            <a:ext cx="1235586" cy="796175"/>
            <a:chOff x="609600" y="1642225"/>
            <a:chExt cx="1235586" cy="796175"/>
          </a:xfrm>
        </p:grpSpPr>
        <p:sp>
          <p:nvSpPr>
            <p:cNvPr id="1222656" name="Rectangle 1222655"/>
            <p:cNvSpPr/>
            <p:nvPr/>
          </p:nvSpPr>
          <p:spPr>
            <a:xfrm>
              <a:off x="609600" y="1642225"/>
              <a:ext cx="1235586" cy="26630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r>
                <a:rPr lang="en-US" sz="900" dirty="0" smtClean="0">
                  <a:solidFill>
                    <a:srgbClr val="FFFFFF"/>
                  </a:solidFill>
                </a:rPr>
                <a:t>Public Network</a:t>
              </a:r>
              <a:endParaRPr lang="en-US" sz="900" dirty="0">
                <a:solidFill>
                  <a:srgbClr val="FFFFFF"/>
                </a:solidFill>
              </a:endParaRPr>
            </a:p>
          </p:txBody>
        </p:sp>
        <p:sp>
          <p:nvSpPr>
            <p:cNvPr id="82" name="Rectangle 81"/>
            <p:cNvSpPr/>
            <p:nvPr/>
          </p:nvSpPr>
          <p:spPr>
            <a:xfrm>
              <a:off x="609600" y="2172098"/>
              <a:ext cx="1235586" cy="266302"/>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r>
                <a:rPr lang="en-US" sz="900" dirty="0" smtClean="0">
                  <a:solidFill>
                    <a:srgbClr val="FFFFFF"/>
                  </a:solidFill>
                </a:rPr>
                <a:t>IoT Network</a:t>
              </a:r>
              <a:endParaRPr lang="en-US" sz="900" dirty="0">
                <a:solidFill>
                  <a:srgbClr val="FFFFFF"/>
                </a:solidFill>
              </a:endParaRPr>
            </a:p>
          </p:txBody>
        </p:sp>
        <p:sp>
          <p:nvSpPr>
            <p:cNvPr id="83" name="Rectangle 82"/>
            <p:cNvSpPr/>
            <p:nvPr/>
          </p:nvSpPr>
          <p:spPr>
            <a:xfrm>
              <a:off x="609600" y="1905000"/>
              <a:ext cx="1235586" cy="266302"/>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r>
                <a:rPr lang="en-US" sz="900" dirty="0" smtClean="0">
                  <a:solidFill>
                    <a:srgbClr val="FFFFFF"/>
                  </a:solidFill>
                </a:rPr>
                <a:t>Premium Network</a:t>
              </a:r>
              <a:endParaRPr lang="en-US" sz="900" dirty="0">
                <a:solidFill>
                  <a:srgbClr val="FFFFFF"/>
                </a:solidFill>
              </a:endParaRPr>
            </a:p>
          </p:txBody>
        </p:sp>
      </p:grpSp>
      <p:sp>
        <p:nvSpPr>
          <p:cNvPr id="8" name="Rectangle 7"/>
          <p:cNvSpPr/>
          <p:nvPr/>
        </p:nvSpPr>
        <p:spPr>
          <a:xfrm>
            <a:off x="831331" y="2587313"/>
            <a:ext cx="907621" cy="312393"/>
          </a:xfrm>
          <a:prstGeom prst="rect">
            <a:avLst/>
          </a:prstGeom>
        </p:spPr>
        <p:txBody>
          <a:bodyPr wrap="none">
            <a:spAutoFit/>
          </a:bodyPr>
          <a:lstStyle/>
          <a:p>
            <a:pPr defTabSz="456644">
              <a:lnSpc>
                <a:spcPct val="130000"/>
              </a:lnSpc>
              <a:defRPr/>
            </a:pPr>
            <a:r>
              <a:rPr lang="en-US" sz="1100" kern="0" dirty="0" smtClean="0">
                <a:solidFill>
                  <a:srgbClr val="000000"/>
                </a:solidFill>
                <a:latin typeface="Calibri" pitchFamily="34" charset="0"/>
                <a:cs typeface="Arial" charset="0"/>
              </a:rPr>
              <a:t>Virtual LANs</a:t>
            </a:r>
            <a:endParaRPr lang="en-US" sz="1100" kern="0" dirty="0">
              <a:solidFill>
                <a:srgbClr val="000000"/>
              </a:solidFill>
              <a:latin typeface="Calibri" pitchFamily="34" charset="0"/>
              <a:cs typeface="Arial" charset="0"/>
            </a:endParaRPr>
          </a:p>
        </p:txBody>
      </p:sp>
      <p:pic>
        <p:nvPicPr>
          <p:cNvPr id="88" name="Picture 2" descr="https://encrypted-tbn1.gstatic.com/images?q=tbn:ANd9GcQlVji5RpYDxapwqse-iLWwRM9rmuEKySWiBTDovCl3Qy7txX8q6G3_ngKA"/>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762375" y="4544468"/>
            <a:ext cx="885825" cy="919756"/>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3807253" y="4462554"/>
            <a:ext cx="764747"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Firewall</a:t>
            </a:r>
            <a:endParaRPr lang="en-US" sz="1100" dirty="0">
              <a:solidFill>
                <a:srgbClr val="000000"/>
              </a:solidFill>
              <a:latin typeface="Calibri" panose="020F0502020204030204" pitchFamily="34" charset="0"/>
              <a:cs typeface="Arial" charset="0"/>
            </a:endParaRPr>
          </a:p>
        </p:txBody>
      </p:sp>
      <p:sp>
        <p:nvSpPr>
          <p:cNvPr id="90" name="TextBox 89"/>
          <p:cNvSpPr txBox="1"/>
          <p:nvPr/>
        </p:nvSpPr>
        <p:spPr>
          <a:xfrm>
            <a:off x="2715195" y="5189132"/>
            <a:ext cx="637605"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DMZ</a:t>
            </a:r>
            <a:endParaRPr lang="en-US" sz="1100" dirty="0">
              <a:solidFill>
                <a:srgbClr val="000000"/>
              </a:solidFill>
              <a:latin typeface="Calibri" panose="020F0502020204030204" pitchFamily="34" charset="0"/>
              <a:cs typeface="Arial" charset="0"/>
            </a:endParaRPr>
          </a:p>
        </p:txBody>
      </p:sp>
      <p:sp>
        <p:nvSpPr>
          <p:cNvPr id="91" name="TextBox 90"/>
          <p:cNvSpPr txBox="1"/>
          <p:nvPr/>
        </p:nvSpPr>
        <p:spPr>
          <a:xfrm>
            <a:off x="5486400" y="4967278"/>
            <a:ext cx="19812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Fiber Backbone</a:t>
            </a:r>
            <a:endParaRPr lang="en-US" sz="1100" dirty="0">
              <a:solidFill>
                <a:srgbClr val="000000"/>
              </a:solidFill>
              <a:latin typeface="Calibri" panose="020F0502020204030204" pitchFamily="34" charset="0"/>
              <a:cs typeface="Arial" charset="0"/>
            </a:endParaRPr>
          </a:p>
        </p:txBody>
      </p:sp>
      <p:sp>
        <p:nvSpPr>
          <p:cNvPr id="74" name="TextBox 73"/>
          <p:cNvSpPr txBox="1"/>
          <p:nvPr/>
        </p:nvSpPr>
        <p:spPr>
          <a:xfrm>
            <a:off x="1579444" y="6304662"/>
            <a:ext cx="1011356" cy="387798"/>
          </a:xfrm>
          <a:prstGeom prst="rect">
            <a:avLst/>
          </a:prstGeom>
          <a:noFill/>
        </p:spPr>
        <p:txBody>
          <a:bodyPr wrap="square" rtlCol="0">
            <a:spAutoFit/>
          </a:bodyPr>
          <a:lstStyle/>
          <a:p>
            <a:pPr algn="ctr">
              <a:lnSpc>
                <a:spcPct val="80000"/>
              </a:lnSpc>
              <a:buClr>
                <a:srgbClr val="D98029"/>
              </a:buClr>
              <a:defRPr/>
            </a:pPr>
            <a:r>
              <a:rPr lang="en-US" sz="1200" kern="0" dirty="0" smtClean="0">
                <a:solidFill>
                  <a:srgbClr val="000000"/>
                </a:solidFill>
                <a:latin typeface="Calibri" panose="020F0502020204030204" pitchFamily="34" charset="0"/>
                <a:cs typeface="Arial" charset="0"/>
              </a:rPr>
              <a:t>Payment Gateway</a:t>
            </a:r>
            <a:endParaRPr lang="en-US" sz="1200" kern="0" dirty="0">
              <a:solidFill>
                <a:srgbClr val="000000"/>
              </a:solidFill>
              <a:latin typeface="Calibri" panose="020F0502020204030204" pitchFamily="34" charset="0"/>
              <a:cs typeface="Arial" charset="0"/>
            </a:endParaRPr>
          </a:p>
        </p:txBody>
      </p:sp>
      <p:pic>
        <p:nvPicPr>
          <p:cNvPr id="75" name="Picture 4" descr="https://encrypted-tbn0.gstatic.com/images?q=tbn:ANd9GcSX_ZVt_Ylc-J_dtfyot2hk0o2Ihti02pmQ81ulNkJtmji0zSqRHTFrpFVf"/>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889759" y="5871080"/>
            <a:ext cx="502685" cy="502686"/>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Elbow Connector 75"/>
          <p:cNvCxnSpPr>
            <a:stCxn id="75" idx="3"/>
            <a:endCxn id="25" idx="1"/>
          </p:cNvCxnSpPr>
          <p:nvPr/>
        </p:nvCxnSpPr>
        <p:spPr>
          <a:xfrm flipV="1">
            <a:off x="2392444" y="5824075"/>
            <a:ext cx="750806" cy="298348"/>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Picture 10" descr="https://encrypted-tbn3.gstatic.com/images?q=tbn:ANd9GcTwdpsmYxLQzyYC8_8EtHGplTg2-bE7keyvHKS7O6KcyHPiWYI9"/>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7422484" y="1828564"/>
            <a:ext cx="578516" cy="767394"/>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Elbow Connector 79"/>
          <p:cNvCxnSpPr>
            <a:stCxn id="79" idx="2"/>
            <a:endCxn id="88" idx="3"/>
          </p:cNvCxnSpPr>
          <p:nvPr/>
        </p:nvCxnSpPr>
        <p:spPr>
          <a:xfrm rot="5400000">
            <a:off x="4975777" y="2268381"/>
            <a:ext cx="2408388" cy="3063542"/>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49465" y="1871754"/>
            <a:ext cx="643424"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Critical</a:t>
            </a:r>
            <a:endParaRPr lang="en-US" sz="1100" dirty="0">
              <a:solidFill>
                <a:srgbClr val="000000"/>
              </a:solidFill>
              <a:latin typeface="Calibri" panose="020F0502020204030204" pitchFamily="34" charset="0"/>
              <a:cs typeface="Arial" charset="0"/>
            </a:endParaRPr>
          </a:p>
        </p:txBody>
      </p:sp>
      <p:sp>
        <p:nvSpPr>
          <p:cNvPr id="85" name="TextBox 84"/>
          <p:cNvSpPr txBox="1"/>
          <p:nvPr/>
        </p:nvSpPr>
        <p:spPr>
          <a:xfrm>
            <a:off x="6702239" y="1871754"/>
            <a:ext cx="875385"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Non-Critical</a:t>
            </a:r>
            <a:endParaRPr lang="en-US" sz="1100" dirty="0">
              <a:solidFill>
                <a:srgbClr val="000000"/>
              </a:solidFill>
              <a:latin typeface="Calibri" panose="020F0502020204030204" pitchFamily="34" charset="0"/>
              <a:cs typeface="Arial" charset="0"/>
            </a:endParaRPr>
          </a:p>
        </p:txBody>
      </p:sp>
      <p:sp>
        <p:nvSpPr>
          <p:cNvPr id="92" name="TextBox 91"/>
          <p:cNvSpPr txBox="1"/>
          <p:nvPr/>
        </p:nvSpPr>
        <p:spPr>
          <a:xfrm>
            <a:off x="468313" y="1197218"/>
            <a:ext cx="8207375" cy="318801"/>
          </a:xfrm>
          <a:prstGeom prst="roundRect">
            <a:avLst/>
          </a:prstGeom>
          <a:noFill/>
          <a:ln>
            <a:solidFill>
              <a:schemeClr val="tx1"/>
            </a:solidFill>
          </a:ln>
        </p:spPr>
        <p:txBody>
          <a:bodyPr wrap="square" lIns="36000" tIns="36000" rIns="36000" bIns="36000" rtlCol="0">
            <a:spAutoFit/>
          </a:bodyPr>
          <a:lstStyle/>
          <a:p>
            <a:pPr eaLnBrk="1" hangingPunct="1"/>
            <a:r>
              <a:rPr lang="en-US" sz="1400" b="0" dirty="0">
                <a:solidFill>
                  <a:srgbClr val="000000"/>
                </a:solidFill>
                <a:latin typeface="Calibri" panose="020F0502020204030204" pitchFamily="34" charset="0"/>
                <a:cs typeface="Arial" charset="0"/>
              </a:rPr>
              <a:t>Secure V-LAN with dedicated bandwidth will provide seamless connectivity for Intelligent BKC sensors</a:t>
            </a:r>
          </a:p>
        </p:txBody>
      </p:sp>
      <p:grpSp>
        <p:nvGrpSpPr>
          <p:cNvPr id="93" name="Group 92"/>
          <p:cNvGrpSpPr/>
          <p:nvPr/>
        </p:nvGrpSpPr>
        <p:grpSpPr>
          <a:xfrm>
            <a:off x="8083097" y="103045"/>
            <a:ext cx="972476" cy="948528"/>
            <a:chOff x="2384041" y="1342228"/>
            <a:chExt cx="4349827" cy="4568825"/>
          </a:xfrm>
        </p:grpSpPr>
        <p:sp>
          <p:nvSpPr>
            <p:cNvPr id="94"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95"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96"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97"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98"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99"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81" name="Picture 10"/>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436249" y="443254"/>
            <a:ext cx="279400" cy="25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0512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447800"/>
            <a:ext cx="8316023" cy="393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157300" y="3380602"/>
            <a:ext cx="457201"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CE</a:t>
            </a:r>
            <a:endParaRPr lang="en-US" sz="1200" dirty="0">
              <a:solidFill>
                <a:srgbClr val="000000"/>
              </a:solidFill>
              <a:latin typeface="Calibri" panose="020F0502020204030204" pitchFamily="34" charset="0"/>
              <a:cs typeface="Arial" charset="0"/>
            </a:endParaRPr>
          </a:p>
        </p:txBody>
      </p:sp>
      <p:sp>
        <p:nvSpPr>
          <p:cNvPr id="13" name="TextBox 12"/>
          <p:cNvSpPr txBox="1"/>
          <p:nvPr/>
        </p:nvSpPr>
        <p:spPr>
          <a:xfrm>
            <a:off x="5207757" y="2820873"/>
            <a:ext cx="457201"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RBI</a:t>
            </a:r>
            <a:endParaRPr lang="en-US" sz="1200" dirty="0">
              <a:solidFill>
                <a:srgbClr val="000000"/>
              </a:solidFill>
              <a:latin typeface="Calibri" panose="020F0502020204030204" pitchFamily="34" charset="0"/>
              <a:cs typeface="Arial" charset="0"/>
            </a:endParaRPr>
          </a:p>
        </p:txBody>
      </p:sp>
      <p:sp>
        <p:nvSpPr>
          <p:cNvPr id="14" name="TextBox 13"/>
          <p:cNvSpPr txBox="1"/>
          <p:nvPr/>
        </p:nvSpPr>
        <p:spPr>
          <a:xfrm>
            <a:off x="3657599" y="4295001"/>
            <a:ext cx="928047"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BKC Park</a:t>
            </a:r>
            <a:endParaRPr lang="en-US" sz="1200" dirty="0">
              <a:solidFill>
                <a:srgbClr val="000000"/>
              </a:solidFill>
              <a:latin typeface="Calibri" panose="020F0502020204030204" pitchFamily="34" charset="0"/>
              <a:cs typeface="Arial" charset="0"/>
            </a:endParaRPr>
          </a:p>
        </p:txBody>
      </p:sp>
      <p:sp>
        <p:nvSpPr>
          <p:cNvPr id="15" name="TextBox 14"/>
          <p:cNvSpPr txBox="1"/>
          <p:nvPr/>
        </p:nvSpPr>
        <p:spPr>
          <a:xfrm>
            <a:off x="3810001" y="3272135"/>
            <a:ext cx="914400" cy="461665"/>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Food</a:t>
            </a:r>
          </a:p>
          <a:p>
            <a:pPr algn="ctr">
              <a:buClr>
                <a:srgbClr val="D98029"/>
              </a:buClr>
            </a:pPr>
            <a:r>
              <a:rPr lang="en-US" sz="1200" dirty="0" smtClean="0">
                <a:solidFill>
                  <a:srgbClr val="000000"/>
                </a:solidFill>
                <a:latin typeface="Calibri" panose="020F0502020204030204" pitchFamily="34" charset="0"/>
                <a:cs typeface="Arial" charset="0"/>
              </a:rPr>
              <a:t>Plaza</a:t>
            </a:r>
            <a:endParaRPr lang="en-US" sz="1200" dirty="0">
              <a:solidFill>
                <a:srgbClr val="000000"/>
              </a:solidFill>
              <a:latin typeface="Calibri" panose="020F0502020204030204" pitchFamily="34" charset="0"/>
              <a:cs typeface="Arial" charset="0"/>
            </a:endParaRPr>
          </a:p>
        </p:txBody>
      </p:sp>
      <p:sp>
        <p:nvSpPr>
          <p:cNvPr id="16" name="TextBox 15"/>
          <p:cNvSpPr txBox="1"/>
          <p:nvPr/>
        </p:nvSpPr>
        <p:spPr>
          <a:xfrm>
            <a:off x="1371599" y="3200400"/>
            <a:ext cx="878078"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MMRDA</a:t>
            </a:r>
            <a:endParaRPr lang="en-US" sz="1200" dirty="0">
              <a:solidFill>
                <a:srgbClr val="000000"/>
              </a:solidFill>
              <a:latin typeface="Calibri" panose="020F0502020204030204" pitchFamily="34" charset="0"/>
              <a:cs typeface="Arial" charset="0"/>
            </a:endParaRPr>
          </a:p>
        </p:txBody>
      </p:sp>
      <p:sp>
        <p:nvSpPr>
          <p:cNvPr id="17" name="TextBox 16"/>
          <p:cNvSpPr txBox="1"/>
          <p:nvPr/>
        </p:nvSpPr>
        <p:spPr>
          <a:xfrm>
            <a:off x="5029200" y="4034136"/>
            <a:ext cx="762000" cy="461665"/>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School Plot</a:t>
            </a:r>
            <a:endParaRPr lang="en-US" sz="1200" dirty="0">
              <a:solidFill>
                <a:srgbClr val="000000"/>
              </a:solidFill>
              <a:latin typeface="Calibri" panose="020F0502020204030204" pitchFamily="34" charset="0"/>
              <a:cs typeface="Arial" charset="0"/>
            </a:endParaRPr>
          </a:p>
        </p:txBody>
      </p:sp>
      <p:sp>
        <p:nvSpPr>
          <p:cNvPr id="18" name="TextBox 17"/>
          <p:cNvSpPr txBox="1"/>
          <p:nvPr/>
        </p:nvSpPr>
        <p:spPr>
          <a:xfrm>
            <a:off x="2209799" y="3200400"/>
            <a:ext cx="762000"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Sales Tax</a:t>
            </a:r>
            <a:endParaRPr lang="en-US" sz="1200" dirty="0">
              <a:solidFill>
                <a:srgbClr val="000000"/>
              </a:solidFill>
              <a:latin typeface="Calibri" panose="020F0502020204030204" pitchFamily="34" charset="0"/>
              <a:cs typeface="Arial" charset="0"/>
            </a:endParaRPr>
          </a:p>
        </p:txBody>
      </p:sp>
      <p:sp>
        <p:nvSpPr>
          <p:cNvPr id="22" name="TextBox 21"/>
          <p:cNvSpPr txBox="1"/>
          <p:nvPr/>
        </p:nvSpPr>
        <p:spPr>
          <a:xfrm>
            <a:off x="1398897" y="2559039"/>
            <a:ext cx="878078" cy="461665"/>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Family Court</a:t>
            </a:r>
            <a:endParaRPr lang="en-US" sz="1200" dirty="0">
              <a:solidFill>
                <a:srgbClr val="000000"/>
              </a:solidFill>
              <a:latin typeface="Calibri" panose="020F0502020204030204" pitchFamily="34" charset="0"/>
              <a:cs typeface="Arial" charset="0"/>
            </a:endParaRPr>
          </a:p>
        </p:txBody>
      </p:sp>
      <p:sp>
        <p:nvSpPr>
          <p:cNvPr id="23" name="TextBox 22"/>
          <p:cNvSpPr txBox="1"/>
          <p:nvPr/>
        </p:nvSpPr>
        <p:spPr>
          <a:xfrm>
            <a:off x="5867400" y="2771001"/>
            <a:ext cx="1421642"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Income Tax Office</a:t>
            </a:r>
            <a:endParaRPr lang="en-US" sz="1200" dirty="0">
              <a:solidFill>
                <a:srgbClr val="000000"/>
              </a:solidFill>
              <a:latin typeface="Calibri" panose="020F0502020204030204" pitchFamily="34" charset="0"/>
              <a:cs typeface="Arial" charset="0"/>
            </a:endParaRPr>
          </a:p>
        </p:txBody>
      </p:sp>
      <p:sp>
        <p:nvSpPr>
          <p:cNvPr id="24" name="TextBox 23"/>
          <p:cNvSpPr txBox="1"/>
          <p:nvPr/>
        </p:nvSpPr>
        <p:spPr>
          <a:xfrm>
            <a:off x="2895599" y="3456802"/>
            <a:ext cx="557852"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CMC</a:t>
            </a:r>
            <a:endParaRPr lang="en-US" sz="1200" dirty="0">
              <a:solidFill>
                <a:srgbClr val="000000"/>
              </a:solidFill>
              <a:latin typeface="Calibri" panose="020F0502020204030204" pitchFamily="34" charset="0"/>
              <a:cs typeface="Arial" charset="0"/>
            </a:endParaRPr>
          </a:p>
        </p:txBody>
      </p:sp>
      <p:sp>
        <p:nvSpPr>
          <p:cNvPr id="25" name="TextBox 24"/>
          <p:cNvSpPr txBox="1"/>
          <p:nvPr/>
        </p:nvSpPr>
        <p:spPr>
          <a:xfrm>
            <a:off x="3276600" y="3456802"/>
            <a:ext cx="557852"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MSEB</a:t>
            </a:r>
            <a:endParaRPr lang="en-US" sz="1200" dirty="0">
              <a:solidFill>
                <a:srgbClr val="000000"/>
              </a:solidFill>
              <a:latin typeface="Calibri" panose="020F0502020204030204" pitchFamily="34" charset="0"/>
              <a:cs typeface="Arial" charset="0"/>
            </a:endParaRPr>
          </a:p>
        </p:txBody>
      </p:sp>
      <p:sp>
        <p:nvSpPr>
          <p:cNvPr id="26" name="TextBox 25"/>
          <p:cNvSpPr txBox="1"/>
          <p:nvPr/>
        </p:nvSpPr>
        <p:spPr>
          <a:xfrm>
            <a:off x="5784260" y="3380602"/>
            <a:ext cx="457201"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IB</a:t>
            </a:r>
            <a:endParaRPr lang="en-US" sz="1200" dirty="0">
              <a:solidFill>
                <a:srgbClr val="000000"/>
              </a:solidFill>
              <a:latin typeface="Calibri" panose="020F0502020204030204" pitchFamily="34" charset="0"/>
              <a:cs typeface="Arial" charset="0"/>
            </a:endParaRPr>
          </a:p>
        </p:txBody>
      </p:sp>
      <p:sp>
        <p:nvSpPr>
          <p:cNvPr id="27" name="TextBox 26"/>
          <p:cNvSpPr txBox="1"/>
          <p:nvPr/>
        </p:nvSpPr>
        <p:spPr>
          <a:xfrm>
            <a:off x="6556385" y="3304401"/>
            <a:ext cx="502921" cy="276998"/>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AG</a:t>
            </a:r>
            <a:endParaRPr lang="en-US" sz="1200" dirty="0">
              <a:solidFill>
                <a:srgbClr val="000000"/>
              </a:solidFill>
              <a:latin typeface="Calibri" panose="020F0502020204030204" pitchFamily="34" charset="0"/>
              <a:cs typeface="Arial" charset="0"/>
            </a:endParaRPr>
          </a:p>
        </p:txBody>
      </p:sp>
      <p:sp>
        <p:nvSpPr>
          <p:cNvPr id="7" name="TextBox 6"/>
          <p:cNvSpPr txBox="1"/>
          <p:nvPr/>
        </p:nvSpPr>
        <p:spPr>
          <a:xfrm>
            <a:off x="457200" y="6079483"/>
            <a:ext cx="3352799" cy="323165"/>
          </a:xfrm>
          <a:prstGeom prst="rect">
            <a:avLst/>
          </a:prstGeom>
          <a:noFill/>
        </p:spPr>
        <p:txBody>
          <a:bodyPr wrap="square" rtlCol="0">
            <a:spAutoFit/>
          </a:bodyPr>
          <a:lstStyle/>
          <a:p>
            <a:pPr algn="ctr">
              <a:buClr>
                <a:srgbClr val="D98029"/>
              </a:buClr>
            </a:pPr>
            <a:r>
              <a:rPr lang="en-US" sz="1500" dirty="0" smtClean="0">
                <a:solidFill>
                  <a:srgbClr val="000000"/>
                </a:solidFill>
                <a:latin typeface="Arial" charset="0"/>
                <a:cs typeface="Arial" charset="0"/>
              </a:rPr>
              <a:t>Wireless Access Points*: 18</a:t>
            </a:r>
            <a:endParaRPr lang="en-US" sz="1500" dirty="0">
              <a:solidFill>
                <a:srgbClr val="000000"/>
              </a:solidFill>
              <a:latin typeface="Arial" charset="0"/>
              <a:cs typeface="Arial" charset="0"/>
            </a:endParaRPr>
          </a:p>
        </p:txBody>
      </p:sp>
      <p:sp>
        <p:nvSpPr>
          <p:cNvPr id="5" name="Oval 4"/>
          <p:cNvSpPr/>
          <p:nvPr/>
        </p:nvSpPr>
        <p:spPr>
          <a:xfrm>
            <a:off x="676506" y="6162897"/>
            <a:ext cx="152400" cy="152400"/>
          </a:xfrm>
          <a:prstGeom prst="ellipse">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500" dirty="0">
              <a:solidFill>
                <a:srgbClr val="FFFFFF"/>
              </a:solidFill>
            </a:endParaRPr>
          </a:p>
        </p:txBody>
      </p:sp>
      <p:sp>
        <p:nvSpPr>
          <p:cNvPr id="3" name="Title 2"/>
          <p:cNvSpPr>
            <a:spLocks noGrp="1"/>
          </p:cNvSpPr>
          <p:nvPr>
            <p:ph type="title"/>
          </p:nvPr>
        </p:nvSpPr>
        <p:spPr>
          <a:xfrm>
            <a:off x="54996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Location Analysis is performed to identify the Wi-Fi access points locations in E- Block to ensure carpet coverage</a:t>
            </a:r>
            <a:endParaRPr lang="en-US" sz="2000" b="1" dirty="0">
              <a:solidFill>
                <a:srgbClr val="336699"/>
              </a:solidFill>
              <a:latin typeface="Calibri" pitchFamily="34" charset="0"/>
              <a:cs typeface="Calibri" pitchFamily="34" charset="0"/>
            </a:endParaRPr>
          </a:p>
        </p:txBody>
      </p:sp>
      <p:sp>
        <p:nvSpPr>
          <p:cNvPr id="2" name="TextBox 1"/>
          <p:cNvSpPr txBox="1"/>
          <p:nvPr/>
        </p:nvSpPr>
        <p:spPr>
          <a:xfrm>
            <a:off x="550863" y="6356192"/>
            <a:ext cx="8089900" cy="230832"/>
          </a:xfrm>
          <a:prstGeom prst="rect">
            <a:avLst/>
          </a:prstGeom>
          <a:noFill/>
        </p:spPr>
        <p:txBody>
          <a:bodyPr wrap="square" rtlCol="0">
            <a:spAutoFit/>
          </a:bodyPr>
          <a:lstStyle/>
          <a:p>
            <a:pPr eaLnBrk="1" hangingPunct="1"/>
            <a:r>
              <a:rPr lang="en-US" sz="900" b="0" i="1" dirty="0" smtClean="0">
                <a:solidFill>
                  <a:srgbClr val="000000"/>
                </a:solidFill>
                <a:latin typeface="Arial" charset="0"/>
                <a:cs typeface="Arial" charset="0"/>
              </a:rPr>
              <a:t>*Wireless access points have been identified in consultation with telecom service provider. Detailed feasibility study will be done during implementation</a:t>
            </a:r>
            <a:endParaRPr lang="en-US" sz="900" b="0" i="1" dirty="0">
              <a:solidFill>
                <a:srgbClr val="000000"/>
              </a:solidFill>
              <a:latin typeface="Arial" charset="0"/>
              <a:cs typeface="Arial" charset="0"/>
            </a:endParaRPr>
          </a:p>
        </p:txBody>
      </p:sp>
      <p:pic>
        <p:nvPicPr>
          <p:cNvPr id="2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9479" y="184191"/>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16335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5825" y="1219200"/>
            <a:ext cx="6276975" cy="496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4996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Location Analysis </a:t>
            </a:r>
            <a:r>
              <a:rPr lang="en-US" dirty="0" smtClean="0">
                <a:solidFill>
                  <a:srgbClr val="336699"/>
                </a:solidFill>
                <a:cs typeface="Calibri" pitchFamily="34" charset="0"/>
              </a:rPr>
              <a:t>is also done for </a:t>
            </a:r>
            <a:r>
              <a:rPr lang="en-US" sz="2000" b="1" dirty="0" smtClean="0">
                <a:solidFill>
                  <a:srgbClr val="336699"/>
                </a:solidFill>
                <a:latin typeface="Calibri" pitchFamily="34" charset="0"/>
                <a:cs typeface="Calibri" pitchFamily="34" charset="0"/>
              </a:rPr>
              <a:t>G Block to identify Wi-Fi access points locations to ensure carpet coverage</a:t>
            </a:r>
            <a:endParaRPr lang="en-US" sz="2000" b="1" dirty="0">
              <a:solidFill>
                <a:srgbClr val="336699"/>
              </a:solidFill>
              <a:latin typeface="Calibri" pitchFamily="34" charset="0"/>
              <a:cs typeface="Calibri" pitchFamily="34" charset="0"/>
            </a:endParaRPr>
          </a:p>
        </p:txBody>
      </p:sp>
      <p:sp>
        <p:nvSpPr>
          <p:cNvPr id="8" name="TextBox 7"/>
          <p:cNvSpPr txBox="1"/>
          <p:nvPr/>
        </p:nvSpPr>
        <p:spPr>
          <a:xfrm>
            <a:off x="1676400" y="3063582"/>
            <a:ext cx="4572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NSE</a:t>
            </a:r>
            <a:endParaRPr lang="en-US" sz="1200" dirty="0">
              <a:solidFill>
                <a:srgbClr val="000000"/>
              </a:solidFill>
              <a:latin typeface="Calibri" panose="020F0502020204030204" pitchFamily="34" charset="0"/>
              <a:cs typeface="Arial" charset="0"/>
            </a:endParaRPr>
          </a:p>
        </p:txBody>
      </p:sp>
      <p:sp>
        <p:nvSpPr>
          <p:cNvPr id="9" name="TextBox 8"/>
          <p:cNvSpPr txBox="1"/>
          <p:nvPr/>
        </p:nvSpPr>
        <p:spPr>
          <a:xfrm>
            <a:off x="2133600" y="3368382"/>
            <a:ext cx="4572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SEBI</a:t>
            </a:r>
            <a:endParaRPr lang="en-US" sz="1200" dirty="0">
              <a:solidFill>
                <a:srgbClr val="000000"/>
              </a:solidFill>
              <a:latin typeface="Calibri" panose="020F0502020204030204" pitchFamily="34" charset="0"/>
              <a:cs typeface="Arial" charset="0"/>
            </a:endParaRPr>
          </a:p>
        </p:txBody>
      </p:sp>
      <p:sp>
        <p:nvSpPr>
          <p:cNvPr id="10" name="TextBox 9"/>
          <p:cNvSpPr txBox="1"/>
          <p:nvPr/>
        </p:nvSpPr>
        <p:spPr>
          <a:xfrm>
            <a:off x="1828800" y="3548583"/>
            <a:ext cx="4572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SBI</a:t>
            </a:r>
            <a:endParaRPr lang="en-US" sz="1200" dirty="0">
              <a:solidFill>
                <a:srgbClr val="000000"/>
              </a:solidFill>
              <a:latin typeface="Calibri" panose="020F0502020204030204" pitchFamily="34" charset="0"/>
              <a:cs typeface="Arial" charset="0"/>
            </a:endParaRPr>
          </a:p>
        </p:txBody>
      </p:sp>
      <p:sp>
        <p:nvSpPr>
          <p:cNvPr id="11" name="TextBox 10"/>
          <p:cNvSpPr txBox="1"/>
          <p:nvPr/>
        </p:nvSpPr>
        <p:spPr>
          <a:xfrm>
            <a:off x="1600200" y="3673182"/>
            <a:ext cx="4572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IDBI</a:t>
            </a:r>
            <a:endParaRPr lang="en-US" sz="1200" dirty="0">
              <a:solidFill>
                <a:srgbClr val="000000"/>
              </a:solidFill>
              <a:latin typeface="Calibri" panose="020F0502020204030204" pitchFamily="34" charset="0"/>
              <a:cs typeface="Arial" charset="0"/>
            </a:endParaRPr>
          </a:p>
        </p:txBody>
      </p:sp>
      <p:sp>
        <p:nvSpPr>
          <p:cNvPr id="12" name="TextBox 11"/>
          <p:cNvSpPr txBox="1"/>
          <p:nvPr/>
        </p:nvSpPr>
        <p:spPr>
          <a:xfrm>
            <a:off x="2514600" y="3015183"/>
            <a:ext cx="4572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ILFS</a:t>
            </a:r>
            <a:endParaRPr lang="en-US" sz="1200" dirty="0">
              <a:solidFill>
                <a:srgbClr val="000000"/>
              </a:solidFill>
              <a:latin typeface="Calibri" panose="020F0502020204030204" pitchFamily="34" charset="0"/>
              <a:cs typeface="Arial" charset="0"/>
            </a:endParaRPr>
          </a:p>
        </p:txBody>
      </p:sp>
      <p:sp>
        <p:nvSpPr>
          <p:cNvPr id="13" name="TextBox 12"/>
          <p:cNvSpPr txBox="1"/>
          <p:nvPr/>
        </p:nvSpPr>
        <p:spPr>
          <a:xfrm>
            <a:off x="2805752" y="3167583"/>
            <a:ext cx="6096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ICICI</a:t>
            </a:r>
            <a:endParaRPr lang="en-US" sz="1200" dirty="0">
              <a:solidFill>
                <a:srgbClr val="000000"/>
              </a:solidFill>
              <a:latin typeface="Calibri" panose="020F0502020204030204" pitchFamily="34" charset="0"/>
              <a:cs typeface="Arial" charset="0"/>
            </a:endParaRPr>
          </a:p>
        </p:txBody>
      </p:sp>
      <p:sp>
        <p:nvSpPr>
          <p:cNvPr id="14" name="TextBox 13"/>
          <p:cNvSpPr txBox="1"/>
          <p:nvPr/>
        </p:nvSpPr>
        <p:spPr>
          <a:xfrm>
            <a:off x="3276600" y="3712651"/>
            <a:ext cx="914400" cy="646331"/>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Bharat </a:t>
            </a:r>
          </a:p>
          <a:p>
            <a:pPr algn="ctr">
              <a:buClr>
                <a:srgbClr val="D98029"/>
              </a:buClr>
            </a:pPr>
            <a:r>
              <a:rPr lang="en-US" sz="1200" dirty="0" smtClean="0">
                <a:solidFill>
                  <a:srgbClr val="000000"/>
                </a:solidFill>
                <a:latin typeface="Calibri" panose="020F0502020204030204" pitchFamily="34" charset="0"/>
                <a:cs typeface="Arial" charset="0"/>
              </a:rPr>
              <a:t>Diamond Bourse</a:t>
            </a:r>
            <a:endParaRPr lang="en-US" sz="1200" dirty="0">
              <a:solidFill>
                <a:srgbClr val="000000"/>
              </a:solidFill>
              <a:latin typeface="Calibri" panose="020F0502020204030204" pitchFamily="34" charset="0"/>
              <a:cs typeface="Arial" charset="0"/>
            </a:endParaRPr>
          </a:p>
        </p:txBody>
      </p:sp>
      <p:sp>
        <p:nvSpPr>
          <p:cNvPr id="15" name="TextBox 14"/>
          <p:cNvSpPr txBox="1"/>
          <p:nvPr/>
        </p:nvSpPr>
        <p:spPr>
          <a:xfrm>
            <a:off x="4267200" y="4587582"/>
            <a:ext cx="6096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EIH</a:t>
            </a:r>
            <a:endParaRPr lang="en-US" sz="1200" dirty="0">
              <a:solidFill>
                <a:srgbClr val="000000"/>
              </a:solidFill>
              <a:latin typeface="Calibri" panose="020F0502020204030204" pitchFamily="34" charset="0"/>
              <a:cs typeface="Arial" charset="0"/>
            </a:endParaRPr>
          </a:p>
        </p:txBody>
      </p:sp>
      <p:sp>
        <p:nvSpPr>
          <p:cNvPr id="16" name="TextBox 15"/>
          <p:cNvSpPr txBox="1"/>
          <p:nvPr/>
        </p:nvSpPr>
        <p:spPr>
          <a:xfrm>
            <a:off x="3200400" y="4511382"/>
            <a:ext cx="762000" cy="461665"/>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Reliance Ind. Ltd</a:t>
            </a:r>
            <a:endParaRPr lang="en-US" sz="1200" dirty="0">
              <a:solidFill>
                <a:srgbClr val="000000"/>
              </a:solidFill>
              <a:latin typeface="Calibri" panose="020F0502020204030204" pitchFamily="34" charset="0"/>
              <a:cs typeface="Arial" charset="0"/>
            </a:endParaRPr>
          </a:p>
        </p:txBody>
      </p:sp>
      <p:sp>
        <p:nvSpPr>
          <p:cNvPr id="17" name="TextBox 16"/>
          <p:cNvSpPr txBox="1"/>
          <p:nvPr/>
        </p:nvSpPr>
        <p:spPr>
          <a:xfrm>
            <a:off x="3733800" y="4816182"/>
            <a:ext cx="762000" cy="461665"/>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US Embassy</a:t>
            </a:r>
            <a:endParaRPr lang="en-US" sz="1200" dirty="0">
              <a:solidFill>
                <a:srgbClr val="000000"/>
              </a:solidFill>
              <a:latin typeface="Calibri" panose="020F0502020204030204" pitchFamily="34" charset="0"/>
              <a:cs typeface="Arial" charset="0"/>
            </a:endParaRPr>
          </a:p>
        </p:txBody>
      </p:sp>
      <p:sp>
        <p:nvSpPr>
          <p:cNvPr id="18" name="TextBox 17"/>
          <p:cNvSpPr txBox="1"/>
          <p:nvPr/>
        </p:nvSpPr>
        <p:spPr>
          <a:xfrm rot="2069716">
            <a:off x="4169614" y="3398644"/>
            <a:ext cx="1691888"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MMRDA Grounds</a:t>
            </a:r>
            <a:endParaRPr lang="en-US" sz="1200" dirty="0">
              <a:solidFill>
                <a:srgbClr val="000000"/>
              </a:solidFill>
              <a:latin typeface="Calibri" panose="020F0502020204030204" pitchFamily="34" charset="0"/>
              <a:cs typeface="Arial" charset="0"/>
            </a:endParaRPr>
          </a:p>
        </p:txBody>
      </p:sp>
      <p:sp>
        <p:nvSpPr>
          <p:cNvPr id="19" name="TextBox 18"/>
          <p:cNvSpPr txBox="1"/>
          <p:nvPr/>
        </p:nvSpPr>
        <p:spPr>
          <a:xfrm rot="3622293">
            <a:off x="1363592" y="4268652"/>
            <a:ext cx="762000" cy="461665"/>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MMRDA Grounds</a:t>
            </a:r>
            <a:endParaRPr lang="en-US" sz="1200" dirty="0">
              <a:solidFill>
                <a:srgbClr val="000000"/>
              </a:solidFill>
              <a:latin typeface="Calibri" panose="020F0502020204030204" pitchFamily="34" charset="0"/>
              <a:cs typeface="Arial" charset="0"/>
            </a:endParaRPr>
          </a:p>
        </p:txBody>
      </p:sp>
      <p:sp>
        <p:nvSpPr>
          <p:cNvPr id="20" name="TextBox 19"/>
          <p:cNvSpPr txBox="1"/>
          <p:nvPr/>
        </p:nvSpPr>
        <p:spPr>
          <a:xfrm rot="2069716">
            <a:off x="3632151" y="3643097"/>
            <a:ext cx="1863432"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MMRDA Grounds</a:t>
            </a:r>
            <a:endParaRPr lang="en-US" sz="1200" dirty="0">
              <a:solidFill>
                <a:srgbClr val="000000"/>
              </a:solidFill>
              <a:latin typeface="Calibri" panose="020F0502020204030204" pitchFamily="34" charset="0"/>
              <a:cs typeface="Arial" charset="0"/>
            </a:endParaRPr>
          </a:p>
        </p:txBody>
      </p:sp>
      <p:sp>
        <p:nvSpPr>
          <p:cNvPr id="52" name="TextBox 51"/>
          <p:cNvSpPr txBox="1"/>
          <p:nvPr/>
        </p:nvSpPr>
        <p:spPr>
          <a:xfrm>
            <a:off x="457200" y="6079483"/>
            <a:ext cx="3352799" cy="323165"/>
          </a:xfrm>
          <a:prstGeom prst="rect">
            <a:avLst/>
          </a:prstGeom>
          <a:noFill/>
        </p:spPr>
        <p:txBody>
          <a:bodyPr wrap="square" rtlCol="0">
            <a:spAutoFit/>
          </a:bodyPr>
          <a:lstStyle/>
          <a:p>
            <a:pPr algn="ctr">
              <a:buClr>
                <a:srgbClr val="D98029"/>
              </a:buClr>
            </a:pPr>
            <a:r>
              <a:rPr lang="en-US" sz="1500" dirty="0" smtClean="0">
                <a:solidFill>
                  <a:srgbClr val="000000"/>
                </a:solidFill>
                <a:latin typeface="Arial" charset="0"/>
                <a:cs typeface="Arial" charset="0"/>
              </a:rPr>
              <a:t>Wireless Access Points*: 74</a:t>
            </a:r>
            <a:endParaRPr lang="en-US" sz="1500" dirty="0">
              <a:solidFill>
                <a:srgbClr val="000000"/>
              </a:solidFill>
              <a:latin typeface="Arial" charset="0"/>
              <a:cs typeface="Arial" charset="0"/>
            </a:endParaRPr>
          </a:p>
        </p:txBody>
      </p:sp>
      <p:sp>
        <p:nvSpPr>
          <p:cNvPr id="53" name="Oval 52"/>
          <p:cNvSpPr/>
          <p:nvPr/>
        </p:nvSpPr>
        <p:spPr>
          <a:xfrm>
            <a:off x="676506" y="6162897"/>
            <a:ext cx="152400" cy="152400"/>
          </a:xfrm>
          <a:prstGeom prst="ellipse">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500" dirty="0">
              <a:solidFill>
                <a:srgbClr val="FFFFFF"/>
              </a:solidFill>
            </a:endParaRPr>
          </a:p>
        </p:txBody>
      </p:sp>
      <p:sp>
        <p:nvSpPr>
          <p:cNvPr id="54" name="TextBox 53"/>
          <p:cNvSpPr txBox="1"/>
          <p:nvPr/>
        </p:nvSpPr>
        <p:spPr>
          <a:xfrm>
            <a:off x="550863" y="6356192"/>
            <a:ext cx="8089900" cy="230832"/>
          </a:xfrm>
          <a:prstGeom prst="rect">
            <a:avLst/>
          </a:prstGeom>
          <a:noFill/>
        </p:spPr>
        <p:txBody>
          <a:bodyPr wrap="square" rtlCol="0">
            <a:spAutoFit/>
          </a:bodyPr>
          <a:lstStyle/>
          <a:p>
            <a:pPr eaLnBrk="1" hangingPunct="1"/>
            <a:r>
              <a:rPr lang="en-US" sz="900" b="0" i="1" dirty="0" smtClean="0">
                <a:solidFill>
                  <a:srgbClr val="000000"/>
                </a:solidFill>
                <a:latin typeface="Arial" charset="0"/>
                <a:cs typeface="Arial" charset="0"/>
              </a:rPr>
              <a:t>*Wireless access points have been identified in consultation with telecom service provider. Detailed feasibility study will be done during implementation</a:t>
            </a:r>
            <a:endParaRPr lang="en-US" sz="900" b="0" i="1" dirty="0">
              <a:solidFill>
                <a:srgbClr val="000000"/>
              </a:solidFill>
              <a:latin typeface="Arial" charset="0"/>
              <a:cs typeface="Arial" charset="0"/>
            </a:endParaRPr>
          </a:p>
        </p:txBody>
      </p:sp>
      <p:pic>
        <p:nvPicPr>
          <p:cNvPr id="3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9479" y="184191"/>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900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347" y="111510"/>
            <a:ext cx="7675600" cy="1002979"/>
          </a:xfrm>
        </p:spPr>
        <p:txBody>
          <a:bodyPr vert="horz" lIns="0" tIns="45720" rIns="91440" bIns="0" rtlCol="0" anchor="b" anchorCtr="0">
            <a:normAutofit/>
          </a:bodyPr>
          <a:lstStyle/>
          <a:p>
            <a:r>
              <a:rPr lang="en-US" dirty="0" smtClean="0">
                <a:solidFill>
                  <a:srgbClr val="336699"/>
                </a:solidFill>
                <a:cs typeface="Calibri" pitchFamily="34" charset="0"/>
              </a:rPr>
              <a:t>Smart parking with electric </a:t>
            </a:r>
            <a:r>
              <a:rPr lang="en-US" dirty="0">
                <a:solidFill>
                  <a:srgbClr val="336699"/>
                </a:solidFill>
                <a:cs typeface="Calibri" pitchFamily="34" charset="0"/>
              </a:rPr>
              <a:t>c</a:t>
            </a:r>
            <a:r>
              <a:rPr lang="en-US" dirty="0" smtClean="0">
                <a:solidFill>
                  <a:srgbClr val="336699"/>
                </a:solidFill>
                <a:cs typeface="Calibri" pitchFamily="34" charset="0"/>
              </a:rPr>
              <a:t>art will save time, reduce emissions and provide last mile connectivity</a:t>
            </a:r>
            <a:endParaRPr lang="en-US" dirty="0">
              <a:solidFill>
                <a:srgbClr val="336699"/>
              </a:solidFill>
              <a:cs typeface="Calibri" pitchFamily="34" charset="0"/>
            </a:endParaRPr>
          </a:p>
        </p:txBody>
      </p:sp>
      <p:sp>
        <p:nvSpPr>
          <p:cNvPr id="13" name="Rectangle 12"/>
          <p:cNvSpPr/>
          <p:nvPr/>
        </p:nvSpPr>
        <p:spPr bwMode="auto">
          <a:xfrm>
            <a:off x="467220" y="1385721"/>
            <a:ext cx="3495180" cy="2633366"/>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lnSpc>
                <a:spcPct val="130000"/>
              </a:lnSpc>
              <a:buFont typeface="Wingdings" panose="05000000000000000000" pitchFamily="2" charset="2"/>
              <a:buChar char="§"/>
              <a:defRPr/>
            </a:pPr>
            <a:r>
              <a:rPr lang="en-US" sz="1100" dirty="0" smtClean="0">
                <a:solidFill>
                  <a:srgbClr val="00BBEE"/>
                </a:solidFill>
                <a:latin typeface="Calibri" panose="020F0502020204030204" pitchFamily="34" charset="0"/>
                <a:cs typeface="Arial" charset="0"/>
              </a:rPr>
              <a:t>Wi-Fi Sensor </a:t>
            </a:r>
            <a:r>
              <a:rPr lang="en-US" sz="1100" b="0" dirty="0" smtClean="0">
                <a:solidFill>
                  <a:srgbClr val="000000"/>
                </a:solidFill>
                <a:latin typeface="Calibri" panose="020F0502020204030204" pitchFamily="34" charset="0"/>
                <a:cs typeface="Arial" charset="0"/>
              </a:rPr>
              <a:t>based Smart </a:t>
            </a:r>
            <a:r>
              <a:rPr lang="en-US" sz="1100" b="0" dirty="0">
                <a:solidFill>
                  <a:srgbClr val="000000"/>
                </a:solidFill>
                <a:latin typeface="Calibri" panose="020F0502020204030204" pitchFamily="34" charset="0"/>
                <a:cs typeface="Arial" charset="0"/>
              </a:rPr>
              <a:t>Parking solution will manage </a:t>
            </a:r>
            <a:r>
              <a:rPr lang="en-US" sz="1100" dirty="0">
                <a:solidFill>
                  <a:srgbClr val="00B0F0"/>
                </a:solidFill>
                <a:latin typeface="Calibri" panose="020F0502020204030204" pitchFamily="34" charset="0"/>
                <a:cs typeface="Arial" charset="0"/>
              </a:rPr>
              <a:t>indoor, open and street </a:t>
            </a:r>
            <a:r>
              <a:rPr lang="en-US" sz="1100" dirty="0" smtClean="0">
                <a:solidFill>
                  <a:srgbClr val="00B0F0"/>
                </a:solidFill>
                <a:latin typeface="Calibri" panose="020F0502020204030204" pitchFamily="34" charset="0"/>
                <a:cs typeface="Arial" charset="0"/>
              </a:rPr>
              <a:t>parking</a:t>
            </a:r>
          </a:p>
          <a:p>
            <a:pPr marL="285750" indent="-285750">
              <a:lnSpc>
                <a:spcPct val="130000"/>
              </a:lnSpc>
              <a:buClr>
                <a:srgbClr val="000000"/>
              </a:buClr>
              <a:buFont typeface="Wingdings" panose="05000000000000000000" pitchFamily="2" charset="2"/>
              <a:buChar char="§"/>
              <a:defRPr/>
            </a:pPr>
            <a:r>
              <a:rPr lang="en-US" sz="1100" b="0" kern="0" dirty="0">
                <a:solidFill>
                  <a:srgbClr val="000000"/>
                </a:solidFill>
                <a:latin typeface="Calibri" pitchFamily="34" charset="0"/>
                <a:cs typeface="Arial" charset="0"/>
              </a:rPr>
              <a:t>Smart Parking enables </a:t>
            </a:r>
            <a:r>
              <a:rPr lang="en-US" sz="1100" kern="0" dirty="0">
                <a:solidFill>
                  <a:srgbClr val="00BBEE"/>
                </a:solidFill>
                <a:latin typeface="Calibri" pitchFamily="34" charset="0"/>
                <a:cs typeface="Arial" charset="0"/>
              </a:rPr>
              <a:t>1070</a:t>
            </a:r>
            <a:r>
              <a:rPr lang="en-US" sz="1100" b="0" kern="0" dirty="0">
                <a:solidFill>
                  <a:srgbClr val="00BBEE"/>
                </a:solidFill>
                <a:latin typeface="Calibri" pitchFamily="34" charset="0"/>
                <a:cs typeface="Arial" charset="0"/>
              </a:rPr>
              <a:t> Car Parking</a:t>
            </a:r>
            <a:r>
              <a:rPr lang="en-US" sz="1100" b="0" kern="0" dirty="0">
                <a:solidFill>
                  <a:srgbClr val="000000"/>
                </a:solidFill>
                <a:latin typeface="Calibri" pitchFamily="34" charset="0"/>
                <a:cs typeface="Arial" charset="0"/>
              </a:rPr>
              <a:t> spaces</a:t>
            </a:r>
            <a:r>
              <a:rPr lang="en-US" sz="1100" kern="0" dirty="0">
                <a:solidFill>
                  <a:srgbClr val="00BBEE"/>
                </a:solidFill>
                <a:latin typeface="Calibri" pitchFamily="34" charset="0"/>
                <a:cs typeface="Arial" charset="0"/>
              </a:rPr>
              <a:t>, 166 Buses</a:t>
            </a:r>
            <a:r>
              <a:rPr lang="en-US" sz="1100" b="0" kern="0" dirty="0">
                <a:solidFill>
                  <a:srgbClr val="000000"/>
                </a:solidFill>
                <a:latin typeface="Calibri" pitchFamily="34" charset="0"/>
                <a:cs typeface="Arial" charset="0"/>
              </a:rPr>
              <a:t> Parking and </a:t>
            </a:r>
            <a:r>
              <a:rPr lang="en-US" sz="1100" kern="0" dirty="0">
                <a:solidFill>
                  <a:srgbClr val="00BBEE"/>
                </a:solidFill>
                <a:latin typeface="Calibri" pitchFamily="34" charset="0"/>
                <a:cs typeface="Arial" charset="0"/>
              </a:rPr>
              <a:t>350 </a:t>
            </a:r>
            <a:r>
              <a:rPr lang="en-US" sz="1100" kern="0" dirty="0" smtClean="0">
                <a:solidFill>
                  <a:srgbClr val="00BBEE"/>
                </a:solidFill>
                <a:latin typeface="Calibri" pitchFamily="34" charset="0"/>
                <a:cs typeface="Arial" charset="0"/>
              </a:rPr>
              <a:t>2-wheeler </a:t>
            </a:r>
            <a:r>
              <a:rPr lang="en-US" sz="1100" b="0" kern="0" dirty="0" smtClean="0">
                <a:solidFill>
                  <a:srgbClr val="000000"/>
                </a:solidFill>
                <a:latin typeface="Calibri" pitchFamily="34" charset="0"/>
                <a:cs typeface="Arial" charset="0"/>
              </a:rPr>
              <a:t>parking</a:t>
            </a:r>
            <a:endParaRPr lang="en-US" sz="1100" b="0" kern="0" dirty="0">
              <a:solidFill>
                <a:srgbClr val="000000"/>
              </a:solidFill>
              <a:latin typeface="Calibri" pitchFamily="34" charset="0"/>
              <a:cs typeface="Arial" charset="0"/>
            </a:endParaRPr>
          </a:p>
          <a:p>
            <a:pPr marL="285750" indent="-285750">
              <a:lnSpc>
                <a:spcPct val="130000"/>
              </a:lnSpc>
              <a:buClr>
                <a:srgbClr val="000000"/>
              </a:buClr>
              <a:buFont typeface="Wingdings" panose="05000000000000000000" pitchFamily="2" charset="2"/>
              <a:buChar char="§"/>
              <a:defRPr/>
            </a:pPr>
            <a:r>
              <a:rPr lang="en-US" sz="1100" b="0" kern="0" dirty="0">
                <a:solidFill>
                  <a:srgbClr val="000000"/>
                </a:solidFill>
                <a:latin typeface="Calibri" pitchFamily="34" charset="0"/>
                <a:cs typeface="Arial" charset="0"/>
              </a:rPr>
              <a:t>Provision to enable </a:t>
            </a:r>
            <a:r>
              <a:rPr lang="en-US" sz="1100" kern="0" dirty="0">
                <a:solidFill>
                  <a:srgbClr val="00BBEE"/>
                </a:solidFill>
                <a:latin typeface="Calibri" pitchFamily="34" charset="0"/>
                <a:cs typeface="Arial" charset="0"/>
              </a:rPr>
              <a:t>2000</a:t>
            </a:r>
            <a:r>
              <a:rPr lang="en-US" sz="1100" b="0" kern="0" dirty="0">
                <a:solidFill>
                  <a:srgbClr val="000000"/>
                </a:solidFill>
                <a:latin typeface="Calibri" pitchFamily="34" charset="0"/>
                <a:cs typeface="Arial" charset="0"/>
              </a:rPr>
              <a:t> more car parking spaces in future</a:t>
            </a:r>
          </a:p>
          <a:p>
            <a:pPr marL="285750" indent="-285750">
              <a:lnSpc>
                <a:spcPct val="130000"/>
              </a:lnSpc>
              <a:buFont typeface="Wingdings" panose="05000000000000000000" pitchFamily="2" charset="2"/>
              <a:buChar char="§"/>
              <a:defRPr/>
            </a:pPr>
            <a:r>
              <a:rPr lang="en-US" sz="1100" dirty="0" smtClean="0">
                <a:solidFill>
                  <a:srgbClr val="00B0F0"/>
                </a:solidFill>
                <a:latin typeface="Calibri" panose="020F0502020204030204" pitchFamily="34" charset="0"/>
                <a:cs typeface="Arial" charset="0"/>
              </a:rPr>
              <a:t>Parking </a:t>
            </a:r>
            <a:r>
              <a:rPr lang="en-US" sz="1100" dirty="0">
                <a:solidFill>
                  <a:srgbClr val="00B0F0"/>
                </a:solidFill>
                <a:latin typeface="Calibri" panose="020F0502020204030204" pitchFamily="34" charset="0"/>
                <a:cs typeface="Arial" charset="0"/>
              </a:rPr>
              <a:t>Guidance </a:t>
            </a:r>
            <a:r>
              <a:rPr lang="en-US" sz="1100" dirty="0" smtClean="0">
                <a:solidFill>
                  <a:srgbClr val="00B0F0"/>
                </a:solidFill>
                <a:latin typeface="Calibri" panose="020F0502020204030204" pitchFamily="34" charset="0"/>
                <a:cs typeface="Arial" charset="0"/>
              </a:rPr>
              <a:t>mobile/web app</a:t>
            </a:r>
            <a:r>
              <a:rPr lang="en-US" sz="1100" b="0" dirty="0" smtClean="0">
                <a:solidFill>
                  <a:srgbClr val="00B0F0"/>
                </a:solidFill>
                <a:latin typeface="Calibri" panose="020F0502020204030204" pitchFamily="34" charset="0"/>
                <a:cs typeface="Arial" charset="0"/>
              </a:rPr>
              <a:t> </a:t>
            </a:r>
          </a:p>
          <a:p>
            <a:pPr marL="285750" indent="-285750">
              <a:lnSpc>
                <a:spcPct val="130000"/>
              </a:lnSpc>
              <a:buFont typeface="Wingdings" panose="05000000000000000000" pitchFamily="2" charset="2"/>
              <a:buChar char="§"/>
              <a:defRPr/>
            </a:pPr>
            <a:r>
              <a:rPr lang="en-US" sz="1100" kern="0" dirty="0" smtClean="0">
                <a:solidFill>
                  <a:srgbClr val="00B0F0"/>
                </a:solidFill>
                <a:latin typeface="Calibri" panose="020F0502020204030204" pitchFamily="34" charset="0"/>
                <a:cs typeface="Arial" charset="0"/>
              </a:rPr>
              <a:t>Digital message </a:t>
            </a:r>
            <a:r>
              <a:rPr lang="en-US" sz="1100" kern="0" dirty="0">
                <a:solidFill>
                  <a:srgbClr val="00B0F0"/>
                </a:solidFill>
                <a:latin typeface="Calibri" panose="020F0502020204030204" pitchFamily="34" charset="0"/>
                <a:cs typeface="Arial" charset="0"/>
              </a:rPr>
              <a:t>board </a:t>
            </a:r>
            <a:r>
              <a:rPr lang="en-US" sz="1100" b="0" kern="0" dirty="0" smtClean="0">
                <a:solidFill>
                  <a:srgbClr val="000000"/>
                </a:solidFill>
                <a:latin typeface="Calibri" panose="020F0502020204030204" pitchFamily="34" charset="0"/>
                <a:cs typeface="Arial" charset="0"/>
              </a:rPr>
              <a:t>and </a:t>
            </a:r>
            <a:r>
              <a:rPr lang="en-US" sz="1100" kern="0" dirty="0">
                <a:solidFill>
                  <a:srgbClr val="00B0F0"/>
                </a:solidFill>
                <a:latin typeface="Calibri" panose="020F0502020204030204" pitchFamily="34" charset="0"/>
                <a:cs typeface="Arial" charset="0"/>
              </a:rPr>
              <a:t>maps</a:t>
            </a:r>
            <a:r>
              <a:rPr lang="en-US" sz="1100" b="0" kern="0" dirty="0">
                <a:solidFill>
                  <a:srgbClr val="00B0F0"/>
                </a:solidFill>
                <a:latin typeface="Calibri" panose="020F0502020204030204" pitchFamily="34" charset="0"/>
                <a:cs typeface="Arial" charset="0"/>
              </a:rPr>
              <a:t> </a:t>
            </a:r>
            <a:r>
              <a:rPr lang="en-US" sz="1100" b="0" kern="0" dirty="0" smtClean="0">
                <a:solidFill>
                  <a:srgbClr val="000000"/>
                </a:solidFill>
                <a:latin typeface="Calibri" panose="020F0502020204030204" pitchFamily="34" charset="0"/>
                <a:cs typeface="Arial" charset="0"/>
              </a:rPr>
              <a:t>to </a:t>
            </a:r>
            <a:r>
              <a:rPr lang="en-US" sz="1100" b="0" kern="0" dirty="0">
                <a:solidFill>
                  <a:srgbClr val="000000"/>
                </a:solidFill>
                <a:latin typeface="Calibri" panose="020F0502020204030204" pitchFamily="34" charset="0"/>
                <a:cs typeface="Arial" charset="0"/>
              </a:rPr>
              <a:t>provide</a:t>
            </a:r>
            <a:r>
              <a:rPr lang="en-US" sz="1100" kern="0" dirty="0">
                <a:solidFill>
                  <a:srgbClr val="00B0F0"/>
                </a:solidFill>
                <a:latin typeface="Calibri" panose="020F0502020204030204" pitchFamily="34" charset="0"/>
                <a:cs typeface="Arial" charset="0"/>
              </a:rPr>
              <a:t> real time status</a:t>
            </a:r>
            <a:r>
              <a:rPr lang="en-US" sz="1100" b="0" kern="0" dirty="0">
                <a:solidFill>
                  <a:srgbClr val="000000"/>
                </a:solidFill>
                <a:latin typeface="Calibri" panose="020F0502020204030204" pitchFamily="34" charset="0"/>
                <a:cs typeface="Arial" charset="0"/>
              </a:rPr>
              <a:t> of </a:t>
            </a:r>
            <a:r>
              <a:rPr lang="en-US" sz="1100" b="0" kern="0" dirty="0" smtClean="0">
                <a:solidFill>
                  <a:srgbClr val="000000"/>
                </a:solidFill>
                <a:latin typeface="Calibri" panose="020F0502020204030204" pitchFamily="34" charset="0"/>
                <a:cs typeface="Arial" charset="0"/>
              </a:rPr>
              <a:t>parking at entry and exit points</a:t>
            </a:r>
            <a:endParaRPr lang="en-US" sz="1100" b="0" kern="0" dirty="0">
              <a:solidFill>
                <a:srgbClr val="000000"/>
              </a:solidFill>
              <a:latin typeface="Calibri" panose="020F0502020204030204" pitchFamily="34" charset="0"/>
              <a:cs typeface="Arial" charset="0"/>
            </a:endParaRPr>
          </a:p>
          <a:p>
            <a:pPr marL="285750" indent="-285750">
              <a:lnSpc>
                <a:spcPct val="130000"/>
              </a:lnSpc>
              <a:buFont typeface="Wingdings" panose="05000000000000000000" pitchFamily="2" charset="2"/>
              <a:buChar char="§"/>
              <a:defRPr/>
            </a:pPr>
            <a:r>
              <a:rPr lang="en-US" sz="1100" dirty="0" smtClean="0">
                <a:solidFill>
                  <a:srgbClr val="00B0F0"/>
                </a:solidFill>
                <a:latin typeface="Calibri" panose="020F0502020204030204" pitchFamily="34" charset="0"/>
                <a:cs typeface="Arial" charset="0"/>
              </a:rPr>
              <a:t>Electric </a:t>
            </a:r>
            <a:r>
              <a:rPr lang="en-US" sz="1100" dirty="0">
                <a:solidFill>
                  <a:srgbClr val="00B0F0"/>
                </a:solidFill>
                <a:latin typeface="Calibri" panose="020F0502020204030204" pitchFamily="34" charset="0"/>
                <a:cs typeface="Arial" charset="0"/>
              </a:rPr>
              <a:t>cart </a:t>
            </a:r>
            <a:r>
              <a:rPr lang="en-US" sz="1100" b="0" dirty="0">
                <a:solidFill>
                  <a:srgbClr val="000000"/>
                </a:solidFill>
                <a:latin typeface="Calibri" panose="020F0502020204030204" pitchFamily="34" charset="0"/>
                <a:cs typeface="Arial" charset="0"/>
              </a:rPr>
              <a:t>will provide </a:t>
            </a:r>
            <a:r>
              <a:rPr lang="en-US" sz="1100" dirty="0" smtClean="0">
                <a:solidFill>
                  <a:srgbClr val="00B0F0"/>
                </a:solidFill>
                <a:latin typeface="Calibri" panose="020F0502020204030204" pitchFamily="34" charset="0"/>
                <a:cs typeface="Arial" charset="0"/>
              </a:rPr>
              <a:t>last mile connectivity </a:t>
            </a:r>
            <a:r>
              <a:rPr lang="en-US" sz="1100" b="0" dirty="0">
                <a:solidFill>
                  <a:srgbClr val="000000"/>
                </a:solidFill>
                <a:latin typeface="Calibri" panose="020F0502020204030204" pitchFamily="34" charset="0"/>
                <a:cs typeface="Arial" charset="0"/>
              </a:rPr>
              <a:t>from parking to key locations at nominal </a:t>
            </a:r>
            <a:r>
              <a:rPr lang="en-US" sz="1100" b="0" dirty="0" smtClean="0">
                <a:solidFill>
                  <a:srgbClr val="000000"/>
                </a:solidFill>
                <a:latin typeface="Calibri" panose="020F0502020204030204" pitchFamily="34" charset="0"/>
                <a:cs typeface="Arial" charset="0"/>
              </a:rPr>
              <a:t>fee</a:t>
            </a: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4" name="Rectangle 3"/>
          <p:cNvSpPr txBox="1">
            <a:spLocks/>
          </p:cNvSpPr>
          <p:nvPr/>
        </p:nvSpPr>
        <p:spPr bwMode="auto">
          <a:xfrm>
            <a:off x="467220" y="1250453"/>
            <a:ext cx="13234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a:solidFill>
                  <a:srgbClr val="000000"/>
                </a:solidFill>
                <a:latin typeface="Calibri" pitchFamily="34" charset="0"/>
                <a:cs typeface="Arial" charset="0"/>
              </a:rPr>
              <a:t>Solution </a:t>
            </a:r>
            <a:r>
              <a:rPr lang="en-US" sz="1400" dirty="0" smtClean="0">
                <a:solidFill>
                  <a:srgbClr val="000000"/>
                </a:solidFill>
                <a:latin typeface="Calibri" pitchFamily="34" charset="0"/>
                <a:cs typeface="Arial" charset="0"/>
              </a:rPr>
              <a:t>Details</a:t>
            </a:r>
            <a:endParaRPr lang="en-US" sz="1400" dirty="0">
              <a:solidFill>
                <a:srgbClr val="000000"/>
              </a:solidFill>
              <a:latin typeface="Calibri" pitchFamily="34" charset="0"/>
              <a:cs typeface="Arial" charset="0"/>
            </a:endParaRPr>
          </a:p>
        </p:txBody>
      </p:sp>
      <p:sp>
        <p:nvSpPr>
          <p:cNvPr id="17" name="Rectangle 16"/>
          <p:cNvSpPr/>
          <p:nvPr/>
        </p:nvSpPr>
        <p:spPr bwMode="auto">
          <a:xfrm>
            <a:off x="468312" y="4255858"/>
            <a:ext cx="3494087" cy="2343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Clr>
                <a:srgbClr val="000000"/>
              </a:buClr>
              <a:buFont typeface="Arial" pitchFamily="34" charset="0"/>
              <a:buChar char="•"/>
              <a:defRPr/>
            </a:pPr>
            <a:endParaRPr lang="en-US" sz="1100" b="0" kern="0" dirty="0" smtClean="0">
              <a:solidFill>
                <a:srgbClr val="000000"/>
              </a:solidFill>
              <a:latin typeface="Calibri" pitchFamily="34" charset="0"/>
              <a:cs typeface="Arial" charset="0"/>
            </a:endParaRPr>
          </a:p>
          <a:p>
            <a:pPr marL="285750" indent="-285750">
              <a:lnSpc>
                <a:spcPct val="130000"/>
              </a:lnSpc>
              <a:buClr>
                <a:srgbClr val="000000"/>
              </a:buClr>
              <a:buFont typeface="Wingdings" panose="05000000000000000000" pitchFamily="2" charset="2"/>
              <a:buChar char="§"/>
              <a:defRPr/>
            </a:pPr>
            <a:r>
              <a:rPr lang="en-US" sz="1100" kern="0" dirty="0" smtClean="0">
                <a:solidFill>
                  <a:srgbClr val="00BBEE"/>
                </a:solidFill>
                <a:latin typeface="Calibri" pitchFamily="34" charset="0"/>
                <a:cs typeface="Arial" charset="0"/>
              </a:rPr>
              <a:t>Provides real visibility </a:t>
            </a:r>
            <a:r>
              <a:rPr lang="en-US" sz="1100" b="0" kern="0" dirty="0" smtClean="0">
                <a:solidFill>
                  <a:srgbClr val="000000"/>
                </a:solidFill>
                <a:latin typeface="Calibri" pitchFamily="34" charset="0"/>
                <a:cs typeface="Arial" charset="0"/>
              </a:rPr>
              <a:t>on available parking to commuters through web/mobile/message displays</a:t>
            </a:r>
            <a:endParaRPr lang="en-US" sz="1100" b="0" kern="0" dirty="0">
              <a:solidFill>
                <a:srgbClr val="000000"/>
              </a:solidFill>
              <a:latin typeface="Calibri" pitchFamily="34" charset="0"/>
              <a:cs typeface="Arial" charset="0"/>
            </a:endParaRPr>
          </a:p>
          <a:p>
            <a:pPr marL="285750" indent="-285750">
              <a:lnSpc>
                <a:spcPct val="130000"/>
              </a:lnSpc>
              <a:buClr>
                <a:srgbClr val="000000"/>
              </a:buClr>
              <a:buFont typeface="Wingdings" panose="05000000000000000000" pitchFamily="2" charset="2"/>
              <a:buChar char="§"/>
              <a:defRPr/>
            </a:pPr>
            <a:r>
              <a:rPr lang="en-US" sz="1100" kern="0" dirty="0" smtClean="0">
                <a:solidFill>
                  <a:srgbClr val="00B0F0"/>
                </a:solidFill>
                <a:latin typeface="Calibri" pitchFamily="34" charset="0"/>
                <a:cs typeface="Arial" charset="0"/>
              </a:rPr>
              <a:t>Increased </a:t>
            </a:r>
            <a:r>
              <a:rPr lang="en-US" sz="1100" kern="0" dirty="0">
                <a:solidFill>
                  <a:srgbClr val="00B0F0"/>
                </a:solidFill>
                <a:latin typeface="Calibri" pitchFamily="34" charset="0"/>
                <a:cs typeface="Arial" charset="0"/>
              </a:rPr>
              <a:t>revenue </a:t>
            </a:r>
            <a:r>
              <a:rPr lang="en-US" sz="1100" b="0" kern="0" dirty="0">
                <a:solidFill>
                  <a:srgbClr val="000000"/>
                </a:solidFill>
                <a:latin typeface="Calibri" pitchFamily="34" charset="0"/>
                <a:cs typeface="Arial" charset="0"/>
              </a:rPr>
              <a:t>from parking </a:t>
            </a:r>
            <a:r>
              <a:rPr lang="en-US" sz="1100" b="0" kern="0" dirty="0" smtClean="0">
                <a:solidFill>
                  <a:srgbClr val="000000"/>
                </a:solidFill>
                <a:latin typeface="Calibri" pitchFamily="34" charset="0"/>
                <a:cs typeface="Arial" charset="0"/>
              </a:rPr>
              <a:t>services by improving utilization of parking spaces</a:t>
            </a:r>
          </a:p>
          <a:p>
            <a:pPr marL="285750" indent="-285750">
              <a:lnSpc>
                <a:spcPct val="130000"/>
              </a:lnSpc>
              <a:buClr>
                <a:srgbClr val="000000"/>
              </a:buClr>
              <a:buFont typeface="Wingdings" panose="05000000000000000000" pitchFamily="2" charset="2"/>
              <a:buChar char="§"/>
              <a:defRPr/>
            </a:pPr>
            <a:r>
              <a:rPr lang="en-US" sz="1100" kern="0" dirty="0" smtClean="0">
                <a:solidFill>
                  <a:srgbClr val="00B0F0"/>
                </a:solidFill>
                <a:latin typeface="Calibri" pitchFamily="34" charset="0"/>
                <a:cs typeface="Arial" charset="0"/>
              </a:rPr>
              <a:t>Hassle </a:t>
            </a:r>
            <a:r>
              <a:rPr lang="en-US" sz="1100" kern="0" dirty="0">
                <a:solidFill>
                  <a:srgbClr val="00B0F0"/>
                </a:solidFill>
                <a:latin typeface="Calibri" pitchFamily="34" charset="0"/>
                <a:cs typeface="Arial" charset="0"/>
              </a:rPr>
              <a:t>free parking </a:t>
            </a:r>
            <a:r>
              <a:rPr lang="en-US" sz="1100" b="0" kern="0" dirty="0">
                <a:solidFill>
                  <a:srgbClr val="000000"/>
                </a:solidFill>
                <a:latin typeface="Calibri" pitchFamily="34" charset="0"/>
                <a:cs typeface="Arial" charset="0"/>
              </a:rPr>
              <a:t>for premium and normal users</a:t>
            </a:r>
            <a:r>
              <a:rPr lang="en-US" sz="1100" b="0" kern="0" dirty="0" smtClean="0">
                <a:solidFill>
                  <a:srgbClr val="000000"/>
                </a:solidFill>
                <a:latin typeface="Calibri" pitchFamily="34" charset="0"/>
                <a:cs typeface="Arial" charset="0"/>
              </a:rPr>
              <a:t>.</a:t>
            </a:r>
          </a:p>
          <a:p>
            <a:pPr marL="285750" indent="-285750">
              <a:lnSpc>
                <a:spcPct val="130000"/>
              </a:lnSpc>
              <a:buClr>
                <a:srgbClr val="000000"/>
              </a:buClr>
              <a:buFont typeface="Wingdings" panose="05000000000000000000" pitchFamily="2" charset="2"/>
              <a:buChar char="§"/>
              <a:defRPr/>
            </a:pPr>
            <a:r>
              <a:rPr lang="en-US" sz="1100" b="0" kern="0" dirty="0">
                <a:solidFill>
                  <a:srgbClr val="000000"/>
                </a:solidFill>
                <a:latin typeface="Calibri" pitchFamily="34" charset="0"/>
                <a:cs typeface="Arial" charset="0"/>
              </a:rPr>
              <a:t>Streamline the parking operations</a:t>
            </a:r>
          </a:p>
          <a:p>
            <a:pPr marL="285750" indent="-285750">
              <a:lnSpc>
                <a:spcPct val="130000"/>
              </a:lnSpc>
              <a:buClr>
                <a:srgbClr val="000000"/>
              </a:buClr>
              <a:buFont typeface="Wingdings" panose="05000000000000000000" pitchFamily="2" charset="2"/>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p:txBody>
      </p:sp>
      <p:sp>
        <p:nvSpPr>
          <p:cNvPr id="18" name="Rectangle 3"/>
          <p:cNvSpPr txBox="1">
            <a:spLocks/>
          </p:cNvSpPr>
          <p:nvPr/>
        </p:nvSpPr>
        <p:spPr bwMode="auto">
          <a:xfrm>
            <a:off x="543656" y="4113077"/>
            <a:ext cx="751980" cy="227270"/>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Benefits</a:t>
            </a:r>
            <a:endParaRPr lang="en-US" sz="1400" dirty="0">
              <a:solidFill>
                <a:srgbClr val="000000"/>
              </a:solidFill>
              <a:latin typeface="Calibri" pitchFamily="34" charset="0"/>
              <a:cs typeface="Arial" charset="0"/>
            </a:endParaRPr>
          </a:p>
        </p:txBody>
      </p:sp>
      <p:sp>
        <p:nvSpPr>
          <p:cNvPr id="21" name="Rectangle 20"/>
          <p:cNvSpPr/>
          <p:nvPr/>
        </p:nvSpPr>
        <p:spPr bwMode="auto">
          <a:xfrm>
            <a:off x="4139952" y="4255857"/>
            <a:ext cx="4535736" cy="2343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b="0" kern="0" dirty="0" smtClean="0">
              <a:solidFill>
                <a:srgbClr val="000000"/>
              </a:solidFill>
              <a:latin typeface="Calibri" pitchFamily="34" charset="0"/>
              <a:cs typeface="Arial" charset="0"/>
            </a:endParaRPr>
          </a:p>
          <a:p>
            <a:pPr>
              <a:lnSpc>
                <a:spcPct val="130000"/>
              </a:lnSpc>
              <a:defRPr/>
            </a:pPr>
            <a:endParaRPr lang="en-US" sz="1100" b="0" kern="0" dirty="0">
              <a:solidFill>
                <a:srgbClr val="000000"/>
              </a:solidFill>
              <a:latin typeface="Calibri" pitchFamily="34" charset="0"/>
              <a:cs typeface="Arial" charset="0"/>
            </a:endParaRPr>
          </a:p>
        </p:txBody>
      </p:sp>
      <p:sp>
        <p:nvSpPr>
          <p:cNvPr id="22" name="Rectangle 3"/>
          <p:cNvSpPr txBox="1">
            <a:spLocks/>
          </p:cNvSpPr>
          <p:nvPr/>
        </p:nvSpPr>
        <p:spPr bwMode="auto">
          <a:xfrm>
            <a:off x="4215296" y="4113075"/>
            <a:ext cx="1760860" cy="227271"/>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Impact</a:t>
            </a:r>
            <a:endParaRPr lang="en-US" sz="1400" dirty="0">
              <a:solidFill>
                <a:srgbClr val="000000"/>
              </a:solidFill>
              <a:latin typeface="Calibri" pitchFamily="34" charset="0"/>
              <a:cs typeface="Arial" charset="0"/>
            </a:endParaRPr>
          </a:p>
        </p:txBody>
      </p:sp>
      <p:pic>
        <p:nvPicPr>
          <p:cNvPr id="3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134"/>
          <a:stretch/>
        </p:blipFill>
        <p:spPr bwMode="auto">
          <a:xfrm>
            <a:off x="8352420" y="335061"/>
            <a:ext cx="756084" cy="39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Oval 29"/>
          <p:cNvSpPr/>
          <p:nvPr/>
        </p:nvSpPr>
        <p:spPr>
          <a:xfrm>
            <a:off x="4190649" y="4778804"/>
            <a:ext cx="2010637"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C00000"/>
                </a:solidFill>
                <a:latin typeface="Calibri" pitchFamily="34" charset="0"/>
                <a:cs typeface="Arial" charset="0"/>
              </a:rPr>
              <a:t>19000 Liters of Fuel saved annually</a:t>
            </a:r>
          </a:p>
        </p:txBody>
      </p:sp>
      <p:sp>
        <p:nvSpPr>
          <p:cNvPr id="31" name="Oval 30"/>
          <p:cNvSpPr/>
          <p:nvPr/>
        </p:nvSpPr>
        <p:spPr>
          <a:xfrm>
            <a:off x="4312202" y="5450490"/>
            <a:ext cx="1876776"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002060"/>
                </a:solidFill>
                <a:latin typeface="Calibri" pitchFamily="34" charset="0"/>
                <a:cs typeface="Arial" charset="0"/>
              </a:rPr>
              <a:t>24 tonnes of Carbon Reduced Annually </a:t>
            </a:r>
          </a:p>
        </p:txBody>
      </p:sp>
      <p:sp>
        <p:nvSpPr>
          <p:cNvPr id="32" name="Oval 31"/>
          <p:cNvSpPr/>
          <p:nvPr/>
        </p:nvSpPr>
        <p:spPr>
          <a:xfrm>
            <a:off x="5552650" y="4379555"/>
            <a:ext cx="1921321"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7030A0"/>
                </a:solidFill>
                <a:latin typeface="Calibri" pitchFamily="34" charset="0"/>
                <a:cs typeface="Arial" charset="0"/>
              </a:rPr>
              <a:t>7800 Man days saved per year </a:t>
            </a:r>
          </a:p>
        </p:txBody>
      </p:sp>
      <p:sp>
        <p:nvSpPr>
          <p:cNvPr id="33" name="Oval 32"/>
          <p:cNvSpPr/>
          <p:nvPr/>
        </p:nvSpPr>
        <p:spPr>
          <a:xfrm>
            <a:off x="5237647" y="5877272"/>
            <a:ext cx="2501582"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0070C0"/>
                </a:solidFill>
                <a:latin typeface="Calibri" pitchFamily="34" charset="0"/>
                <a:cs typeface="Arial" charset="0"/>
              </a:rPr>
              <a:t>Parking Time Reduced from 20 minutes to 5 minutes</a:t>
            </a:r>
          </a:p>
        </p:txBody>
      </p:sp>
      <p:sp>
        <p:nvSpPr>
          <p:cNvPr id="34" name="Oval 33"/>
          <p:cNvSpPr/>
          <p:nvPr/>
        </p:nvSpPr>
        <p:spPr>
          <a:xfrm>
            <a:off x="6690703" y="5434489"/>
            <a:ext cx="2009765"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BC8F00"/>
                </a:solidFill>
                <a:latin typeface="Calibri" pitchFamily="34" charset="0"/>
                <a:cs typeface="Arial" charset="0"/>
              </a:rPr>
              <a:t>Reduction in Unauthorized Parking</a:t>
            </a:r>
          </a:p>
        </p:txBody>
      </p:sp>
      <p:pic>
        <p:nvPicPr>
          <p:cNvPr id="3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134"/>
          <a:stretch/>
        </p:blipFill>
        <p:spPr bwMode="auto">
          <a:xfrm>
            <a:off x="6067475" y="5228395"/>
            <a:ext cx="756084" cy="39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Flowchart: Preparation 28"/>
          <p:cNvSpPr/>
          <p:nvPr/>
        </p:nvSpPr>
        <p:spPr>
          <a:xfrm>
            <a:off x="5735902" y="4938555"/>
            <a:ext cx="1450504" cy="1031829"/>
          </a:xfrm>
          <a:prstGeom prst="flowChartPreparation">
            <a:avLst/>
          </a:prstGeom>
          <a:noFill/>
          <a:ln w="12700">
            <a:solidFill>
              <a:srgbClr val="5511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5" name="Oval 34"/>
          <p:cNvSpPr/>
          <p:nvPr/>
        </p:nvSpPr>
        <p:spPr>
          <a:xfrm>
            <a:off x="6661750" y="4783326"/>
            <a:ext cx="1800065"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smtClean="0">
                <a:solidFill>
                  <a:srgbClr val="00B050"/>
                </a:solidFill>
                <a:latin typeface="Calibri" pitchFamily="34" charset="0"/>
                <a:cs typeface="Arial" charset="0"/>
              </a:rPr>
              <a:t>Increase Utilization of Parking areas</a:t>
            </a:r>
            <a:endParaRPr lang="en-US" sz="1050" kern="0" dirty="0">
              <a:solidFill>
                <a:srgbClr val="00B050"/>
              </a:solidFill>
              <a:latin typeface="Calibri" pitchFamily="34" charset="0"/>
              <a:cs typeface="Arial" charset="0"/>
            </a:endParaRPr>
          </a:p>
        </p:txBody>
      </p:sp>
      <p:pic>
        <p:nvPicPr>
          <p:cNvPr id="3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134"/>
          <a:stretch/>
        </p:blipFill>
        <p:spPr bwMode="auto">
          <a:xfrm>
            <a:off x="5095726" y="1736404"/>
            <a:ext cx="2964138" cy="154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2534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68312" y="1278268"/>
            <a:ext cx="3722687" cy="2595133"/>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3" name="TextBox 2"/>
          <p:cNvSpPr txBox="1"/>
          <p:nvPr/>
        </p:nvSpPr>
        <p:spPr>
          <a:xfrm>
            <a:off x="533400" y="1158388"/>
            <a:ext cx="1752600" cy="307777"/>
          </a:xfrm>
          <a:prstGeom prst="rect">
            <a:avLst/>
          </a:prstGeom>
          <a:solidFill>
            <a:schemeClr val="bg1"/>
          </a:solidFill>
        </p:spPr>
        <p:txBody>
          <a:bodyPr wrap="square" rtlCol="0">
            <a:spAutoFit/>
          </a:bodyPr>
          <a:lstStyle/>
          <a:p>
            <a:pPr>
              <a:buClr>
                <a:srgbClr val="00BBEE"/>
              </a:buClr>
            </a:pPr>
            <a:r>
              <a:rPr lang="en-US" sz="1400" dirty="0">
                <a:solidFill>
                  <a:srgbClr val="000000"/>
                </a:solidFill>
                <a:latin typeface="Calibri" panose="020F0502020204030204" pitchFamily="34" charset="0"/>
                <a:cs typeface="Arial" charset="0"/>
              </a:rPr>
              <a:t>Location</a:t>
            </a:r>
          </a:p>
        </p:txBody>
      </p:sp>
      <p:sp>
        <p:nvSpPr>
          <p:cNvPr id="8" name="Rectangle 7"/>
          <p:cNvSpPr/>
          <p:nvPr/>
        </p:nvSpPr>
        <p:spPr bwMode="auto">
          <a:xfrm>
            <a:off x="4724400" y="1265890"/>
            <a:ext cx="3810000" cy="2608005"/>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9" name="TextBox 8"/>
          <p:cNvSpPr txBox="1"/>
          <p:nvPr/>
        </p:nvSpPr>
        <p:spPr>
          <a:xfrm>
            <a:off x="4876800" y="1143000"/>
            <a:ext cx="1752600" cy="307777"/>
          </a:xfrm>
          <a:prstGeom prst="rect">
            <a:avLst/>
          </a:prstGeom>
          <a:solidFill>
            <a:schemeClr val="bg1"/>
          </a:solidFill>
        </p:spPr>
        <p:txBody>
          <a:bodyPr wrap="square" rtlCol="0">
            <a:spAutoFit/>
          </a:bodyPr>
          <a:lstStyle/>
          <a:p>
            <a:pPr>
              <a:buClr>
                <a:srgbClr val="00BBEE"/>
              </a:buClr>
            </a:pPr>
            <a:r>
              <a:rPr lang="en-US" sz="1400" dirty="0" smtClean="0">
                <a:solidFill>
                  <a:srgbClr val="000000"/>
                </a:solidFill>
                <a:latin typeface="Calibri" panose="020F0502020204030204" pitchFamily="34" charset="0"/>
                <a:cs typeface="Arial" charset="0"/>
              </a:rPr>
              <a:t>Technology</a:t>
            </a:r>
            <a:endParaRPr lang="en-US" sz="1400" dirty="0">
              <a:solidFill>
                <a:srgbClr val="000000"/>
              </a:solidFill>
              <a:latin typeface="Calibri" panose="020F0502020204030204" pitchFamily="34" charset="0"/>
              <a:cs typeface="Arial" charset="0"/>
            </a:endParaRPr>
          </a:p>
        </p:txBody>
      </p:sp>
      <p:sp>
        <p:nvSpPr>
          <p:cNvPr id="10" name="Rectangle 9"/>
          <p:cNvSpPr/>
          <p:nvPr/>
        </p:nvSpPr>
        <p:spPr bwMode="auto">
          <a:xfrm>
            <a:off x="468312" y="3996785"/>
            <a:ext cx="3722688" cy="2408858"/>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1" name="TextBox 10"/>
          <p:cNvSpPr txBox="1"/>
          <p:nvPr/>
        </p:nvSpPr>
        <p:spPr>
          <a:xfrm>
            <a:off x="533400" y="3912532"/>
            <a:ext cx="1752600" cy="307777"/>
          </a:xfrm>
          <a:prstGeom prst="rect">
            <a:avLst/>
          </a:prstGeom>
          <a:solidFill>
            <a:schemeClr val="bg1"/>
          </a:solidFill>
        </p:spPr>
        <p:txBody>
          <a:bodyPr wrap="square" rtlCol="0">
            <a:spAutoFit/>
          </a:bodyPr>
          <a:lstStyle/>
          <a:p>
            <a:pPr>
              <a:buClr>
                <a:srgbClr val="00BBEE"/>
              </a:buClr>
            </a:pPr>
            <a:r>
              <a:rPr lang="en-US" sz="1400" dirty="0">
                <a:solidFill>
                  <a:srgbClr val="000000"/>
                </a:solidFill>
                <a:latin typeface="Calibri" panose="020F0502020204030204" pitchFamily="34" charset="0"/>
                <a:cs typeface="Arial" charset="0"/>
              </a:rPr>
              <a:t>Plan</a:t>
            </a:r>
          </a:p>
        </p:txBody>
      </p:sp>
      <p:sp>
        <p:nvSpPr>
          <p:cNvPr id="12" name="Rectangle 11"/>
          <p:cNvSpPr/>
          <p:nvPr/>
        </p:nvSpPr>
        <p:spPr bwMode="auto">
          <a:xfrm>
            <a:off x="4724400" y="3984406"/>
            <a:ext cx="3810000" cy="2421237"/>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4" name="TextBox 13"/>
          <p:cNvSpPr txBox="1"/>
          <p:nvPr/>
        </p:nvSpPr>
        <p:spPr>
          <a:xfrm>
            <a:off x="4876800" y="3900153"/>
            <a:ext cx="1752600" cy="307777"/>
          </a:xfrm>
          <a:prstGeom prst="rect">
            <a:avLst/>
          </a:prstGeom>
          <a:solidFill>
            <a:schemeClr val="bg1"/>
          </a:solidFill>
        </p:spPr>
        <p:txBody>
          <a:bodyPr wrap="square" rtlCol="0">
            <a:spAutoFit/>
          </a:bodyPr>
          <a:lstStyle/>
          <a:p>
            <a:pPr>
              <a:buClr>
                <a:srgbClr val="00BBEE"/>
              </a:buClr>
            </a:pPr>
            <a:r>
              <a:rPr lang="en-US" sz="1400" dirty="0">
                <a:solidFill>
                  <a:srgbClr val="000000"/>
                </a:solidFill>
                <a:latin typeface="Calibri" panose="020F0502020204030204" pitchFamily="34" charset="0"/>
                <a:cs typeface="Arial" charset="0"/>
              </a:rPr>
              <a:t>Issues</a:t>
            </a:r>
          </a:p>
        </p:txBody>
      </p:sp>
      <p:sp>
        <p:nvSpPr>
          <p:cNvPr id="5" name="TextBox 4"/>
          <p:cNvSpPr txBox="1"/>
          <p:nvPr/>
        </p:nvSpPr>
        <p:spPr>
          <a:xfrm>
            <a:off x="533400" y="1466165"/>
            <a:ext cx="3657600" cy="2123658"/>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There are currently </a:t>
            </a:r>
            <a:r>
              <a:rPr lang="en-US" sz="1200" dirty="0">
                <a:solidFill>
                  <a:srgbClr val="0070C0"/>
                </a:solidFill>
                <a:latin typeface="Calibri" panose="020F0502020204030204" pitchFamily="34" charset="0"/>
                <a:cs typeface="Arial" charset="0"/>
              </a:rPr>
              <a:t>1070 four-wheeler parking spots, 350 two-wheeler spots and 166 bus spots </a:t>
            </a:r>
            <a:r>
              <a:rPr lang="en-US" sz="1200" b="0" dirty="0">
                <a:solidFill>
                  <a:srgbClr val="000000"/>
                </a:solidFill>
                <a:latin typeface="Calibri" panose="020F0502020204030204" pitchFamily="34" charset="0"/>
                <a:cs typeface="Arial" charset="0"/>
              </a:rPr>
              <a:t>spread over </a:t>
            </a:r>
            <a:r>
              <a:rPr lang="en-US" sz="1200" dirty="0">
                <a:solidFill>
                  <a:srgbClr val="0070C0"/>
                </a:solidFill>
                <a:latin typeface="Calibri" panose="020F0502020204030204" pitchFamily="34" charset="0"/>
                <a:cs typeface="Arial" charset="0"/>
              </a:rPr>
              <a:t>eight parking lots</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There are </a:t>
            </a:r>
            <a:r>
              <a:rPr lang="en-US" sz="1200" dirty="0">
                <a:solidFill>
                  <a:srgbClr val="0070C0"/>
                </a:solidFill>
                <a:latin typeface="Calibri" panose="020F0502020204030204" pitchFamily="34" charset="0"/>
                <a:cs typeface="Arial" charset="0"/>
              </a:rPr>
              <a:t>3000</a:t>
            </a:r>
            <a:r>
              <a:rPr lang="en-US" sz="1200" b="0" dirty="0">
                <a:solidFill>
                  <a:srgbClr val="0070C0"/>
                </a:solidFill>
                <a:latin typeface="Calibri" panose="020F0502020204030204" pitchFamily="34" charset="0"/>
                <a:cs typeface="Arial" charset="0"/>
              </a:rPr>
              <a:t> </a:t>
            </a:r>
            <a:r>
              <a:rPr lang="en-US" sz="1200" b="0" dirty="0">
                <a:solidFill>
                  <a:srgbClr val="000000"/>
                </a:solidFill>
                <a:latin typeface="Calibri" panose="020F0502020204030204" pitchFamily="34" charset="0"/>
                <a:cs typeface="Arial" charset="0"/>
              </a:rPr>
              <a:t>additional parking spots that are currently under construction and will take 2-3 years to be available</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 demand for parking spaces far outstrips the supply of them</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Parking during peak timings in BKC is a frustrating experience with over </a:t>
            </a:r>
            <a:r>
              <a:rPr lang="en-US" sz="1200" dirty="0">
                <a:solidFill>
                  <a:srgbClr val="0070C0"/>
                </a:solidFill>
                <a:latin typeface="Calibri" panose="020F0502020204030204" pitchFamily="34" charset="0"/>
                <a:cs typeface="Arial" charset="0"/>
              </a:rPr>
              <a:t>18-20 minutes spent circling </a:t>
            </a:r>
            <a:r>
              <a:rPr lang="en-US" sz="1200" b="0" dirty="0">
                <a:solidFill>
                  <a:srgbClr val="000000"/>
                </a:solidFill>
                <a:latin typeface="Calibri" panose="020F0502020204030204" pitchFamily="34" charset="0"/>
                <a:cs typeface="Arial" charset="0"/>
              </a:rPr>
              <a:t>looking for a parking </a:t>
            </a:r>
            <a:r>
              <a:rPr lang="en-US" sz="1200" b="0" dirty="0" smtClean="0">
                <a:solidFill>
                  <a:srgbClr val="000000"/>
                </a:solidFill>
                <a:latin typeface="Calibri" panose="020F0502020204030204" pitchFamily="34" charset="0"/>
                <a:cs typeface="Arial" charset="0"/>
              </a:rPr>
              <a:t>space</a:t>
            </a:r>
            <a:endParaRPr lang="en-US" sz="1200" b="0" dirty="0">
              <a:solidFill>
                <a:srgbClr val="000000"/>
              </a:solidFill>
              <a:latin typeface="Calibri" panose="020F0502020204030204" pitchFamily="34" charset="0"/>
              <a:cs typeface="Arial" charset="0"/>
            </a:endParaRPr>
          </a:p>
        </p:txBody>
      </p:sp>
      <p:sp>
        <p:nvSpPr>
          <p:cNvPr id="15" name="TextBox 14"/>
          <p:cNvSpPr txBox="1"/>
          <p:nvPr/>
        </p:nvSpPr>
        <p:spPr>
          <a:xfrm>
            <a:off x="4876800" y="1465729"/>
            <a:ext cx="3657600" cy="2492990"/>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smtClean="0">
                <a:solidFill>
                  <a:srgbClr val="000000"/>
                </a:solidFill>
                <a:latin typeface="Calibri" panose="020F0502020204030204" pitchFamily="34" charset="0"/>
                <a:cs typeface="Arial" charset="0"/>
              </a:rPr>
              <a:t>The parking lots were tendered. The current parking process is manual. The parking attendant </a:t>
            </a:r>
            <a:r>
              <a:rPr lang="en-US" sz="1200" dirty="0" smtClean="0">
                <a:solidFill>
                  <a:srgbClr val="0070C0"/>
                </a:solidFill>
                <a:latin typeface="Calibri" panose="020F0502020204030204" pitchFamily="34" charset="0"/>
                <a:cs typeface="Arial" charset="0"/>
              </a:rPr>
              <a:t>over charges people</a:t>
            </a:r>
            <a:r>
              <a:rPr lang="en-US" sz="1200" dirty="0" smtClean="0">
                <a:solidFill>
                  <a:srgbClr val="000000"/>
                </a:solidFill>
                <a:latin typeface="Calibri" panose="020F0502020204030204" pitchFamily="34" charset="0"/>
                <a:cs typeface="Arial" charset="0"/>
              </a:rPr>
              <a:t> </a:t>
            </a:r>
            <a:r>
              <a:rPr lang="en-US" sz="1200" b="0" dirty="0" smtClean="0">
                <a:solidFill>
                  <a:srgbClr val="000000"/>
                </a:solidFill>
                <a:latin typeface="Calibri" panose="020F0502020204030204" pitchFamily="34" charset="0"/>
                <a:cs typeface="Arial" charset="0"/>
              </a:rPr>
              <a:t>(INR 80 or INR 105 instead of INR 60). </a:t>
            </a:r>
          </a:p>
          <a:p>
            <a:pPr marL="171450" indent="-171450">
              <a:buFont typeface="Wingdings" panose="05000000000000000000" pitchFamily="2" charset="2"/>
              <a:buChar char="§"/>
            </a:pPr>
            <a:r>
              <a:rPr lang="en-US" sz="1200" b="0" dirty="0" smtClean="0">
                <a:solidFill>
                  <a:srgbClr val="000000"/>
                </a:solidFill>
                <a:latin typeface="Calibri" panose="020F0502020204030204" pitchFamily="34" charset="0"/>
                <a:cs typeface="Arial" charset="0"/>
              </a:rPr>
              <a:t>Some </a:t>
            </a:r>
            <a:r>
              <a:rPr lang="en-US" sz="1200" b="0" dirty="0">
                <a:solidFill>
                  <a:srgbClr val="000000"/>
                </a:solidFill>
                <a:latin typeface="Calibri" panose="020F0502020204030204" pitchFamily="34" charset="0"/>
                <a:cs typeface="Arial" charset="0"/>
              </a:rPr>
              <a:t>of the parking lots are very far from the commercial area thus their tender process was not fulfilled because they </a:t>
            </a:r>
            <a:r>
              <a:rPr lang="en-US" sz="1200" dirty="0">
                <a:solidFill>
                  <a:srgbClr val="0070C0"/>
                </a:solidFill>
                <a:latin typeface="Calibri" panose="020F0502020204030204" pitchFamily="34" charset="0"/>
                <a:cs typeface="Arial" charset="0"/>
              </a:rPr>
              <a:t>could not meet revenue potential</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A lot of </a:t>
            </a:r>
            <a:r>
              <a:rPr lang="en-US" sz="1200" dirty="0">
                <a:solidFill>
                  <a:srgbClr val="0070C0"/>
                </a:solidFill>
                <a:latin typeface="Calibri" panose="020F0502020204030204" pitchFamily="34" charset="0"/>
                <a:cs typeface="Arial" charset="0"/>
              </a:rPr>
              <a:t>street parking goes on illegally </a:t>
            </a:r>
            <a:r>
              <a:rPr lang="en-US" sz="1200" b="0" dirty="0">
                <a:solidFill>
                  <a:srgbClr val="000000"/>
                </a:solidFill>
                <a:latin typeface="Calibri" panose="020F0502020204030204" pitchFamily="34" charset="0"/>
                <a:cs typeface="Arial" charset="0"/>
              </a:rPr>
              <a:t>because of unavailability of parking spots</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While towing of some cars happens, several cars remain parked thus making this a </a:t>
            </a:r>
            <a:r>
              <a:rPr lang="en-US" sz="1200" dirty="0">
                <a:solidFill>
                  <a:srgbClr val="0070C0"/>
                </a:solidFill>
                <a:latin typeface="Calibri" panose="020F0502020204030204" pitchFamily="34" charset="0"/>
                <a:cs typeface="Arial" charset="0"/>
              </a:rPr>
              <a:t>non-optimal way of realizing revenue</a:t>
            </a:r>
          </a:p>
        </p:txBody>
      </p:sp>
      <p:sp>
        <p:nvSpPr>
          <p:cNvPr id="16" name="TextBox 15"/>
          <p:cNvSpPr txBox="1"/>
          <p:nvPr/>
        </p:nvSpPr>
        <p:spPr>
          <a:xfrm>
            <a:off x="533400" y="4281985"/>
            <a:ext cx="3657600" cy="2123658"/>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Smart parking will reduce the hassle that commuters to BKC currently have – the difficulty in finding a parking spot. </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This will be addressed by the introduction of </a:t>
            </a:r>
            <a:r>
              <a:rPr lang="en-US" sz="1200" dirty="0">
                <a:solidFill>
                  <a:srgbClr val="0070C0"/>
                </a:solidFill>
                <a:latin typeface="Calibri" panose="020F0502020204030204" pitchFamily="34" charset="0"/>
                <a:cs typeface="Arial" charset="0"/>
              </a:rPr>
              <a:t>parking sensors in parking spots</a:t>
            </a:r>
            <a:r>
              <a:rPr lang="en-US" sz="1200" dirty="0">
                <a:solidFill>
                  <a:srgbClr val="000000"/>
                </a:solidFill>
                <a:latin typeface="Calibri" panose="020F0502020204030204" pitchFamily="34" charset="0"/>
                <a:cs typeface="Arial" charset="0"/>
              </a:rPr>
              <a:t> </a:t>
            </a:r>
            <a:r>
              <a:rPr lang="en-US" sz="1200" b="0" dirty="0">
                <a:solidFill>
                  <a:srgbClr val="000000"/>
                </a:solidFill>
                <a:latin typeface="Calibri" panose="020F0502020204030204" pitchFamily="34" charset="0"/>
                <a:cs typeface="Arial" charset="0"/>
              </a:rPr>
              <a:t>which detect the presence of a vehicle and then transmit this information to a  smart parking server</a:t>
            </a:r>
          </a:p>
          <a:p>
            <a:pPr marL="171450" indent="-171450">
              <a:buFont typeface="Wingdings" panose="05000000000000000000" pitchFamily="2" charset="2"/>
              <a:buChar char="§"/>
            </a:pPr>
            <a:r>
              <a:rPr lang="en-US" sz="1200" dirty="0">
                <a:solidFill>
                  <a:srgbClr val="0070C0"/>
                </a:solidFill>
                <a:latin typeface="Calibri" panose="020F0502020204030204" pitchFamily="34" charset="0"/>
                <a:cs typeface="Arial" charset="0"/>
              </a:rPr>
              <a:t>A well designed app with a map</a:t>
            </a:r>
            <a:r>
              <a:rPr lang="en-US" sz="1200" b="0" dirty="0">
                <a:solidFill>
                  <a:srgbClr val="0070C0"/>
                </a:solidFill>
                <a:latin typeface="Calibri" panose="020F0502020204030204" pitchFamily="34" charset="0"/>
                <a:cs typeface="Arial" charset="0"/>
              </a:rPr>
              <a:t> </a:t>
            </a:r>
            <a:r>
              <a:rPr lang="en-US" sz="1200" b="0" dirty="0">
                <a:solidFill>
                  <a:srgbClr val="000000"/>
                </a:solidFill>
                <a:latin typeface="Calibri" panose="020F0502020204030204" pitchFamily="34" charset="0"/>
                <a:cs typeface="Arial" charset="0"/>
              </a:rPr>
              <a:t>that points out available parking </a:t>
            </a:r>
            <a:r>
              <a:rPr lang="en-US" sz="1200" b="0" dirty="0" smtClean="0">
                <a:solidFill>
                  <a:srgbClr val="000000"/>
                </a:solidFill>
                <a:latin typeface="Calibri" panose="020F0502020204030204" pitchFamily="34" charset="0"/>
                <a:cs typeface="Arial" charset="0"/>
              </a:rPr>
              <a:t>spots</a:t>
            </a:r>
          </a:p>
          <a:p>
            <a:pPr marL="171450" indent="-171450">
              <a:buFont typeface="Wingdings" panose="05000000000000000000" pitchFamily="2" charset="2"/>
              <a:buChar char="§"/>
            </a:pPr>
            <a:r>
              <a:rPr lang="en-US" sz="1200" b="0" kern="0" dirty="0" smtClean="0">
                <a:solidFill>
                  <a:srgbClr val="000000"/>
                </a:solidFill>
                <a:latin typeface="Calibri" pitchFamily="34" charset="0"/>
                <a:cs typeface="Arial" charset="0"/>
              </a:rPr>
              <a:t>The smart parking initiative will be </a:t>
            </a:r>
            <a:r>
              <a:rPr lang="en-US" sz="1200" kern="0" dirty="0" smtClean="0">
                <a:solidFill>
                  <a:srgbClr val="0070C0"/>
                </a:solidFill>
                <a:latin typeface="Calibri" pitchFamily="34" charset="0"/>
                <a:cs typeface="Arial" charset="0"/>
              </a:rPr>
              <a:t>advertised</a:t>
            </a:r>
            <a:r>
              <a:rPr lang="en-US" sz="1200" b="0" kern="0" dirty="0" smtClean="0">
                <a:solidFill>
                  <a:srgbClr val="0070C0"/>
                </a:solidFill>
                <a:latin typeface="Calibri" pitchFamily="34" charset="0"/>
                <a:cs typeface="Arial" charset="0"/>
              </a:rPr>
              <a:t> </a:t>
            </a:r>
            <a:r>
              <a:rPr lang="en-US" sz="1200" b="0" kern="0" dirty="0" smtClean="0">
                <a:solidFill>
                  <a:srgbClr val="000000"/>
                </a:solidFill>
                <a:latin typeface="Calibri" pitchFamily="34" charset="0"/>
                <a:cs typeface="Arial" charset="0"/>
              </a:rPr>
              <a:t>during the first few months</a:t>
            </a:r>
            <a:endParaRPr lang="en-US" sz="1200" b="0" dirty="0">
              <a:solidFill>
                <a:srgbClr val="000000"/>
              </a:solidFill>
              <a:latin typeface="Calibri" panose="020F0502020204030204" pitchFamily="34" charset="0"/>
              <a:cs typeface="Arial" charset="0"/>
            </a:endParaRPr>
          </a:p>
        </p:txBody>
      </p:sp>
      <p:sp>
        <p:nvSpPr>
          <p:cNvPr id="17" name="TextBox 16"/>
          <p:cNvSpPr txBox="1"/>
          <p:nvPr/>
        </p:nvSpPr>
        <p:spPr>
          <a:xfrm>
            <a:off x="4876800" y="4296303"/>
            <a:ext cx="3657600" cy="1200329"/>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Smart parking solution suggested does not cover non-tendered spots where a large fraction of </a:t>
            </a:r>
            <a:r>
              <a:rPr lang="en-US" sz="1200" b="0" dirty="0" smtClean="0">
                <a:solidFill>
                  <a:srgbClr val="000000"/>
                </a:solidFill>
                <a:latin typeface="Calibri" panose="020F0502020204030204" pitchFamily="34" charset="0"/>
                <a:cs typeface="Arial" charset="0"/>
              </a:rPr>
              <a:t>illegal parking </a:t>
            </a:r>
            <a:r>
              <a:rPr lang="en-US" sz="1200" b="0" dirty="0">
                <a:solidFill>
                  <a:srgbClr val="000000"/>
                </a:solidFill>
                <a:latin typeface="Calibri" panose="020F0502020204030204" pitchFamily="34" charset="0"/>
                <a:cs typeface="Arial" charset="0"/>
              </a:rPr>
              <a:t>goes on</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Uptake of the mobile application for smart parking might not find too many users unless it is designed with users ease of use in mind</a:t>
            </a:r>
          </a:p>
        </p:txBody>
      </p:sp>
      <p:sp>
        <p:nvSpPr>
          <p:cNvPr id="2" name="Title 1"/>
          <p:cNvSpPr>
            <a:spLocks noGrp="1"/>
          </p:cNvSpPr>
          <p:nvPr>
            <p:ph type="title"/>
          </p:nvPr>
        </p:nvSpPr>
        <p:spPr>
          <a:xfrm>
            <a:off x="549965" y="0"/>
            <a:ext cx="6919516" cy="1002979"/>
          </a:xfrm>
        </p:spPr>
        <p:txBody>
          <a:bodyPr/>
          <a:lstStyle/>
          <a:p>
            <a:r>
              <a:rPr lang="en-US" dirty="0" smtClean="0">
                <a:solidFill>
                  <a:srgbClr val="336699"/>
                </a:solidFill>
                <a:cs typeface="Calibri" pitchFamily="34" charset="0"/>
              </a:rPr>
              <a:t>Commuters spend on an average 20 mins</a:t>
            </a:r>
            <a:r>
              <a:rPr lang="en-US" dirty="0">
                <a:solidFill>
                  <a:srgbClr val="336699"/>
                </a:solidFill>
                <a:cs typeface="Calibri" pitchFamily="34" charset="0"/>
              </a:rPr>
              <a:t>.</a:t>
            </a:r>
            <a:r>
              <a:rPr lang="en-US" dirty="0" smtClean="0">
                <a:solidFill>
                  <a:srgbClr val="336699"/>
                </a:solidFill>
                <a:cs typeface="Calibri" pitchFamily="34" charset="0"/>
              </a:rPr>
              <a:t> looking for parking slots, which amounts to 92 tonnes of CO2e every year; also leading to unauthorized parking</a:t>
            </a:r>
            <a:endParaRPr lang="en-US" dirty="0"/>
          </a:p>
        </p:txBody>
      </p:sp>
      <p:pic>
        <p:nvPicPr>
          <p:cNvPr id="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01541" y="460991"/>
            <a:ext cx="378043" cy="196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8083097" y="103045"/>
            <a:ext cx="972476" cy="948528"/>
            <a:chOff x="2384041" y="1342228"/>
            <a:chExt cx="4349827" cy="4568825"/>
          </a:xfrm>
        </p:grpSpPr>
        <p:sp>
          <p:nvSpPr>
            <p:cNvPr id="21"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22"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23"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24"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25"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26"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spTree>
    <p:extLst>
      <p:ext uri="{BB962C8B-B14F-4D97-AF65-F5344CB8AC3E}">
        <p14:creationId xmlns:p14="http://schemas.microsoft.com/office/powerpoint/2010/main" val="7563035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401541" y="460991"/>
            <a:ext cx="378043" cy="196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4996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The smart parking base architecture has to be designed (Indicative)</a:t>
            </a:r>
            <a:endParaRPr lang="en-US" sz="2000" b="1" dirty="0">
              <a:solidFill>
                <a:srgbClr val="336699"/>
              </a:solidFill>
              <a:latin typeface="Calibri" pitchFamily="34" charset="0"/>
              <a:cs typeface="Calibri" pitchFamily="34" charset="0"/>
            </a:endParaRPr>
          </a:p>
        </p:txBody>
      </p:sp>
      <p:sp>
        <p:nvSpPr>
          <p:cNvPr id="6" name="Rectangle 5"/>
          <p:cNvSpPr/>
          <p:nvPr/>
        </p:nvSpPr>
        <p:spPr bwMode="auto">
          <a:xfrm>
            <a:off x="4495800" y="1290969"/>
            <a:ext cx="4191000"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7" name="Rectangle 3"/>
          <p:cNvSpPr txBox="1">
            <a:spLocks/>
          </p:cNvSpPr>
          <p:nvPr/>
        </p:nvSpPr>
        <p:spPr bwMode="auto">
          <a:xfrm>
            <a:off x="4543920" y="11557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Infrastructure</a:t>
            </a:r>
            <a:endParaRPr lang="en-US" sz="1400" dirty="0">
              <a:solidFill>
                <a:srgbClr val="000000"/>
              </a:solidFill>
              <a:latin typeface="Calibri" panose="020F0502020204030204" pitchFamily="34" charset="0"/>
              <a:cs typeface="Arial" charset="0"/>
            </a:endParaRPr>
          </a:p>
        </p:txBody>
      </p:sp>
      <p:sp>
        <p:nvSpPr>
          <p:cNvPr id="8" name="TextBox 13"/>
          <p:cNvSpPr txBox="1">
            <a:spLocks noChangeArrowheads="1"/>
          </p:cNvSpPr>
          <p:nvPr/>
        </p:nvSpPr>
        <p:spPr bwMode="auto">
          <a:xfrm>
            <a:off x="4648200" y="5638800"/>
            <a:ext cx="3962400" cy="916593"/>
          </a:xfrm>
          <a:prstGeom prst="rect">
            <a:avLst/>
          </a:prstGeom>
          <a:noFill/>
          <a:ln w="9525">
            <a:noFill/>
            <a:miter lim="800000"/>
            <a:headEnd/>
            <a:tailEnd/>
          </a:ln>
        </p:spPr>
        <p:txBody>
          <a:bodyPr wrap="square" lIns="0" tIns="36000" rIns="0" bIns="0">
            <a:spAutoFit/>
          </a:bodyPr>
          <a:lstStyle/>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Sensors data will be captured through Wi-Fi routers and transmitted to parking server. Parking server will update the message board and maps frequently to provide real time parking space availability.</a:t>
            </a:r>
            <a:endParaRPr lang="en-US" sz="1100" b="0" kern="0" dirty="0">
              <a:solidFill>
                <a:srgbClr val="000000"/>
              </a:solidFill>
              <a:latin typeface="Calibri" pitchFamily="34" charset="0"/>
              <a:cs typeface="Arial" charset="0"/>
            </a:endParaRPr>
          </a:p>
        </p:txBody>
      </p:sp>
      <p:sp>
        <p:nvSpPr>
          <p:cNvPr id="10" name="Rectangle 9"/>
          <p:cNvSpPr/>
          <p:nvPr/>
        </p:nvSpPr>
        <p:spPr bwMode="auto">
          <a:xfrm>
            <a:off x="468312" y="1278269"/>
            <a:ext cx="3875087"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1" name="Rectangle 3"/>
          <p:cNvSpPr txBox="1">
            <a:spLocks/>
          </p:cNvSpPr>
          <p:nvPr/>
        </p:nvSpPr>
        <p:spPr bwMode="auto">
          <a:xfrm>
            <a:off x="686160" y="11430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Application</a:t>
            </a:r>
            <a:endParaRPr lang="en-US" sz="1400" dirty="0">
              <a:solidFill>
                <a:srgbClr val="000000"/>
              </a:solidFill>
              <a:latin typeface="Calibri" panose="020F0502020204030204" pitchFamily="34" charset="0"/>
              <a:cs typeface="Arial" charset="0"/>
            </a:endParaRPr>
          </a:p>
        </p:txBody>
      </p:sp>
      <p:sp>
        <p:nvSpPr>
          <p:cNvPr id="12" name="TextBox 13"/>
          <p:cNvSpPr txBox="1">
            <a:spLocks noChangeArrowheads="1"/>
          </p:cNvSpPr>
          <p:nvPr/>
        </p:nvSpPr>
        <p:spPr bwMode="auto">
          <a:xfrm>
            <a:off x="571500" y="5791200"/>
            <a:ext cx="3695700" cy="696532"/>
          </a:xfrm>
          <a:prstGeom prst="rect">
            <a:avLst/>
          </a:prstGeom>
          <a:noFill/>
          <a:ln w="9525">
            <a:noFill/>
            <a:miter lim="800000"/>
            <a:headEnd/>
            <a:tailEnd/>
          </a:ln>
        </p:spPr>
        <p:txBody>
          <a:bodyPr wrap="square" lIns="0" tIns="36000" rIns="0" bIns="0">
            <a:spAutoFit/>
          </a:bodyPr>
          <a:lstStyle/>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Parking space management, maps engine, user mgmt., revenue mgmt., reporting and payment gateway are key modules for Smart Parking application architecture.</a:t>
            </a:r>
            <a:endParaRPr lang="en-US" sz="1100" b="0" kern="0" dirty="0">
              <a:solidFill>
                <a:srgbClr val="000000"/>
              </a:solidFill>
              <a:latin typeface="Calibri" pitchFamily="34" charset="0"/>
              <a:cs typeface="Arial"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600" y="1454238"/>
            <a:ext cx="3657600" cy="4272835"/>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381" y="1447800"/>
            <a:ext cx="3387019" cy="4288456"/>
          </a:xfrm>
          <a:prstGeom prst="rect">
            <a:avLst/>
          </a:prstGeom>
        </p:spPr>
      </p:pic>
      <p:grpSp>
        <p:nvGrpSpPr>
          <p:cNvPr id="16" name="Group 15"/>
          <p:cNvGrpSpPr/>
          <p:nvPr/>
        </p:nvGrpSpPr>
        <p:grpSpPr>
          <a:xfrm>
            <a:off x="8083097" y="103045"/>
            <a:ext cx="972476" cy="948528"/>
            <a:chOff x="2384041" y="1342228"/>
            <a:chExt cx="4349827" cy="4568825"/>
          </a:xfrm>
        </p:grpSpPr>
        <p:sp>
          <p:nvSpPr>
            <p:cNvPr id="17"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18"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19"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20"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21"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22"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spTree>
    <p:extLst>
      <p:ext uri="{BB962C8B-B14F-4D97-AF65-F5344CB8AC3E}">
        <p14:creationId xmlns:p14="http://schemas.microsoft.com/office/powerpoint/2010/main" val="11227101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347" y="111510"/>
            <a:ext cx="7675600" cy="1002979"/>
          </a:xfrm>
        </p:spPr>
        <p:txBody>
          <a:bodyPr vert="horz" lIns="0" tIns="45720" rIns="91440" bIns="0" rtlCol="0" anchor="b" anchorCtr="0">
            <a:normAutofit/>
          </a:bodyPr>
          <a:lstStyle/>
          <a:p>
            <a:r>
              <a:rPr lang="en-US" dirty="0" smtClean="0">
                <a:solidFill>
                  <a:srgbClr val="336699"/>
                </a:solidFill>
                <a:cs typeface="Calibri" pitchFamily="34" charset="0"/>
              </a:rPr>
              <a:t>Intelligent streetlights with solar panel will produce clean energy and reduce carbon </a:t>
            </a:r>
            <a:r>
              <a:rPr lang="en-US" dirty="0">
                <a:solidFill>
                  <a:srgbClr val="336699"/>
                </a:solidFill>
                <a:cs typeface="Calibri" pitchFamily="34" charset="0"/>
              </a:rPr>
              <a:t>f</a:t>
            </a:r>
            <a:r>
              <a:rPr lang="en-US" dirty="0" smtClean="0">
                <a:solidFill>
                  <a:srgbClr val="336699"/>
                </a:solidFill>
                <a:cs typeface="Calibri" pitchFamily="34" charset="0"/>
              </a:rPr>
              <a:t>ootprint </a:t>
            </a:r>
            <a:endParaRPr lang="en-US" dirty="0">
              <a:solidFill>
                <a:srgbClr val="336699"/>
              </a:solidFill>
              <a:cs typeface="Calibri" pitchFamily="34" charset="0"/>
            </a:endParaRPr>
          </a:p>
        </p:txBody>
      </p:sp>
      <p:sp>
        <p:nvSpPr>
          <p:cNvPr id="17" name="Rectangle 16"/>
          <p:cNvSpPr/>
          <p:nvPr/>
        </p:nvSpPr>
        <p:spPr bwMode="auto">
          <a:xfrm>
            <a:off x="468312" y="4257092"/>
            <a:ext cx="3494087" cy="2343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a:lnSpc>
                <a:spcPct val="130000"/>
              </a:lnSpc>
              <a:buClr>
                <a:srgbClr val="000000"/>
              </a:buClr>
              <a:buFont typeface="Arial" pitchFamily="34" charset="0"/>
              <a:buChar char="•"/>
              <a:defRPr/>
            </a:pP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p:txBody>
      </p:sp>
      <p:sp>
        <p:nvSpPr>
          <p:cNvPr id="18" name="Rectangle 3"/>
          <p:cNvSpPr txBox="1">
            <a:spLocks/>
          </p:cNvSpPr>
          <p:nvPr/>
        </p:nvSpPr>
        <p:spPr bwMode="auto">
          <a:xfrm>
            <a:off x="543656" y="4113077"/>
            <a:ext cx="751980" cy="227270"/>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Benefits</a:t>
            </a:r>
            <a:endParaRPr lang="en-US" sz="1400" dirty="0">
              <a:solidFill>
                <a:srgbClr val="000000"/>
              </a:solidFill>
              <a:latin typeface="Calibri" pitchFamily="34" charset="0"/>
              <a:cs typeface="Arial" charset="0"/>
            </a:endParaRPr>
          </a:p>
        </p:txBody>
      </p:sp>
      <p:sp>
        <p:nvSpPr>
          <p:cNvPr id="21" name="Rectangle 20"/>
          <p:cNvSpPr/>
          <p:nvPr/>
        </p:nvSpPr>
        <p:spPr bwMode="auto">
          <a:xfrm>
            <a:off x="4139952" y="4255857"/>
            <a:ext cx="4535736" cy="234399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b="0" kern="0" dirty="0" smtClean="0">
              <a:solidFill>
                <a:srgbClr val="000000"/>
              </a:solidFill>
              <a:latin typeface="Calibri" pitchFamily="34" charset="0"/>
              <a:cs typeface="Arial" charset="0"/>
            </a:endParaRPr>
          </a:p>
          <a:p>
            <a:pPr>
              <a:lnSpc>
                <a:spcPct val="130000"/>
              </a:lnSpc>
              <a:defRPr/>
            </a:pPr>
            <a:endParaRPr lang="en-US" sz="1100" b="0" kern="0" dirty="0">
              <a:solidFill>
                <a:srgbClr val="000000"/>
              </a:solidFill>
              <a:latin typeface="Calibri" pitchFamily="34" charset="0"/>
              <a:cs typeface="Arial" charset="0"/>
            </a:endParaRPr>
          </a:p>
        </p:txBody>
      </p:sp>
      <p:sp>
        <p:nvSpPr>
          <p:cNvPr id="22" name="Rectangle 3"/>
          <p:cNvSpPr txBox="1">
            <a:spLocks/>
          </p:cNvSpPr>
          <p:nvPr/>
        </p:nvSpPr>
        <p:spPr bwMode="auto">
          <a:xfrm>
            <a:off x="4215296" y="4113076"/>
            <a:ext cx="1544836" cy="203450"/>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Impact</a:t>
            </a:r>
            <a:endParaRPr lang="en-US" sz="1400" dirty="0">
              <a:solidFill>
                <a:srgbClr val="000000"/>
              </a:solidFill>
              <a:latin typeface="Calibri" pitchFamily="34" charset="0"/>
              <a:cs typeface="Arial" charset="0"/>
            </a:endParaRPr>
          </a:p>
        </p:txBody>
      </p:sp>
      <p:sp>
        <p:nvSpPr>
          <p:cNvPr id="39" name="Rectangle 38"/>
          <p:cNvSpPr/>
          <p:nvPr/>
        </p:nvSpPr>
        <p:spPr bwMode="auto">
          <a:xfrm>
            <a:off x="467544" y="1371698"/>
            <a:ext cx="3495180" cy="2633366"/>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85750" indent="-285750">
              <a:lnSpc>
                <a:spcPct val="130000"/>
              </a:lnSpc>
              <a:buFont typeface="Wingdings" panose="05000000000000000000" pitchFamily="2" charset="2"/>
              <a:buChar char="§"/>
              <a:defRPr/>
            </a:pPr>
            <a:r>
              <a:rPr lang="en-US" sz="1100" dirty="0">
                <a:solidFill>
                  <a:srgbClr val="00B0F0"/>
                </a:solidFill>
                <a:latin typeface="Calibri" panose="020F0502020204030204" pitchFamily="34" charset="0"/>
                <a:cs typeface="Arial" charset="0"/>
              </a:rPr>
              <a:t>Light &amp; Motion sensors </a:t>
            </a:r>
            <a:r>
              <a:rPr lang="en-US" sz="1100" b="0" dirty="0">
                <a:solidFill>
                  <a:srgbClr val="000000"/>
                </a:solidFill>
                <a:latin typeface="Calibri" panose="020F0502020204030204" pitchFamily="34" charset="0"/>
                <a:cs typeface="Arial" charset="0"/>
              </a:rPr>
              <a:t>will turn on/off and adjust light brightness in night </a:t>
            </a:r>
            <a:r>
              <a:rPr lang="en-US" sz="1100" dirty="0">
                <a:solidFill>
                  <a:srgbClr val="00B0F0"/>
                </a:solidFill>
                <a:latin typeface="Calibri" panose="020F0502020204030204" pitchFamily="34" charset="0"/>
                <a:cs typeface="Arial" charset="0"/>
              </a:rPr>
              <a:t>based on people/car movement.</a:t>
            </a:r>
          </a:p>
          <a:p>
            <a:pPr marL="285750" indent="-285750">
              <a:lnSpc>
                <a:spcPct val="130000"/>
              </a:lnSpc>
              <a:buFont typeface="Wingdings" panose="05000000000000000000" pitchFamily="2" charset="2"/>
              <a:buChar char="§"/>
              <a:defRPr/>
            </a:pPr>
            <a:r>
              <a:rPr lang="en-US" sz="1100" dirty="0">
                <a:solidFill>
                  <a:srgbClr val="00B0F0"/>
                </a:solidFill>
                <a:latin typeface="Calibri" panose="020F0502020204030204" pitchFamily="34" charset="0"/>
                <a:cs typeface="Arial" charset="0"/>
              </a:rPr>
              <a:t>Grid Tied Solar PV </a:t>
            </a:r>
            <a:r>
              <a:rPr lang="en-US" sz="1100" b="0" dirty="0">
                <a:solidFill>
                  <a:srgbClr val="000000"/>
                </a:solidFill>
                <a:latin typeface="Calibri" panose="020F0502020204030204" pitchFamily="34" charset="0"/>
                <a:cs typeface="Arial" charset="0"/>
              </a:rPr>
              <a:t>will </a:t>
            </a:r>
            <a:r>
              <a:rPr lang="en-US" sz="1100" dirty="0" smtClean="0">
                <a:solidFill>
                  <a:srgbClr val="00B0F0"/>
                </a:solidFill>
                <a:latin typeface="Calibri" panose="020F0502020204030204" pitchFamily="34" charset="0"/>
                <a:cs typeface="Arial" charset="0"/>
              </a:rPr>
              <a:t>generate clean </a:t>
            </a:r>
            <a:r>
              <a:rPr lang="en-US" sz="1100" dirty="0">
                <a:solidFill>
                  <a:srgbClr val="00B0F0"/>
                </a:solidFill>
                <a:latin typeface="Calibri" panose="020F0502020204030204" pitchFamily="34" charset="0"/>
                <a:cs typeface="Arial" charset="0"/>
              </a:rPr>
              <a:t>electricity </a:t>
            </a:r>
            <a:r>
              <a:rPr lang="en-US" sz="1100" b="0" dirty="0">
                <a:solidFill>
                  <a:srgbClr val="000000"/>
                </a:solidFill>
                <a:latin typeface="Calibri" panose="020F0502020204030204" pitchFamily="34" charset="0"/>
                <a:cs typeface="Arial" charset="0"/>
              </a:rPr>
              <a:t>and feed to the grid. Gird can offset the payment based on electricity consumed vs generated. </a:t>
            </a:r>
          </a:p>
          <a:p>
            <a:pPr marL="285750" indent="-285750">
              <a:lnSpc>
                <a:spcPct val="130000"/>
              </a:lnSpc>
              <a:buFont typeface="Wingdings" panose="05000000000000000000" pitchFamily="2" charset="2"/>
              <a:buChar char="§"/>
              <a:defRPr/>
            </a:pPr>
            <a:r>
              <a:rPr lang="en-US" sz="1100" dirty="0">
                <a:solidFill>
                  <a:srgbClr val="00B0F0"/>
                </a:solidFill>
                <a:latin typeface="Calibri" panose="020F0502020204030204" pitchFamily="34" charset="0"/>
                <a:cs typeface="Arial" charset="0"/>
              </a:rPr>
              <a:t>LED lighting </a:t>
            </a:r>
            <a:r>
              <a:rPr lang="en-US" sz="1100" b="0" dirty="0">
                <a:solidFill>
                  <a:srgbClr val="000000"/>
                </a:solidFill>
                <a:latin typeface="Calibri" panose="020F0502020204030204" pitchFamily="34" charset="0"/>
                <a:cs typeface="Arial" charset="0"/>
              </a:rPr>
              <a:t>will </a:t>
            </a:r>
            <a:r>
              <a:rPr lang="en-US" sz="1100" dirty="0">
                <a:solidFill>
                  <a:srgbClr val="00B0F0"/>
                </a:solidFill>
                <a:latin typeface="Calibri" panose="020F0502020204030204" pitchFamily="34" charset="0"/>
                <a:cs typeface="Arial" charset="0"/>
              </a:rPr>
              <a:t>reduce electricity consumption </a:t>
            </a:r>
            <a:r>
              <a:rPr lang="en-US" sz="1100" b="0" dirty="0">
                <a:solidFill>
                  <a:srgbClr val="000000"/>
                </a:solidFill>
                <a:latin typeface="Calibri" panose="020F0502020204030204" pitchFamily="34" charset="0"/>
                <a:cs typeface="Arial" charset="0"/>
              </a:rPr>
              <a:t>and offer more life thus reducing O&amp;M.</a:t>
            </a:r>
          </a:p>
          <a:p>
            <a:pPr marL="285750" indent="-285750">
              <a:lnSpc>
                <a:spcPct val="130000"/>
              </a:lnSpc>
              <a:buFont typeface="Wingdings" panose="05000000000000000000" pitchFamily="2" charset="2"/>
              <a:buChar char="§"/>
              <a:defRPr/>
            </a:pPr>
            <a:r>
              <a:rPr lang="en-US" sz="1100" b="0" dirty="0">
                <a:solidFill>
                  <a:srgbClr val="000000"/>
                </a:solidFill>
                <a:latin typeface="Calibri" panose="020F0502020204030204" pitchFamily="34" charset="0"/>
                <a:cs typeface="Arial" charset="0"/>
              </a:rPr>
              <a:t>CCTV cameras </a:t>
            </a:r>
            <a:r>
              <a:rPr lang="en-US" sz="1100" b="0" dirty="0" smtClean="0">
                <a:solidFill>
                  <a:srgbClr val="000000"/>
                </a:solidFill>
                <a:latin typeface="Calibri" panose="020F0502020204030204" pitchFamily="34" charset="0"/>
                <a:cs typeface="Arial" charset="0"/>
              </a:rPr>
              <a:t>and Wireless routers can </a:t>
            </a:r>
            <a:r>
              <a:rPr lang="en-US" sz="1100" b="0" dirty="0">
                <a:solidFill>
                  <a:srgbClr val="000000"/>
                </a:solidFill>
                <a:latin typeface="Calibri" panose="020F0502020204030204" pitchFamily="34" charset="0"/>
                <a:cs typeface="Arial" charset="0"/>
              </a:rPr>
              <a:t>be installed on same pole to monitor </a:t>
            </a:r>
            <a:r>
              <a:rPr lang="en-US" sz="1100" b="0" dirty="0" smtClean="0">
                <a:solidFill>
                  <a:srgbClr val="000000"/>
                </a:solidFill>
                <a:latin typeface="Calibri" panose="020F0502020204030204" pitchFamily="34" charset="0"/>
                <a:cs typeface="Arial" charset="0"/>
              </a:rPr>
              <a:t>road and maintain Wi-Fi.</a:t>
            </a: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4" name="Rectangle 3"/>
          <p:cNvSpPr/>
          <p:nvPr/>
        </p:nvSpPr>
        <p:spPr>
          <a:xfrm>
            <a:off x="503548" y="4316525"/>
            <a:ext cx="3495180" cy="1852815"/>
          </a:xfrm>
          <a:prstGeom prst="rect">
            <a:avLst/>
          </a:prstGeom>
        </p:spPr>
        <p:txBody>
          <a:bodyPr wrap="square">
            <a:spAutoFit/>
          </a:bodyPr>
          <a:lstStyle/>
          <a:p>
            <a:pPr marL="285750" indent="-285750">
              <a:lnSpc>
                <a:spcPct val="130000"/>
              </a:lnSpc>
              <a:buFont typeface="Wingdings" panose="05000000000000000000" pitchFamily="2" charset="2"/>
              <a:buChar char="§"/>
              <a:defRPr/>
            </a:pPr>
            <a:r>
              <a:rPr lang="en-US" sz="1100" dirty="0" smtClean="0">
                <a:solidFill>
                  <a:srgbClr val="00B0F0"/>
                </a:solidFill>
                <a:latin typeface="Calibri" panose="020F0502020204030204" pitchFamily="34" charset="0"/>
                <a:cs typeface="Arial" charset="0"/>
              </a:rPr>
              <a:t>Solar </a:t>
            </a:r>
            <a:r>
              <a:rPr lang="en-US" sz="1100" dirty="0">
                <a:solidFill>
                  <a:srgbClr val="00B0F0"/>
                </a:solidFill>
                <a:latin typeface="Calibri" panose="020F0502020204030204" pitchFamily="34" charset="0"/>
                <a:cs typeface="Arial" charset="0"/>
              </a:rPr>
              <a:t>panel </a:t>
            </a:r>
            <a:r>
              <a:rPr lang="en-US" sz="1100" b="0" dirty="0">
                <a:solidFill>
                  <a:srgbClr val="000000"/>
                </a:solidFill>
                <a:latin typeface="Calibri" panose="020F0502020204030204" pitchFamily="34" charset="0"/>
                <a:cs typeface="Arial" charset="0"/>
              </a:rPr>
              <a:t>will generate </a:t>
            </a:r>
            <a:r>
              <a:rPr lang="en-US" sz="1100" dirty="0">
                <a:solidFill>
                  <a:srgbClr val="00B0F0"/>
                </a:solidFill>
                <a:latin typeface="Calibri" panose="020F0502020204030204" pitchFamily="34" charset="0"/>
                <a:cs typeface="Arial" charset="0"/>
              </a:rPr>
              <a:t>clean energy </a:t>
            </a:r>
            <a:r>
              <a:rPr lang="en-US" sz="1100" b="0" dirty="0">
                <a:solidFill>
                  <a:srgbClr val="000000"/>
                </a:solidFill>
                <a:latin typeface="Calibri" panose="020F0502020204030204" pitchFamily="34" charset="0"/>
                <a:cs typeface="Arial" charset="0"/>
              </a:rPr>
              <a:t>sufficient to cover approx</a:t>
            </a:r>
            <a:r>
              <a:rPr lang="en-US" sz="1100" b="0" dirty="0">
                <a:solidFill>
                  <a:srgbClr val="00B0F0"/>
                </a:solidFill>
                <a:latin typeface="Calibri" panose="020F0502020204030204" pitchFamily="34" charset="0"/>
                <a:cs typeface="Arial" charset="0"/>
              </a:rPr>
              <a:t>. </a:t>
            </a:r>
            <a:r>
              <a:rPr lang="en-US" sz="1100" dirty="0">
                <a:solidFill>
                  <a:srgbClr val="00B0F0"/>
                </a:solidFill>
                <a:latin typeface="Calibri" panose="020F0502020204030204" pitchFamily="34" charset="0"/>
                <a:cs typeface="Arial" charset="0"/>
              </a:rPr>
              <a:t>25% of current street light energy requirement</a:t>
            </a:r>
            <a:endParaRPr lang="en-US" sz="1100" b="0" dirty="0">
              <a:solidFill>
                <a:srgbClr val="00B0F0"/>
              </a:solidFill>
              <a:latin typeface="Calibri" panose="020F0502020204030204" pitchFamily="34" charset="0"/>
              <a:cs typeface="Arial" charset="0"/>
            </a:endParaRPr>
          </a:p>
          <a:p>
            <a:pPr marL="285750" indent="-285750">
              <a:lnSpc>
                <a:spcPct val="130000"/>
              </a:lnSpc>
              <a:buFont typeface="Wingdings" panose="05000000000000000000" pitchFamily="2" charset="2"/>
              <a:buChar char="§"/>
              <a:defRPr/>
            </a:pPr>
            <a:r>
              <a:rPr lang="en-US" sz="1100" dirty="0">
                <a:solidFill>
                  <a:srgbClr val="00B0F0"/>
                </a:solidFill>
                <a:latin typeface="Calibri" panose="020F0502020204030204" pitchFamily="34" charset="0"/>
                <a:cs typeface="Arial" charset="0"/>
              </a:rPr>
              <a:t>Reduce maintenance costs </a:t>
            </a:r>
            <a:r>
              <a:rPr lang="en-US" sz="1100" b="0" dirty="0">
                <a:solidFill>
                  <a:srgbClr val="000000"/>
                </a:solidFill>
                <a:latin typeface="Calibri" panose="020F0502020204030204" pitchFamily="34" charset="0"/>
                <a:cs typeface="Arial" charset="0"/>
              </a:rPr>
              <a:t>for lighting equipment by replacing HPSV lamps to </a:t>
            </a:r>
            <a:r>
              <a:rPr lang="en-US" sz="1100" b="0" dirty="0" smtClean="0">
                <a:solidFill>
                  <a:srgbClr val="000000"/>
                </a:solidFill>
                <a:latin typeface="Calibri" panose="020F0502020204030204" pitchFamily="34" charset="0"/>
                <a:cs typeface="Arial" charset="0"/>
              </a:rPr>
              <a:t>LED</a:t>
            </a:r>
          </a:p>
          <a:p>
            <a:pPr marL="285750" indent="-285750">
              <a:lnSpc>
                <a:spcPct val="130000"/>
              </a:lnSpc>
              <a:buFont typeface="Wingdings" panose="05000000000000000000" pitchFamily="2" charset="2"/>
              <a:buChar char="§"/>
              <a:defRPr/>
            </a:pPr>
            <a:r>
              <a:rPr lang="en-US" sz="1100" b="0" dirty="0" smtClean="0">
                <a:solidFill>
                  <a:srgbClr val="000000"/>
                </a:solidFill>
                <a:latin typeface="Calibri" panose="020F0502020204030204" pitchFamily="34" charset="0"/>
                <a:cs typeface="Arial" charset="0"/>
              </a:rPr>
              <a:t>Improved maintenance due to Automatic fault detection and alert</a:t>
            </a:r>
          </a:p>
          <a:p>
            <a:pPr marL="285750" indent="-285750">
              <a:lnSpc>
                <a:spcPct val="130000"/>
              </a:lnSpc>
              <a:buFont typeface="Wingdings" panose="05000000000000000000" pitchFamily="2" charset="2"/>
              <a:buChar char="§"/>
              <a:defRPr/>
            </a:pPr>
            <a:endParaRPr lang="en-US" sz="1100" b="0" dirty="0">
              <a:solidFill>
                <a:srgbClr val="000000"/>
              </a:solidFill>
              <a:latin typeface="Calibri" panose="020F0502020204030204" pitchFamily="34" charset="0"/>
              <a:cs typeface="Arial" charset="0"/>
            </a:endParaRPr>
          </a:p>
        </p:txBody>
      </p:sp>
      <p:sp>
        <p:nvSpPr>
          <p:cNvPr id="14" name="Rectangle 3"/>
          <p:cNvSpPr txBox="1">
            <a:spLocks/>
          </p:cNvSpPr>
          <p:nvPr/>
        </p:nvSpPr>
        <p:spPr bwMode="auto">
          <a:xfrm>
            <a:off x="512216" y="1250453"/>
            <a:ext cx="13234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a:solidFill>
                  <a:srgbClr val="000000"/>
                </a:solidFill>
                <a:latin typeface="Calibri" pitchFamily="34" charset="0"/>
                <a:cs typeface="Arial" charset="0"/>
              </a:rPr>
              <a:t>Solution </a:t>
            </a:r>
            <a:r>
              <a:rPr lang="en-US" sz="1400" dirty="0" smtClean="0">
                <a:solidFill>
                  <a:srgbClr val="000000"/>
                </a:solidFill>
                <a:latin typeface="Calibri" pitchFamily="34" charset="0"/>
                <a:cs typeface="Arial" charset="0"/>
              </a:rPr>
              <a:t>Details</a:t>
            </a:r>
            <a:endParaRPr lang="en-US" sz="1400" dirty="0">
              <a:solidFill>
                <a:srgbClr val="000000"/>
              </a:solidFill>
              <a:latin typeface="Calibri" pitchFamily="34" charset="0"/>
              <a:cs typeface="Arial" charset="0"/>
            </a:endParaRPr>
          </a:p>
        </p:txBody>
      </p:sp>
      <p:pic>
        <p:nvPicPr>
          <p:cNvPr id="23" name="Picture 2" descr="http://www.uamarketingsolutions.com/wp-content/themes/directorypress/thumbs/street_lig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438"/>
          <a:stretch/>
        </p:blipFill>
        <p:spPr bwMode="auto">
          <a:xfrm>
            <a:off x="8424428" y="86201"/>
            <a:ext cx="542626" cy="89135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p:cNvSpPr/>
          <p:nvPr/>
        </p:nvSpPr>
        <p:spPr>
          <a:xfrm>
            <a:off x="4047062" y="4791683"/>
            <a:ext cx="2010637"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5AB804"/>
                </a:solidFill>
                <a:latin typeface="Calibri" pitchFamily="34" charset="0"/>
                <a:cs typeface="Arial" charset="0"/>
              </a:rPr>
              <a:t>800 tonnes of Carbon Reduced Annually</a:t>
            </a:r>
          </a:p>
        </p:txBody>
      </p:sp>
      <p:sp>
        <p:nvSpPr>
          <p:cNvPr id="40" name="Oval 39"/>
          <p:cNvSpPr/>
          <p:nvPr/>
        </p:nvSpPr>
        <p:spPr>
          <a:xfrm>
            <a:off x="4220130" y="5424732"/>
            <a:ext cx="1876776"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551155"/>
                </a:solidFill>
                <a:latin typeface="Calibri" pitchFamily="34" charset="0"/>
                <a:cs typeface="Arial" charset="0"/>
              </a:rPr>
              <a:t>Reduced Maintenance Cost</a:t>
            </a:r>
          </a:p>
        </p:txBody>
      </p:sp>
      <p:sp>
        <p:nvSpPr>
          <p:cNvPr id="43" name="Oval 42"/>
          <p:cNvSpPr/>
          <p:nvPr/>
        </p:nvSpPr>
        <p:spPr>
          <a:xfrm>
            <a:off x="6516644" y="4804562"/>
            <a:ext cx="1921321"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C00000"/>
                </a:solidFill>
                <a:latin typeface="Calibri" pitchFamily="34" charset="0"/>
                <a:cs typeface="Arial" charset="0"/>
              </a:rPr>
              <a:t>Energy Consumption reduced by 40%</a:t>
            </a:r>
          </a:p>
        </p:txBody>
      </p:sp>
      <p:sp>
        <p:nvSpPr>
          <p:cNvPr id="44" name="Oval 43"/>
          <p:cNvSpPr/>
          <p:nvPr/>
        </p:nvSpPr>
        <p:spPr>
          <a:xfrm>
            <a:off x="5042543" y="5890151"/>
            <a:ext cx="2501582"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0070C0"/>
                </a:solidFill>
                <a:latin typeface="Calibri" pitchFamily="34" charset="0"/>
                <a:cs typeface="Arial" charset="0"/>
              </a:rPr>
              <a:t>Reduced investment </a:t>
            </a:r>
            <a:r>
              <a:rPr lang="en-US" sz="1050" kern="0" dirty="0" smtClean="0">
                <a:solidFill>
                  <a:srgbClr val="0070C0"/>
                </a:solidFill>
                <a:latin typeface="Calibri" pitchFamily="34" charset="0"/>
                <a:cs typeface="Arial" charset="0"/>
              </a:rPr>
              <a:t>for</a:t>
            </a:r>
          </a:p>
          <a:p>
            <a:pPr algn="ctr">
              <a:buClr>
                <a:srgbClr val="D98029"/>
              </a:buClr>
            </a:pPr>
            <a:r>
              <a:rPr lang="en-US" sz="1050" kern="0" dirty="0" smtClean="0">
                <a:solidFill>
                  <a:srgbClr val="0070C0"/>
                </a:solidFill>
                <a:latin typeface="Calibri" pitchFamily="34" charset="0"/>
                <a:cs typeface="Arial" charset="0"/>
              </a:rPr>
              <a:t>Wi-Fi </a:t>
            </a:r>
            <a:r>
              <a:rPr lang="en-US" sz="1050" kern="0" dirty="0">
                <a:solidFill>
                  <a:srgbClr val="0070C0"/>
                </a:solidFill>
                <a:latin typeface="Calibri" pitchFamily="34" charset="0"/>
                <a:cs typeface="Arial" charset="0"/>
              </a:rPr>
              <a:t>and CCTV</a:t>
            </a:r>
          </a:p>
        </p:txBody>
      </p:sp>
      <p:sp>
        <p:nvSpPr>
          <p:cNvPr id="45" name="Oval 44"/>
          <p:cNvSpPr/>
          <p:nvPr/>
        </p:nvSpPr>
        <p:spPr>
          <a:xfrm>
            <a:off x="6538852" y="5460247"/>
            <a:ext cx="1800065"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a:solidFill>
                  <a:srgbClr val="7030A0"/>
                </a:solidFill>
                <a:latin typeface="Calibri" pitchFamily="34" charset="0"/>
                <a:cs typeface="Arial" charset="0"/>
              </a:rPr>
              <a:t>200KW of clean energy generated</a:t>
            </a:r>
          </a:p>
        </p:txBody>
      </p:sp>
      <p:pic>
        <p:nvPicPr>
          <p:cNvPr id="48" name="Picture 2" descr="http://www.uamarketingsolutions.com/wp-content/themes/directorypress/thumbs/street_ligh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438"/>
          <a:stretch/>
        </p:blipFill>
        <p:spPr bwMode="auto">
          <a:xfrm>
            <a:off x="6122483" y="5049902"/>
            <a:ext cx="514482" cy="845127"/>
          </a:xfrm>
          <a:prstGeom prst="rect">
            <a:avLst/>
          </a:prstGeom>
          <a:noFill/>
          <a:extLst>
            <a:ext uri="{909E8E84-426E-40DD-AFC4-6F175D3DCCD1}">
              <a14:hiddenFill xmlns:a14="http://schemas.microsoft.com/office/drawing/2010/main">
                <a:solidFill>
                  <a:srgbClr val="FFFFFF"/>
                </a:solidFill>
              </a14:hiddenFill>
            </a:ext>
          </a:extLst>
        </p:spPr>
      </p:pic>
      <p:sp>
        <p:nvSpPr>
          <p:cNvPr id="31" name="Flowchart: Preparation 30"/>
          <p:cNvSpPr/>
          <p:nvPr/>
        </p:nvSpPr>
        <p:spPr>
          <a:xfrm>
            <a:off x="5579435" y="4938555"/>
            <a:ext cx="1450504" cy="1031829"/>
          </a:xfrm>
          <a:prstGeom prst="flowChartPreparation">
            <a:avLst/>
          </a:prstGeom>
          <a:noFill/>
          <a:ln w="12700">
            <a:solidFill>
              <a:srgbClr val="5511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2" name="Oval 31"/>
          <p:cNvSpPr/>
          <p:nvPr/>
        </p:nvSpPr>
        <p:spPr>
          <a:xfrm>
            <a:off x="5313688" y="4248626"/>
            <a:ext cx="1921321" cy="630702"/>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D98029"/>
              </a:buClr>
            </a:pPr>
            <a:r>
              <a:rPr lang="en-US" sz="1050" kern="0" dirty="0" smtClean="0">
                <a:solidFill>
                  <a:srgbClr val="002060"/>
                </a:solidFill>
                <a:latin typeface="Calibri" pitchFamily="34" charset="0"/>
                <a:cs typeface="Arial" charset="0"/>
              </a:rPr>
              <a:t>841 Streetlights modified</a:t>
            </a:r>
            <a:endParaRPr lang="en-US" sz="1050" kern="0" dirty="0">
              <a:solidFill>
                <a:srgbClr val="002060"/>
              </a:solidFill>
              <a:latin typeface="Calibri" pitchFamily="34" charset="0"/>
              <a:cs typeface="Arial" charset="0"/>
            </a:endParaRPr>
          </a:p>
        </p:txBody>
      </p:sp>
      <p:pic>
        <p:nvPicPr>
          <p:cNvPr id="41" name="Picture 2" descr="http://www.uamarketingsolutions.com/wp-content/themes/directorypress/thumbs/street_lig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438"/>
          <a:stretch/>
        </p:blipFill>
        <p:spPr bwMode="auto">
          <a:xfrm>
            <a:off x="6057699" y="1565715"/>
            <a:ext cx="1254893" cy="206138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4114799" y="1290969"/>
            <a:ext cx="4933503"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Tree>
    <p:extLst>
      <p:ext uri="{BB962C8B-B14F-4D97-AF65-F5344CB8AC3E}">
        <p14:creationId xmlns:p14="http://schemas.microsoft.com/office/powerpoint/2010/main" val="42249674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68312" y="1395412"/>
            <a:ext cx="3722687" cy="22269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3" name="TextBox 2"/>
          <p:cNvSpPr txBox="1"/>
          <p:nvPr/>
        </p:nvSpPr>
        <p:spPr>
          <a:xfrm>
            <a:off x="533400" y="1275531"/>
            <a:ext cx="1752600" cy="307777"/>
          </a:xfrm>
          <a:prstGeom prst="rect">
            <a:avLst/>
          </a:prstGeom>
          <a:solidFill>
            <a:schemeClr val="bg1"/>
          </a:solidFill>
        </p:spPr>
        <p:txBody>
          <a:bodyPr wrap="square" rtlCol="0">
            <a:spAutoFit/>
          </a:bodyPr>
          <a:lstStyle/>
          <a:p>
            <a:pPr>
              <a:buClr>
                <a:srgbClr val="00BBEE"/>
              </a:buClr>
            </a:pPr>
            <a:r>
              <a:rPr lang="en-US" sz="1400" dirty="0">
                <a:solidFill>
                  <a:srgbClr val="000000"/>
                </a:solidFill>
                <a:latin typeface="Calibri" panose="020F0502020204030204" pitchFamily="34" charset="0"/>
                <a:cs typeface="Arial" charset="0"/>
              </a:rPr>
              <a:t>Location</a:t>
            </a:r>
          </a:p>
        </p:txBody>
      </p:sp>
      <p:sp>
        <p:nvSpPr>
          <p:cNvPr id="8" name="Rectangle 7"/>
          <p:cNvSpPr/>
          <p:nvPr/>
        </p:nvSpPr>
        <p:spPr bwMode="auto">
          <a:xfrm>
            <a:off x="4724400" y="1383034"/>
            <a:ext cx="3810000" cy="2239310"/>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9" name="TextBox 8"/>
          <p:cNvSpPr txBox="1"/>
          <p:nvPr/>
        </p:nvSpPr>
        <p:spPr>
          <a:xfrm>
            <a:off x="4876800" y="1260143"/>
            <a:ext cx="1752600" cy="307777"/>
          </a:xfrm>
          <a:prstGeom prst="rect">
            <a:avLst/>
          </a:prstGeom>
          <a:solidFill>
            <a:schemeClr val="bg1"/>
          </a:solidFill>
        </p:spPr>
        <p:txBody>
          <a:bodyPr wrap="square" rtlCol="0">
            <a:spAutoFit/>
          </a:bodyPr>
          <a:lstStyle/>
          <a:p>
            <a:pPr>
              <a:buClr>
                <a:srgbClr val="00BBEE"/>
              </a:buClr>
            </a:pPr>
            <a:r>
              <a:rPr lang="en-US" sz="1400" dirty="0" smtClean="0">
                <a:solidFill>
                  <a:srgbClr val="000000"/>
                </a:solidFill>
                <a:latin typeface="Calibri" panose="020F0502020204030204" pitchFamily="34" charset="0"/>
                <a:cs typeface="Arial" charset="0"/>
              </a:rPr>
              <a:t>Technology</a:t>
            </a:r>
            <a:endParaRPr lang="en-US" sz="1400" dirty="0">
              <a:solidFill>
                <a:srgbClr val="000000"/>
              </a:solidFill>
              <a:latin typeface="Calibri" panose="020F0502020204030204" pitchFamily="34" charset="0"/>
              <a:cs typeface="Arial" charset="0"/>
            </a:endParaRPr>
          </a:p>
        </p:txBody>
      </p:sp>
      <p:sp>
        <p:nvSpPr>
          <p:cNvPr id="10" name="Rectangle 9"/>
          <p:cNvSpPr/>
          <p:nvPr/>
        </p:nvSpPr>
        <p:spPr bwMode="auto">
          <a:xfrm>
            <a:off x="468312" y="3945269"/>
            <a:ext cx="3722687" cy="1947193"/>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1" name="TextBox 10"/>
          <p:cNvSpPr txBox="1"/>
          <p:nvPr/>
        </p:nvSpPr>
        <p:spPr>
          <a:xfrm>
            <a:off x="533400" y="3822379"/>
            <a:ext cx="1752600" cy="307777"/>
          </a:xfrm>
          <a:prstGeom prst="rect">
            <a:avLst/>
          </a:prstGeom>
          <a:solidFill>
            <a:schemeClr val="bg1"/>
          </a:solidFill>
        </p:spPr>
        <p:txBody>
          <a:bodyPr wrap="square" rtlCol="0">
            <a:spAutoFit/>
          </a:bodyPr>
          <a:lstStyle/>
          <a:p>
            <a:pPr>
              <a:buClr>
                <a:srgbClr val="00BBEE"/>
              </a:buClr>
            </a:pPr>
            <a:r>
              <a:rPr lang="en-US" sz="1400" dirty="0">
                <a:solidFill>
                  <a:srgbClr val="000000"/>
                </a:solidFill>
                <a:latin typeface="Calibri" panose="020F0502020204030204" pitchFamily="34" charset="0"/>
                <a:cs typeface="Arial" charset="0"/>
              </a:rPr>
              <a:t>Plan</a:t>
            </a:r>
          </a:p>
        </p:txBody>
      </p:sp>
      <p:sp>
        <p:nvSpPr>
          <p:cNvPr id="12" name="Rectangle 11"/>
          <p:cNvSpPr/>
          <p:nvPr/>
        </p:nvSpPr>
        <p:spPr bwMode="auto">
          <a:xfrm>
            <a:off x="4724400" y="3932891"/>
            <a:ext cx="3810000" cy="1959572"/>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4" name="TextBox 13"/>
          <p:cNvSpPr txBox="1"/>
          <p:nvPr/>
        </p:nvSpPr>
        <p:spPr>
          <a:xfrm>
            <a:off x="4876800" y="3810000"/>
            <a:ext cx="1752600" cy="307777"/>
          </a:xfrm>
          <a:prstGeom prst="rect">
            <a:avLst/>
          </a:prstGeom>
          <a:solidFill>
            <a:schemeClr val="bg1"/>
          </a:solidFill>
        </p:spPr>
        <p:txBody>
          <a:bodyPr wrap="square" rtlCol="0">
            <a:spAutoFit/>
          </a:bodyPr>
          <a:lstStyle/>
          <a:p>
            <a:pPr>
              <a:buClr>
                <a:srgbClr val="00BBEE"/>
              </a:buClr>
            </a:pPr>
            <a:r>
              <a:rPr lang="en-US" sz="1400" dirty="0">
                <a:solidFill>
                  <a:srgbClr val="000000"/>
                </a:solidFill>
                <a:latin typeface="Calibri" panose="020F0502020204030204" pitchFamily="34" charset="0"/>
                <a:cs typeface="Arial" charset="0"/>
              </a:rPr>
              <a:t>Issues</a:t>
            </a:r>
          </a:p>
        </p:txBody>
      </p:sp>
      <p:sp>
        <p:nvSpPr>
          <p:cNvPr id="5" name="TextBox 4"/>
          <p:cNvSpPr txBox="1"/>
          <p:nvPr/>
        </p:nvSpPr>
        <p:spPr>
          <a:xfrm>
            <a:off x="533400" y="1583308"/>
            <a:ext cx="3657600" cy="1938992"/>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In total there are </a:t>
            </a:r>
            <a:r>
              <a:rPr lang="en-US" sz="1200" dirty="0">
                <a:solidFill>
                  <a:srgbClr val="0070C0"/>
                </a:solidFill>
                <a:latin typeface="Calibri" panose="020F0502020204030204" pitchFamily="34" charset="0"/>
                <a:cs typeface="Arial" charset="0"/>
              </a:rPr>
              <a:t>841 streetlights with 1325 bulbs </a:t>
            </a:r>
            <a:r>
              <a:rPr lang="en-US" sz="1200" b="0" dirty="0">
                <a:solidFill>
                  <a:srgbClr val="000000"/>
                </a:solidFill>
                <a:latin typeface="Calibri" panose="020F0502020204030204" pitchFamily="34" charset="0"/>
                <a:cs typeface="Arial" charset="0"/>
              </a:rPr>
              <a:t>of differing </a:t>
            </a:r>
            <a:r>
              <a:rPr lang="en-US" sz="1200" b="0" dirty="0" smtClean="0">
                <a:solidFill>
                  <a:srgbClr val="000000"/>
                </a:solidFill>
                <a:latin typeface="Calibri" panose="020F0502020204030204" pitchFamily="34" charset="0"/>
                <a:cs typeface="Arial" charset="0"/>
              </a:rPr>
              <a:t>wattages (150, 250 and 70W)</a:t>
            </a:r>
            <a:endParaRPr lang="en-US" sz="1200" b="0" dirty="0">
              <a:solidFill>
                <a:srgbClr val="000000"/>
              </a:solidFill>
              <a:latin typeface="Calibri" panose="020F0502020204030204" pitchFamily="34" charset="0"/>
              <a:cs typeface="Arial" charset="0"/>
            </a:endParaRP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 street furniture is maintained and owned by Reliance which is the electricity provider.</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 total electricity bill for the month comes up to nearly </a:t>
            </a:r>
            <a:r>
              <a:rPr lang="en-US" sz="1200" dirty="0" smtClean="0">
                <a:solidFill>
                  <a:srgbClr val="0070C0"/>
                </a:solidFill>
                <a:latin typeface="Calibri" panose="020F0502020204030204" pitchFamily="34" charset="0"/>
                <a:cs typeface="Arial" charset="0"/>
              </a:rPr>
              <a:t>INR </a:t>
            </a:r>
            <a:r>
              <a:rPr lang="en-US" sz="1200" dirty="0">
                <a:solidFill>
                  <a:srgbClr val="0070C0"/>
                </a:solidFill>
                <a:latin typeface="Calibri" panose="020F0502020204030204" pitchFamily="34" charset="0"/>
                <a:cs typeface="Arial" charset="0"/>
              </a:rPr>
              <a:t>6.5 lakhs</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In addition to the electricity bill, MMRDA pays maintenance costs which brings the total to </a:t>
            </a:r>
            <a:r>
              <a:rPr lang="en-US" sz="1200" dirty="0" smtClean="0">
                <a:solidFill>
                  <a:srgbClr val="0070C0"/>
                </a:solidFill>
                <a:latin typeface="Calibri" panose="020F0502020204030204" pitchFamily="34" charset="0"/>
                <a:cs typeface="Arial" charset="0"/>
              </a:rPr>
              <a:t>INR </a:t>
            </a:r>
            <a:r>
              <a:rPr lang="en-US" sz="1200" dirty="0">
                <a:solidFill>
                  <a:srgbClr val="0070C0"/>
                </a:solidFill>
                <a:latin typeface="Calibri" panose="020F0502020204030204" pitchFamily="34" charset="0"/>
                <a:cs typeface="Arial" charset="0"/>
              </a:rPr>
              <a:t>14-16 </a:t>
            </a:r>
            <a:r>
              <a:rPr lang="en-US" sz="1200" dirty="0" smtClean="0">
                <a:solidFill>
                  <a:srgbClr val="0070C0"/>
                </a:solidFill>
                <a:latin typeface="Calibri" panose="020F0502020204030204" pitchFamily="34" charset="0"/>
                <a:cs typeface="Arial" charset="0"/>
              </a:rPr>
              <a:t>lakhs</a:t>
            </a:r>
          </a:p>
          <a:p>
            <a:pPr marL="171450" indent="-171450">
              <a:buFont typeface="Wingdings" panose="05000000000000000000" pitchFamily="2" charset="2"/>
              <a:buChar char="§"/>
            </a:pPr>
            <a:r>
              <a:rPr lang="en-US" sz="1200" b="0" dirty="0" smtClean="0">
                <a:solidFill>
                  <a:srgbClr val="000000"/>
                </a:solidFill>
                <a:latin typeface="Calibri" panose="020F0502020204030204" pitchFamily="34" charset="0"/>
                <a:cs typeface="Arial" charset="0"/>
              </a:rPr>
              <a:t>The lights remain on for 12 hours approx. </a:t>
            </a:r>
            <a:endParaRPr lang="en-US" sz="1200" b="0" dirty="0">
              <a:solidFill>
                <a:srgbClr val="000000"/>
              </a:solidFill>
              <a:latin typeface="Calibri" panose="020F0502020204030204" pitchFamily="34" charset="0"/>
              <a:cs typeface="Arial" charset="0"/>
            </a:endParaRPr>
          </a:p>
        </p:txBody>
      </p:sp>
      <p:sp>
        <p:nvSpPr>
          <p:cNvPr id="15" name="TextBox 14"/>
          <p:cNvSpPr txBox="1"/>
          <p:nvPr/>
        </p:nvSpPr>
        <p:spPr>
          <a:xfrm>
            <a:off x="4876800" y="1582872"/>
            <a:ext cx="3657600" cy="1938992"/>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 streetlights in BKC are currently </a:t>
            </a:r>
            <a:r>
              <a:rPr lang="en-US" sz="1200" dirty="0">
                <a:solidFill>
                  <a:srgbClr val="0070C0"/>
                </a:solidFill>
                <a:latin typeface="Calibri" panose="020F0502020204030204" pitchFamily="34" charset="0"/>
                <a:cs typeface="Arial" charset="0"/>
              </a:rPr>
              <a:t>ordinary ones without any sensors</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There are </a:t>
            </a:r>
            <a:r>
              <a:rPr lang="en-US" sz="1200" dirty="0">
                <a:solidFill>
                  <a:srgbClr val="0070C0"/>
                </a:solidFill>
                <a:latin typeface="Calibri" panose="020F0502020204030204" pitchFamily="34" charset="0"/>
                <a:cs typeface="Arial" charset="0"/>
              </a:rPr>
              <a:t>4 types of streetlights </a:t>
            </a:r>
            <a:r>
              <a:rPr lang="en-US" sz="1200" b="0" dirty="0">
                <a:solidFill>
                  <a:srgbClr val="000000"/>
                </a:solidFill>
                <a:latin typeface="Calibri" panose="020F0502020204030204" pitchFamily="34" charset="0"/>
                <a:cs typeface="Arial" charset="0"/>
              </a:rPr>
              <a:t>with the number of bulbs ranging from one to </a:t>
            </a:r>
            <a:r>
              <a:rPr lang="en-US" sz="1200" b="0" dirty="0" smtClean="0">
                <a:solidFill>
                  <a:srgbClr val="000000"/>
                </a:solidFill>
                <a:latin typeface="Calibri" panose="020F0502020204030204" pitchFamily="34" charset="0"/>
                <a:cs typeface="Arial" charset="0"/>
              </a:rPr>
              <a:t>four</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 bulbs used are </a:t>
            </a:r>
            <a:r>
              <a:rPr lang="en-US" sz="1200" dirty="0">
                <a:solidFill>
                  <a:srgbClr val="0070C0"/>
                </a:solidFill>
                <a:latin typeface="Calibri" panose="020F0502020204030204" pitchFamily="34" charset="0"/>
                <a:cs typeface="Arial" charset="0"/>
              </a:rPr>
              <a:t>High Powered Sodium </a:t>
            </a:r>
            <a:r>
              <a:rPr lang="en-US" sz="1200" dirty="0" smtClean="0">
                <a:solidFill>
                  <a:srgbClr val="0070C0"/>
                </a:solidFill>
                <a:latin typeface="Calibri" panose="020F0502020204030204" pitchFamily="34" charset="0"/>
                <a:cs typeface="Arial" charset="0"/>
              </a:rPr>
              <a:t>Vapor  </a:t>
            </a:r>
            <a:r>
              <a:rPr lang="en-US" sz="1200" b="0" dirty="0">
                <a:solidFill>
                  <a:srgbClr val="000000"/>
                </a:solidFill>
                <a:latin typeface="Calibri" panose="020F0502020204030204" pitchFamily="34" charset="0"/>
                <a:cs typeface="Arial" charset="0"/>
              </a:rPr>
              <a:t>(HPSV) lamps</a:t>
            </a:r>
            <a:r>
              <a:rPr lang="en-US" sz="1200" b="0" dirty="0" smtClean="0">
                <a:solidFill>
                  <a:srgbClr val="000000"/>
                </a:solidFill>
                <a:latin typeface="Calibri" panose="020F0502020204030204" pitchFamily="34" charset="0"/>
                <a:cs typeface="Arial" charset="0"/>
              </a:rPr>
              <a:t>.</a:t>
            </a:r>
          </a:p>
          <a:p>
            <a:pPr marL="171450" indent="-171450">
              <a:buFont typeface="Wingdings" panose="05000000000000000000" pitchFamily="2" charset="2"/>
              <a:buChar char="§"/>
            </a:pPr>
            <a:r>
              <a:rPr lang="en-US" sz="1200" b="0" dirty="0" smtClean="0">
                <a:solidFill>
                  <a:srgbClr val="000000"/>
                </a:solidFill>
                <a:latin typeface="Calibri" panose="020F0502020204030204" pitchFamily="34" charset="0"/>
                <a:cs typeface="Arial" charset="0"/>
              </a:rPr>
              <a:t>The lights are </a:t>
            </a:r>
            <a:r>
              <a:rPr lang="en-US" sz="1200" dirty="0" smtClean="0">
                <a:solidFill>
                  <a:srgbClr val="0070C0"/>
                </a:solidFill>
                <a:latin typeface="Calibri" panose="020F0502020204030204" pitchFamily="34" charset="0"/>
                <a:cs typeface="Arial" charset="0"/>
              </a:rPr>
              <a:t>turned on manually </a:t>
            </a:r>
            <a:r>
              <a:rPr lang="en-US" sz="1200" b="0" dirty="0" smtClean="0">
                <a:solidFill>
                  <a:srgbClr val="000000"/>
                </a:solidFill>
                <a:latin typeface="Calibri" panose="020F0502020204030204" pitchFamily="34" charset="0"/>
                <a:cs typeface="Arial" charset="0"/>
              </a:rPr>
              <a:t>with no time or light sensitivity taken into consideration</a:t>
            </a:r>
          </a:p>
          <a:p>
            <a:pPr marL="171450" indent="-171450">
              <a:buFont typeface="Wingdings" panose="05000000000000000000" pitchFamily="2" charset="2"/>
              <a:buChar char="§"/>
            </a:pPr>
            <a:endParaRPr lang="en-US" sz="1200" b="0" dirty="0">
              <a:solidFill>
                <a:srgbClr val="000000"/>
              </a:solidFill>
              <a:latin typeface="Calibri" panose="020F0502020204030204" pitchFamily="34" charset="0"/>
              <a:cs typeface="Arial" charset="0"/>
            </a:endParaRPr>
          </a:p>
          <a:p>
            <a:pPr marL="171450" indent="-171450">
              <a:buFont typeface="Wingdings" panose="05000000000000000000" pitchFamily="2" charset="2"/>
              <a:buChar char="§"/>
            </a:pPr>
            <a:endParaRPr lang="en-US" sz="1200" b="0" dirty="0">
              <a:solidFill>
                <a:srgbClr val="000000"/>
              </a:solidFill>
              <a:latin typeface="Calibri" panose="020F0502020204030204" pitchFamily="34" charset="0"/>
              <a:cs typeface="Arial" charset="0"/>
            </a:endParaRPr>
          </a:p>
        </p:txBody>
      </p:sp>
      <p:sp>
        <p:nvSpPr>
          <p:cNvPr id="16" name="TextBox 15"/>
          <p:cNvSpPr txBox="1"/>
          <p:nvPr/>
        </p:nvSpPr>
        <p:spPr>
          <a:xfrm>
            <a:off x="533400" y="4230469"/>
            <a:ext cx="3657600" cy="1846659"/>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smtClean="0">
                <a:solidFill>
                  <a:srgbClr val="000000"/>
                </a:solidFill>
                <a:latin typeface="Calibri" panose="020F0502020204030204" pitchFamily="34" charset="0"/>
                <a:cs typeface="Arial" charset="0"/>
              </a:rPr>
              <a:t>With </a:t>
            </a:r>
            <a:r>
              <a:rPr lang="en-US" sz="1200" b="0" dirty="0">
                <a:solidFill>
                  <a:srgbClr val="000000"/>
                </a:solidFill>
                <a:latin typeface="Calibri" panose="020F0502020204030204" pitchFamily="34" charset="0"/>
                <a:cs typeface="Arial" charset="0"/>
              </a:rPr>
              <a:t>the addition of </a:t>
            </a:r>
            <a:r>
              <a:rPr lang="en-US" sz="1200" b="0" dirty="0" smtClean="0">
                <a:solidFill>
                  <a:srgbClr val="000000"/>
                </a:solidFill>
                <a:latin typeface="Calibri" panose="020F0502020204030204" pitchFamily="34" charset="0"/>
                <a:cs typeface="Arial" charset="0"/>
              </a:rPr>
              <a:t>light and motion sensors </a:t>
            </a:r>
            <a:r>
              <a:rPr lang="en-US" sz="1200" b="0" dirty="0">
                <a:solidFill>
                  <a:srgbClr val="000000"/>
                </a:solidFill>
                <a:latin typeface="Calibri" panose="020F0502020204030204" pitchFamily="34" charset="0"/>
                <a:cs typeface="Arial" charset="0"/>
              </a:rPr>
              <a:t>the energy costs will reduce by about </a:t>
            </a:r>
            <a:r>
              <a:rPr lang="en-US" sz="1200" dirty="0">
                <a:solidFill>
                  <a:srgbClr val="0070C0"/>
                </a:solidFill>
                <a:latin typeface="Calibri" panose="020F0502020204030204" pitchFamily="34" charset="0"/>
                <a:cs typeface="Arial" charset="0"/>
              </a:rPr>
              <a:t>40%</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There is also a recommendation to </a:t>
            </a:r>
            <a:r>
              <a:rPr lang="en-US" sz="1200" dirty="0">
                <a:solidFill>
                  <a:srgbClr val="0070C0"/>
                </a:solidFill>
                <a:latin typeface="Calibri" panose="020F0502020204030204" pitchFamily="34" charset="0"/>
                <a:cs typeface="Arial" charset="0"/>
              </a:rPr>
              <a:t>replace the HPSV lamps with </a:t>
            </a:r>
            <a:r>
              <a:rPr lang="en-US" sz="1200" dirty="0" smtClean="0">
                <a:solidFill>
                  <a:srgbClr val="0070C0"/>
                </a:solidFill>
                <a:latin typeface="Calibri" panose="020F0502020204030204" pitchFamily="34" charset="0"/>
                <a:cs typeface="Arial" charset="0"/>
              </a:rPr>
              <a:t>LEDs</a:t>
            </a:r>
            <a:r>
              <a:rPr lang="en-US" sz="1200" dirty="0" smtClean="0">
                <a:solidFill>
                  <a:srgbClr val="000000"/>
                </a:solidFill>
                <a:latin typeface="Calibri" panose="020F0502020204030204" pitchFamily="34" charset="0"/>
                <a:cs typeface="Arial" charset="0"/>
              </a:rPr>
              <a:t> </a:t>
            </a:r>
            <a:r>
              <a:rPr lang="en-US" sz="1200" b="0" dirty="0" smtClean="0">
                <a:solidFill>
                  <a:srgbClr val="000000"/>
                </a:solidFill>
                <a:latin typeface="Calibri" panose="020F0502020204030204" pitchFamily="34" charset="0"/>
                <a:cs typeface="Arial" charset="0"/>
              </a:rPr>
              <a:t>which will reduce the energy costs by </a:t>
            </a:r>
            <a:r>
              <a:rPr lang="en-US" sz="1200" dirty="0" smtClean="0">
                <a:solidFill>
                  <a:srgbClr val="0070C0"/>
                </a:solidFill>
                <a:latin typeface="Calibri" panose="020F0502020204030204" pitchFamily="34" charset="0"/>
                <a:cs typeface="Arial" charset="0"/>
              </a:rPr>
              <a:t>40%</a:t>
            </a:r>
            <a:endParaRPr lang="en-US" sz="1200" dirty="0">
              <a:solidFill>
                <a:srgbClr val="0070C0"/>
              </a:solidFill>
              <a:latin typeface="Calibri" panose="020F0502020204030204" pitchFamily="34" charset="0"/>
              <a:cs typeface="Arial" charset="0"/>
            </a:endParaRP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Additionally </a:t>
            </a:r>
            <a:r>
              <a:rPr lang="en-US" sz="1200" dirty="0">
                <a:solidFill>
                  <a:srgbClr val="0070C0"/>
                </a:solidFill>
                <a:latin typeface="Calibri" panose="020F0502020204030204" pitchFamily="34" charset="0"/>
                <a:cs typeface="Arial" charset="0"/>
              </a:rPr>
              <a:t>solar panels </a:t>
            </a:r>
            <a:r>
              <a:rPr lang="en-US" sz="1200" b="0" dirty="0">
                <a:solidFill>
                  <a:srgbClr val="000000"/>
                </a:solidFill>
                <a:latin typeface="Calibri" panose="020F0502020204030204" pitchFamily="34" charset="0"/>
                <a:cs typeface="Arial" charset="0"/>
              </a:rPr>
              <a:t>can be placed on the streetlights and the energy generated fed back to the grid</a:t>
            </a:r>
          </a:p>
          <a:p>
            <a:pPr marL="171450" indent="-171450">
              <a:lnSpc>
                <a:spcPct val="150000"/>
              </a:lnSpc>
              <a:buFont typeface="Wingdings" panose="05000000000000000000" pitchFamily="2" charset="2"/>
              <a:buChar char="§"/>
            </a:pPr>
            <a:endParaRPr lang="en-US" sz="1200" b="0" dirty="0">
              <a:solidFill>
                <a:srgbClr val="000000"/>
              </a:solidFill>
              <a:latin typeface="Calibri" panose="020F0502020204030204" pitchFamily="34" charset="0"/>
              <a:cs typeface="Arial" charset="0"/>
            </a:endParaRPr>
          </a:p>
        </p:txBody>
      </p:sp>
      <p:sp>
        <p:nvSpPr>
          <p:cNvPr id="17" name="TextBox 16"/>
          <p:cNvSpPr txBox="1"/>
          <p:nvPr/>
        </p:nvSpPr>
        <p:spPr>
          <a:xfrm>
            <a:off x="4876800" y="4244787"/>
            <a:ext cx="3657600" cy="1384995"/>
          </a:xfrm>
          <a:prstGeom prst="rect">
            <a:avLst/>
          </a:prstGeom>
          <a:noFill/>
        </p:spPr>
        <p:txBody>
          <a:bodyPr wrap="square" rtlCol="0">
            <a:spAutoFit/>
          </a:bodyPr>
          <a:lstStyle/>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Differing illumination levels may cause accidents</a:t>
            </a:r>
          </a:p>
          <a:p>
            <a:pPr marL="171450" indent="-171450">
              <a:buFont typeface="Wingdings" panose="05000000000000000000" pitchFamily="2" charset="2"/>
              <a:buChar char="§"/>
            </a:pPr>
            <a:r>
              <a:rPr lang="en-US" sz="1200" b="0" dirty="0">
                <a:solidFill>
                  <a:srgbClr val="000000"/>
                </a:solidFill>
                <a:latin typeface="Calibri" panose="020F0502020204030204" pitchFamily="34" charset="0"/>
                <a:cs typeface="Arial" charset="0"/>
              </a:rPr>
              <a:t>Reliance may not agree to purchase the solar power generated and supplied back to the </a:t>
            </a:r>
            <a:r>
              <a:rPr lang="en-US" sz="1200" b="0" dirty="0" smtClean="0">
                <a:solidFill>
                  <a:srgbClr val="000000"/>
                </a:solidFill>
                <a:latin typeface="Calibri" panose="020F0502020204030204" pitchFamily="34" charset="0"/>
                <a:cs typeface="Arial" charset="0"/>
              </a:rPr>
              <a:t>grid</a:t>
            </a:r>
          </a:p>
          <a:p>
            <a:pPr marL="171450" indent="-171450">
              <a:buFont typeface="Wingdings" panose="05000000000000000000" pitchFamily="2" charset="2"/>
              <a:buChar char="§"/>
            </a:pPr>
            <a:r>
              <a:rPr lang="en-US" sz="1200" b="0" dirty="0" smtClean="0">
                <a:solidFill>
                  <a:srgbClr val="000000"/>
                </a:solidFill>
                <a:latin typeface="Calibri" panose="020F0502020204030204" pitchFamily="34" charset="0"/>
                <a:cs typeface="Arial" charset="0"/>
              </a:rPr>
              <a:t>Panel needs to withstand the wind pressure and be cleaned on daily basis to ensure generation performance.</a:t>
            </a:r>
            <a:endParaRPr lang="en-US" sz="1200" b="0" dirty="0">
              <a:solidFill>
                <a:srgbClr val="000000"/>
              </a:solidFill>
              <a:latin typeface="Calibri" panose="020F0502020204030204" pitchFamily="34" charset="0"/>
              <a:cs typeface="Arial" charset="0"/>
            </a:endParaRPr>
          </a:p>
          <a:p>
            <a:pPr marL="171450" indent="-171450">
              <a:buFont typeface="Wingdings" panose="05000000000000000000" pitchFamily="2" charset="2"/>
              <a:buChar char="§"/>
              <a:defRPr/>
            </a:pPr>
            <a:endParaRPr lang="en-US" sz="1200" b="0" dirty="0">
              <a:solidFill>
                <a:srgbClr val="000000"/>
              </a:solidFill>
              <a:latin typeface="Calibri" panose="020F0502020204030204" pitchFamily="34" charset="0"/>
              <a:cs typeface="Arial" charset="0"/>
            </a:endParaRPr>
          </a:p>
        </p:txBody>
      </p:sp>
      <p:sp>
        <p:nvSpPr>
          <p:cNvPr id="2" name="Title 1"/>
          <p:cNvSpPr>
            <a:spLocks noGrp="1"/>
          </p:cNvSpPr>
          <p:nvPr>
            <p:ph type="title"/>
          </p:nvPr>
        </p:nvSpPr>
        <p:spPr>
          <a:xfrm>
            <a:off x="549965" y="0"/>
            <a:ext cx="7031671" cy="1002979"/>
          </a:xfrm>
        </p:spPr>
        <p:txBody>
          <a:bodyPr/>
          <a:lstStyle/>
          <a:p>
            <a:r>
              <a:rPr lang="en-US" dirty="0" smtClean="0">
                <a:solidFill>
                  <a:srgbClr val="336699"/>
                </a:solidFill>
                <a:cs typeface="Calibri" pitchFamily="34" charset="0"/>
              </a:rPr>
              <a:t>Currently street lights in BKC consume around 850 </a:t>
            </a:r>
            <a:r>
              <a:rPr lang="en-US" dirty="0">
                <a:solidFill>
                  <a:srgbClr val="336699"/>
                </a:solidFill>
                <a:cs typeface="Calibri" pitchFamily="34" charset="0"/>
              </a:rPr>
              <a:t>k</a:t>
            </a:r>
            <a:r>
              <a:rPr lang="en-US" dirty="0" smtClean="0">
                <a:solidFill>
                  <a:srgbClr val="336699"/>
                </a:solidFill>
                <a:cs typeface="Calibri" pitchFamily="34" charset="0"/>
              </a:rPr>
              <a:t>W of electricity resulting in INR 6.5 lakhs of electricity costs and 900 tonnes of CO</a:t>
            </a:r>
            <a:r>
              <a:rPr lang="en-US" baseline="-25000" dirty="0" smtClean="0">
                <a:solidFill>
                  <a:srgbClr val="336699"/>
                </a:solidFill>
                <a:cs typeface="Calibri" pitchFamily="34" charset="0"/>
              </a:rPr>
              <a:t>2</a:t>
            </a:r>
            <a:r>
              <a:rPr lang="en-US" dirty="0" smtClean="0">
                <a:solidFill>
                  <a:srgbClr val="336699"/>
                </a:solidFill>
                <a:cs typeface="Calibri" pitchFamily="34" charset="0"/>
              </a:rPr>
              <a:t>e emissions </a:t>
            </a:r>
            <a:endParaRPr lang="en-US" dirty="0"/>
          </a:p>
        </p:txBody>
      </p:sp>
      <p:grpSp>
        <p:nvGrpSpPr>
          <p:cNvPr id="19" name="Group 18"/>
          <p:cNvGrpSpPr/>
          <p:nvPr/>
        </p:nvGrpSpPr>
        <p:grpSpPr>
          <a:xfrm>
            <a:off x="8083097" y="103045"/>
            <a:ext cx="972476" cy="948528"/>
            <a:chOff x="2384041" y="1342228"/>
            <a:chExt cx="4349827" cy="4568825"/>
          </a:xfrm>
        </p:grpSpPr>
        <p:sp>
          <p:nvSpPr>
            <p:cNvPr id="21"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22"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23"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24"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25"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26"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27" name="Picture 2" descr="http://www.uamarketingsolutions.com/wp-content/themes/directorypress/thumbs/street_ligh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03263" y="392339"/>
            <a:ext cx="135656" cy="3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3391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3400" y="1621485"/>
            <a:ext cx="4495800" cy="4648198"/>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500" dirty="0">
              <a:solidFill>
                <a:srgbClr val="FFFFFF"/>
              </a:solidFill>
              <a:latin typeface="Calibri" panose="020F0502020204030204" pitchFamily="34" charset="0"/>
            </a:endParaRPr>
          </a:p>
        </p:txBody>
      </p:sp>
      <p:sp>
        <p:nvSpPr>
          <p:cNvPr id="15" name="Rectangle 14"/>
          <p:cNvSpPr/>
          <p:nvPr/>
        </p:nvSpPr>
        <p:spPr bwMode="auto">
          <a:xfrm>
            <a:off x="394420" y="1329499"/>
            <a:ext cx="3581400" cy="7791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2" rtlCol="0" anchor="t" anchorCtr="0" compatLnSpc="1">
            <a:prstTxWarp prst="textNoShape">
              <a:avLst/>
            </a:prstTxWarp>
          </a:bodyPr>
          <a:lstStyle/>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Sensor based </a:t>
            </a:r>
            <a:r>
              <a:rPr lang="en-US" sz="1100" b="0" kern="0" dirty="0">
                <a:solidFill>
                  <a:srgbClr val="000000"/>
                </a:solidFill>
                <a:latin typeface="Calibri" pitchFamily="34" charset="0"/>
                <a:cs typeface="Arial" charset="0"/>
              </a:rPr>
              <a:t>lighting control</a:t>
            </a: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Sensor based lighting control + Gird Tied Solar PV</a:t>
            </a:r>
            <a:endParaRPr lang="en-US" sz="1100" b="0" kern="0" dirty="0">
              <a:solidFill>
                <a:srgbClr val="000000"/>
              </a:solidFill>
              <a:latin typeface="Calibri" pitchFamily="34" charset="0"/>
              <a:cs typeface="Arial" charset="0"/>
            </a:endParaRPr>
          </a:p>
        </p:txBody>
      </p:sp>
      <p:sp>
        <p:nvSpPr>
          <p:cNvPr id="16" name="Rectangle 3"/>
          <p:cNvSpPr txBox="1">
            <a:spLocks/>
          </p:cNvSpPr>
          <p:nvPr/>
        </p:nvSpPr>
        <p:spPr bwMode="auto">
          <a:xfrm>
            <a:off x="480640" y="1173915"/>
            <a:ext cx="13234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a:solidFill>
                  <a:srgbClr val="000000"/>
                </a:solidFill>
                <a:latin typeface="Calibri" pitchFamily="34" charset="0"/>
                <a:cs typeface="Arial" charset="0"/>
              </a:rPr>
              <a:t>Solution </a:t>
            </a:r>
            <a:r>
              <a:rPr lang="en-US" sz="1400" dirty="0" smtClean="0">
                <a:solidFill>
                  <a:srgbClr val="000000"/>
                </a:solidFill>
                <a:latin typeface="Calibri" pitchFamily="34" charset="0"/>
                <a:cs typeface="Arial" charset="0"/>
              </a:rPr>
              <a:t>Options</a:t>
            </a:r>
            <a:endParaRPr lang="en-US" sz="1400" dirty="0">
              <a:solidFill>
                <a:srgbClr val="000000"/>
              </a:solidFill>
              <a:latin typeface="Calibri" pitchFamily="34" charset="0"/>
              <a:cs typeface="Arial" charset="0"/>
            </a:endParaRPr>
          </a:p>
        </p:txBody>
      </p:sp>
      <p:sp>
        <p:nvSpPr>
          <p:cNvPr id="19" name="Rectangle 18"/>
          <p:cNvSpPr/>
          <p:nvPr/>
        </p:nvSpPr>
        <p:spPr bwMode="auto">
          <a:xfrm>
            <a:off x="4114799" y="1290969"/>
            <a:ext cx="4933503"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20" name="Rectangle 3"/>
          <p:cNvSpPr txBox="1">
            <a:spLocks/>
          </p:cNvSpPr>
          <p:nvPr/>
        </p:nvSpPr>
        <p:spPr bwMode="auto">
          <a:xfrm>
            <a:off x="4201020" y="11557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a:solidFill>
                  <a:srgbClr val="000000"/>
                </a:solidFill>
                <a:latin typeface="Calibri" panose="020F0502020204030204" pitchFamily="34" charset="0"/>
                <a:cs typeface="Arial" charset="0"/>
              </a:rPr>
              <a:t>Conceptual View</a:t>
            </a:r>
          </a:p>
        </p:txBody>
      </p:sp>
      <p:pic>
        <p:nvPicPr>
          <p:cNvPr id="45" name="Picture 2" descr="http://www.uamarketingsolutions.com/wp-content/themes/directorypress/thumbs/street_ligh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72274" y="1513236"/>
            <a:ext cx="1876126" cy="4430364"/>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p:cNvGrpSpPr/>
          <p:nvPr/>
        </p:nvGrpSpPr>
        <p:grpSpPr>
          <a:xfrm>
            <a:off x="5288094" y="2277666"/>
            <a:ext cx="274506" cy="236934"/>
            <a:chOff x="219820" y="1278928"/>
            <a:chExt cx="327044" cy="273516"/>
          </a:xfrm>
        </p:grpSpPr>
        <p:sp>
          <p:nvSpPr>
            <p:cNvPr id="64" name="Oval 63"/>
            <p:cNvSpPr/>
            <p:nvPr/>
          </p:nvSpPr>
          <p:spPr bwMode="auto">
            <a:xfrm>
              <a:off x="219820" y="1278928"/>
              <a:ext cx="315686" cy="261258"/>
            </a:xfrm>
            <a:prstGeom prst="ellipse">
              <a:avLst/>
            </a:prstGeom>
            <a:solidFill>
              <a:srgbClr val="993399">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1100" b="0" kern="0" dirty="0" smtClean="0">
                <a:solidFill>
                  <a:srgbClr val="000000"/>
                </a:solidFill>
                <a:latin typeface="Calibri" panose="020F0502020204030204" pitchFamily="34" charset="0"/>
                <a:cs typeface="Arial" charset="0"/>
              </a:endParaRPr>
            </a:p>
          </p:txBody>
        </p:sp>
        <p:sp>
          <p:nvSpPr>
            <p:cNvPr id="65" name="TextBox 64"/>
            <p:cNvSpPr txBox="1"/>
            <p:nvPr/>
          </p:nvSpPr>
          <p:spPr>
            <a:xfrm>
              <a:off x="240912" y="1289524"/>
              <a:ext cx="305952" cy="262920"/>
            </a:xfrm>
            <a:prstGeom prst="rect">
              <a:avLst/>
            </a:prstGeom>
            <a:noFill/>
          </p:spPr>
          <p:txBody>
            <a:bodyPr wrap="none" rtlCol="0">
              <a:spAutoFit/>
            </a:bodyPr>
            <a:lstStyle/>
            <a:p>
              <a:pPr eaLnBrk="1" fontAlgn="auto" hangingPunct="1">
                <a:lnSpc>
                  <a:spcPct val="80000"/>
                </a:lnSpc>
                <a:spcBef>
                  <a:spcPts val="0"/>
                </a:spcBef>
                <a:spcAft>
                  <a:spcPts val="0"/>
                </a:spcAft>
                <a:defRPr/>
              </a:pPr>
              <a:r>
                <a:rPr lang="en-US" sz="1100" b="0" kern="0" dirty="0" smtClean="0">
                  <a:solidFill>
                    <a:srgbClr val="FFFFFF"/>
                  </a:solidFill>
                  <a:latin typeface="Calibri" panose="020F0502020204030204" pitchFamily="34" charset="0"/>
                  <a:ea typeface="ＭＳ Ｐゴシック" pitchFamily="-106" charset="-128"/>
                  <a:cs typeface="Arial" charset="0"/>
                </a:rPr>
                <a:t>1</a:t>
              </a:r>
            </a:p>
          </p:txBody>
        </p:sp>
      </p:grpSp>
      <p:grpSp>
        <p:nvGrpSpPr>
          <p:cNvPr id="55" name="Group 54"/>
          <p:cNvGrpSpPr/>
          <p:nvPr/>
        </p:nvGrpSpPr>
        <p:grpSpPr>
          <a:xfrm>
            <a:off x="4181467" y="1723105"/>
            <a:ext cx="274506" cy="247130"/>
            <a:chOff x="219820" y="1254899"/>
            <a:chExt cx="327044" cy="285287"/>
          </a:xfrm>
        </p:grpSpPr>
        <p:sp>
          <p:nvSpPr>
            <p:cNvPr id="62" name="Oval 61"/>
            <p:cNvSpPr/>
            <p:nvPr/>
          </p:nvSpPr>
          <p:spPr bwMode="auto">
            <a:xfrm>
              <a:off x="219820" y="1278928"/>
              <a:ext cx="315686" cy="261258"/>
            </a:xfrm>
            <a:prstGeom prst="ellipse">
              <a:avLst/>
            </a:prstGeom>
            <a:solidFill>
              <a:srgbClr val="993399">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1100" b="0" kern="0" dirty="0" smtClean="0">
                <a:solidFill>
                  <a:srgbClr val="000000"/>
                </a:solidFill>
                <a:latin typeface="Calibri" panose="020F0502020204030204" pitchFamily="34" charset="0"/>
                <a:cs typeface="Arial" charset="0"/>
              </a:endParaRPr>
            </a:p>
          </p:txBody>
        </p:sp>
        <p:sp>
          <p:nvSpPr>
            <p:cNvPr id="63" name="TextBox 62"/>
            <p:cNvSpPr txBox="1"/>
            <p:nvPr/>
          </p:nvSpPr>
          <p:spPr>
            <a:xfrm>
              <a:off x="240912" y="1254899"/>
              <a:ext cx="305952" cy="262920"/>
            </a:xfrm>
            <a:prstGeom prst="rect">
              <a:avLst/>
            </a:prstGeom>
            <a:noFill/>
          </p:spPr>
          <p:txBody>
            <a:bodyPr wrap="none" rtlCol="0">
              <a:spAutoFit/>
            </a:bodyPr>
            <a:lstStyle/>
            <a:p>
              <a:pPr eaLnBrk="1" fontAlgn="auto" hangingPunct="1">
                <a:lnSpc>
                  <a:spcPct val="80000"/>
                </a:lnSpc>
                <a:spcBef>
                  <a:spcPts val="0"/>
                </a:spcBef>
                <a:spcAft>
                  <a:spcPts val="0"/>
                </a:spcAft>
                <a:defRPr/>
              </a:pPr>
              <a:r>
                <a:rPr lang="en-US" sz="1100" b="0" kern="0" dirty="0" smtClean="0">
                  <a:solidFill>
                    <a:srgbClr val="FFFFFF"/>
                  </a:solidFill>
                  <a:latin typeface="Calibri" panose="020F0502020204030204" pitchFamily="34" charset="0"/>
                  <a:ea typeface="ＭＳ Ｐゴシック" pitchFamily="-106" charset="-128"/>
                  <a:cs typeface="Arial" charset="0"/>
                </a:rPr>
                <a:t>2</a:t>
              </a:r>
            </a:p>
          </p:txBody>
        </p:sp>
      </p:grpSp>
      <p:grpSp>
        <p:nvGrpSpPr>
          <p:cNvPr id="56" name="Group 55"/>
          <p:cNvGrpSpPr/>
          <p:nvPr/>
        </p:nvGrpSpPr>
        <p:grpSpPr>
          <a:xfrm>
            <a:off x="4191000" y="2438400"/>
            <a:ext cx="274506" cy="236934"/>
            <a:chOff x="219820" y="1278928"/>
            <a:chExt cx="327043" cy="273516"/>
          </a:xfrm>
        </p:grpSpPr>
        <p:sp>
          <p:nvSpPr>
            <p:cNvPr id="60" name="Oval 59"/>
            <p:cNvSpPr/>
            <p:nvPr/>
          </p:nvSpPr>
          <p:spPr bwMode="auto">
            <a:xfrm>
              <a:off x="219820" y="1278928"/>
              <a:ext cx="315686" cy="261258"/>
            </a:xfrm>
            <a:prstGeom prst="ellipse">
              <a:avLst/>
            </a:prstGeom>
            <a:solidFill>
              <a:srgbClr val="993399">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1100" b="0" kern="0" dirty="0" smtClean="0">
                <a:solidFill>
                  <a:srgbClr val="000000"/>
                </a:solidFill>
                <a:latin typeface="Calibri" panose="020F0502020204030204" pitchFamily="34" charset="0"/>
                <a:cs typeface="Arial" charset="0"/>
              </a:endParaRPr>
            </a:p>
          </p:txBody>
        </p:sp>
        <p:sp>
          <p:nvSpPr>
            <p:cNvPr id="61" name="TextBox 60"/>
            <p:cNvSpPr txBox="1"/>
            <p:nvPr/>
          </p:nvSpPr>
          <p:spPr>
            <a:xfrm>
              <a:off x="240912" y="1289524"/>
              <a:ext cx="305951" cy="262920"/>
            </a:xfrm>
            <a:prstGeom prst="rect">
              <a:avLst/>
            </a:prstGeom>
            <a:noFill/>
          </p:spPr>
          <p:txBody>
            <a:bodyPr wrap="none" rtlCol="0">
              <a:spAutoFit/>
            </a:bodyPr>
            <a:lstStyle/>
            <a:p>
              <a:pPr eaLnBrk="1" fontAlgn="auto" hangingPunct="1">
                <a:lnSpc>
                  <a:spcPct val="80000"/>
                </a:lnSpc>
                <a:spcBef>
                  <a:spcPts val="0"/>
                </a:spcBef>
                <a:spcAft>
                  <a:spcPts val="0"/>
                </a:spcAft>
                <a:defRPr/>
              </a:pPr>
              <a:r>
                <a:rPr lang="en-US" sz="1100" b="0" kern="0" dirty="0" smtClean="0">
                  <a:solidFill>
                    <a:srgbClr val="FFFFFF"/>
                  </a:solidFill>
                  <a:latin typeface="Calibri" panose="020F0502020204030204" pitchFamily="34" charset="0"/>
                  <a:ea typeface="ＭＳ Ｐゴシック" pitchFamily="-106" charset="-128"/>
                  <a:cs typeface="Arial" charset="0"/>
                </a:rPr>
                <a:t>5</a:t>
              </a:r>
            </a:p>
          </p:txBody>
        </p:sp>
      </p:grpSp>
      <p:grpSp>
        <p:nvGrpSpPr>
          <p:cNvPr id="57" name="Group 56"/>
          <p:cNvGrpSpPr/>
          <p:nvPr/>
        </p:nvGrpSpPr>
        <p:grpSpPr>
          <a:xfrm>
            <a:off x="5288094" y="3344466"/>
            <a:ext cx="274506" cy="236934"/>
            <a:chOff x="219820" y="1278928"/>
            <a:chExt cx="327043" cy="273516"/>
          </a:xfrm>
        </p:grpSpPr>
        <p:sp>
          <p:nvSpPr>
            <p:cNvPr id="58" name="Oval 57"/>
            <p:cNvSpPr/>
            <p:nvPr/>
          </p:nvSpPr>
          <p:spPr bwMode="auto">
            <a:xfrm>
              <a:off x="219820" y="1278928"/>
              <a:ext cx="315686" cy="261258"/>
            </a:xfrm>
            <a:prstGeom prst="ellipse">
              <a:avLst/>
            </a:prstGeom>
            <a:solidFill>
              <a:srgbClr val="993399">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1100" b="0" kern="0" dirty="0" smtClean="0">
                <a:solidFill>
                  <a:srgbClr val="000000"/>
                </a:solidFill>
                <a:latin typeface="Calibri" panose="020F0502020204030204" pitchFamily="34" charset="0"/>
                <a:cs typeface="Arial" charset="0"/>
              </a:endParaRPr>
            </a:p>
          </p:txBody>
        </p:sp>
        <p:sp>
          <p:nvSpPr>
            <p:cNvPr id="59" name="TextBox 58"/>
            <p:cNvSpPr txBox="1"/>
            <p:nvPr/>
          </p:nvSpPr>
          <p:spPr>
            <a:xfrm>
              <a:off x="240912" y="1289524"/>
              <a:ext cx="305951" cy="262920"/>
            </a:xfrm>
            <a:prstGeom prst="rect">
              <a:avLst/>
            </a:prstGeom>
            <a:noFill/>
          </p:spPr>
          <p:txBody>
            <a:bodyPr wrap="none" rtlCol="0">
              <a:spAutoFit/>
            </a:bodyPr>
            <a:lstStyle/>
            <a:p>
              <a:pPr eaLnBrk="1" fontAlgn="auto" hangingPunct="1">
                <a:lnSpc>
                  <a:spcPct val="80000"/>
                </a:lnSpc>
                <a:spcBef>
                  <a:spcPts val="0"/>
                </a:spcBef>
                <a:spcAft>
                  <a:spcPts val="0"/>
                </a:spcAft>
                <a:defRPr/>
              </a:pPr>
              <a:r>
                <a:rPr lang="en-US" sz="1100" b="0" kern="0" dirty="0" smtClean="0">
                  <a:solidFill>
                    <a:srgbClr val="FFFFFF"/>
                  </a:solidFill>
                  <a:latin typeface="Calibri" panose="020F0502020204030204" pitchFamily="34" charset="0"/>
                  <a:ea typeface="ＭＳ Ｐゴシック" pitchFamily="-106" charset="-128"/>
                  <a:cs typeface="Arial" charset="0"/>
                </a:rPr>
                <a:t>4</a:t>
              </a:r>
            </a:p>
          </p:txBody>
        </p:sp>
      </p:grpSp>
      <p:sp>
        <p:nvSpPr>
          <p:cNvPr id="6" name="AutoShape 2" descr="data:image/jpeg;base64,/9j/4AAQSkZJRgABAQAAAQABAAD/2wCEAAkGBwgHBgkIBwgKCgkLDRYPDQwMDRsUFRAWIB0iIiAdHx8kKDQsJCYxJx8fLT0tMTU3Ojo6Iys/RD84QzQ5OjcBCgoKDQwNGg8PGjclHyU3Nzc3Nzc3Nzc3Nzc3Nzc3Nzc3Nzc3Nzc3Nzc3Nzc3Nzc3Nzc3Nzc3Nzc3Nzc3Nzc3N//AABEIAH4AfgMBIgACEQEDEQH/xAAcAAACAwEBAQEAAAAAAAAAAAAABwEGCAIFAwT/xABDEAABAgMGAwUFBgMFCQAAAAABAgMABBEFBiExQVEHEmETcXKBwSIyUpGhCBQjQrHRQ2KCFRYkM5IlNGOTorLC0uH/xAAUAQEAAAAAAAAAAAAAAAAAAAAA/8QAFBEBAAAAAAAAAAAAAAAAAAAAAP/aAAwDAQACEQMRAD8AdhOdD3k6QcxwoM8h6mBXvCuPwj1MJjjTxDXLLduvYTyu3UOWemGziK/wk9d/lvAORt5DraXGnEraViFoNQrujqpqcQDvomKFwdu5a93Ls9na80ur57VqTVSkok547qzIyHeTF80GBpoNVdTAdcxww8I36wc1AanL3j6CI3NfEr0ERjUYAEZD4epgOgVVyxIy274jmNAQSRp/NEYU3T9VGJxqTXHVXw9BAHMccfEdB0iamv6J9TEbADwp26mDCmZpqdVHYQBzYZ1G/wAR6RNVVzx12SIjGtcAqnkkRGgwwzA+I7mA65jhTyGpjhbyEKShbiQpZIFTio50SNcI6ORqfEr0EJLjjYt4JW1JW9ElPTC5OVCQ2hs0MgrDEU0Uc1Z1wOFIB3cyq/zbbCJSa64bnWKPwvvy1fGxyJiiLUlQBNND+JXJaeh1Gh6UreEe8a4q1pkOkBWOIt5k3TuvNWinlMyr8KWSr87prTyAqT3Qp+CN0VW5ar16LXBdZlniWS6K9q/mVmufLX5npHPHu1XrWvfIWBKkrEqhI5Ac3nCMO+nL8zDquxYzN37vyFksAcks0E4CnaLzUo95JMB6Ew+zLSzkxMuJal2klaluKoAAKlSicgIVNj8Xn7Yv63ZsjZy5iyJhXYtqbQe2rX/NponpmBjnhH5/tAXsVKS7N2pNw9pMpD04oYfh19lHmQSe4bxZOENx0XWsVE7ONA2xPIC3SoYsIzCB+p3PdAX+mIoBXQaJ6xGFNeU/NR/aPMvDb9l3cs4z1sTSZeWKwgEiqnFHQAYnfuG0fvl5hqaYRMS7yHWnEBaXUGqeU5UMB9campx1Pw9BBsAnwp9TBsAPCnbqYjChx9nU6qMAGlDjhqdVdBE41/mp5JEBrWpIBp5JERpkaaD4juYA0GBI0Gqupj4WhMmTkZmaSy8+WW1LLbKarcIHupG5j8l4bfsy7lnqn7Ym0y7HMEFdCSpR/KkDEnu6x+6VmGZuXamJVxt1l1AW0tBqkpOSq64QCt4fcW/7dt52yrdYZklvukSCk1CU7Nrr+bY6nDDCGlNS7E3Kuy0y0l6XeSUONrFe1BFCD0hH8dLlpkH03rslJbQ64EzYQacrh910bVOB60OsMfhdek3ruozNvqH32XPYTZ/mAFFDxAg99YBLWpLTvCbiM29KFa5SvO1/xpdR9pB3UP1AMaSs+aYn5JiblXAuXfbS40U6pUKgwvuOl302tc0z7SP8TZiu2TQYlo4LH6K/pj4/Z/txVo3Tdsx5VXrNd5E8xqezVVSfkeYeQgKBdlCrx8dHZh1IcQiffePhb5gj6hMaL1OPer0EZ04DKU/xCmHXj7Zk3lnepUmv6mNDvEpZWQKKSglI+HDOAznZrf8AffjWtbo55YTqnFbFpn3R3HlSPONIYEbpJ81H9ozt9nwB6+84+6eZf3FZpuStFY0FPOrZk5l5B/EbaUqu1BlAZ2vtPT/EfiSixpFyksw8qVl64pQlJ/EdI/pJ7gBD9u1YUpduxZWybOSvsGAeXnUSVEmpUe8kmkIv7O7SHb5zryyFOt2eooCs6lxAJ8hh5xobCmeBzOqjAfCfnZWzpJ+cnn0syjKSt11ZwoIojN7b5XhQZy6t25dqziKsTNpvcink7pQDgOuu8RxndSqzrCkJtfJIztrMtzeg7MY0J+vlC9413xtFd4n7vSD7snZ8iEpUhpRR2qikGppmACABlhAX6xOJU1L241YN97HVZE48QGXkr5mXCcqnQE4VBIrnSGRvU+JXoIxW/NTEwhCH33nEoqUJW4SE1zOOUa3uNNvz9zrFm5pRVMOyTalE78vvHvzgPF4qXIRe+xOaXBRakkhS5TH2VA5oIy9qgx0NNKxSvs+3odWqYuxOqUpCEF+UB0x9tH15v9UOuopuNtVxnK7YEjx7W3KrAQLUmkDl0B5wR5Vp5QD+t+ymrbsWfsyY92aYU0pXwEjAjqDQ+UI77P8APu2fe60LGfB/xLJqgnJ1o/sVfKNAjSg8KfUxnO6J+78eXG2lHlVaM2k01BDhpAaEtCUbn5CZlHvaamGlNrw94KBGHzjPnA+1FWDeu1JaZolBlVJcBVhzocSPVUaLx5tKj5JEZEteaes6+NtKkyQr74+jDbtD+wgLjwsUmyOMcxIlPLzOzUqmoyIJP/hGiSlKk8qq8p+azGdOJTbl0OLiLYaQeycdank0GChWix8wr5xoiXfbmmG5hhwLadQFpcGXKRUU8qQGd+Fjhu9xcfs6Yo3zrmJMkimINRTv5BTvjRdAoBJTUEYJO3WM+8brHmbvX0lLyyCezRNKQ8hdPcmG6fKoCT84dl1Lflby2BK2tKK9h5P4ifzJcHvI8jAIG6b6uHfFVyUneZMr2y5NxWZLKyChf0Qe6saV1rhWnkkR5E3dqyZu8ErbkxJtrtGVbKG3CMECtQSNSMaHSpj1tBgSNB8XUwFfv3dhm912n7KcX2TiiHJZwivK4MiemJB6GMzX0s68Eja5/vNLuJmykNh9ScHwgcoVzjBWAGOe8a63NfEr0EJH7SijW7qK0AEyeX/lwFDuHw+ta9060UsOS9lk1dnVponlGYRX3jph5xqSUlmZOTZlpZHLLsoS22gagCg/SKbwWUVcM7HC8QC8Kaq/GXF41OOP5jt0EB+C3rVYsOyJy1JwnspVsrXy/RI6k0HnCI4JyEzb/EKat+ZRX7t2kw4se72ztQB/1LPlGg3W0OtFpxtK21gpLaxUEHOojzbu3esu7kk5KWPLBiXceU6sDEqUTl3DADoID0nXG2WXHnVUaQkqWrcAY+UZ44OoVbfFSYtXkohImJtSiME85oP+/wDWGHxvvS3Yt13LMZWPv9qJLSUj+Gz+c+Y9nz6R+PgFd1dnXdmLYmm6PWmsdikj+EitD0qST3AQDRUpKU8xHsDGh16mMxXDs0XrvraqigqS627Mj2d3E/8AtD14nW2LCuRak0FgPut/d2juteAA7hU+UUP7N9kFEta1srSfxFJlmjTQe0r6lPygPb473ZVbN2k2pKtlc3Zai4qmrJ98eVAryO8fLgTetNq2D/YUy4DO2aPwQT77Oh/py/0wz3EhYKFpCkqBHIciNaxm++V37S4aX1l7VsHn+5uvFUooAlOPvMq31A1I6iAfF7ruyd6bBmbLncEuCrbwFVIcHuqHd9RURVeEVyLTufJzptScBemV/wC7Nq5mmwnDnr8RHdhSvS8WVMvTtmys1Myq5R91pK1y7tKs1GR6x+rDDDDQaq6mAPLDQHU7mJ3x8SvQQb4+JXoINhShGQ+EbmANQKY6DRPUwi/tIqrO2CgZBp81OtSj9oeeFNSD81GEL9o9VbcsZBVVQlVmg0qqAvvA1fNw4kQDTldeFdh2hPrF+2FPCn1MLvgKrm4fMitSmadATtiP3hiaEk1BzPxdBARpUmo1Pxd0Br5/RIica6V+iREYUGBpoPi6wCovdwsmrxX+YtR+eU9ZMxRUwlxVHG0pA/DR0O+mNcc2owy1LMoZYSltltIQAgUCQMAkCPpvU+JXoIp/FS37Tu7dJ+asiVWt9X4fbJFRKJP5yN9BpX6grONl43LxXllbtWSC83JudmW2z/mTCsKf05d5MOu5VhN3auzIWS1Q9g1+IsfncOK1d1SfKkKzgbcdfaJvZbCFVUD9wbWMVVzdP1p3k7Q7EVqa4q12HSAhVKnY57q6R83mGnwgPNNr5FJcSFpBDZGII69Y+p97rvokRzoMCRoDmrqYAFKCgwrgPiO5id6nxK9BBvj4legg1FAK6DRI3gDbAAjIaJ6xGFNwfmowYU3BPmoxOpxx/MrboIAOZJOP5lfD0EZ7+0W7W9dnNDDkkQaa4rV+0aE2oPCn1MZz+0IoKvywAalNnNiv9bn7wF9+z26HLjzCNG59aT19lBp9YZ+NdK08kiFR9nNVbpWikZi0FEk6Ds0ftDWwplhoPi6mAMCAKYaDVXUxO9T4lD9BAdTXxK9BBjUYDm0GiRAGOGA5gMBomOHmm3mVtuoDjSwUqSoVDgOYI2jvCmpBPmowakk0Op0HQQHKEhACUhKUpFPZFAgbCO0YdBon1iNgB4U+pjpGtDXdW8BCs6Edw3MRua+JXoIFUqTWm6vQQajCh0HwjrAGNQKY0wGiRuYjCm4PzWYMKalJ+ajE441OOqtuggDU446q26CAaCnhT6mDYU8KfUwaEk1BzPxd0AaVqSNTqrpGbOPqyu/6kkD2JNpNB5n1jSeNdOb6JEZk45q5uIk4BWiWGQCfAIC+/ZycrYFrtnHlnEqCRrVH/wAhvHU18SvQQmvs3L/2dbqK0HbNE75Khy4gjAA6DRI3gDGowFdBokQYU1KSfNRiMKY5H5qMTjU4iup26QBjU1NCMz8PQQbUHhT6mDYAeFPqYMMcag5nU9BAGhNTTU6q6CJTnjnsNBEY10B+iREowGdBpuesAKqVfzadOsc4U1IPzUY7Ka1GmvWDlNa19o67CA5xxJOOqtugg2oPCn1MTy66DIdd4OTME5+8d4CNyTUHM/F0gxrpWnkkRPKc9TgOgg5BToNNz1gOcKZezoNVdTGdeLN2Lw2pfy05uSseemZc9mlDrTJKVUQmtD34RozlOpxOZg5cO7BI2gE/wCsa17GctpFq2bMynaBlTZfaKQffrSvlDfwp0+qjE8mmmv8ANBymuftHXYdICMakk0Op+HoINhy9yfUxPLTuGQieTMV8XWA53qTQ5n4jsIMa6A/RIieU5ildOkHJ8hpuesBGFBgSNE79TEorUnM6n0EHKdTicz6COgKd2gg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sp>
        <p:nvSpPr>
          <p:cNvPr id="7" name="AutoShape 4" descr="data:image/jpeg;base64,/9j/4AAQSkZJRgABAQAAAQABAAD/2wCEAAkGBwgHBgkIBwgKCgkLDRYPDQwMDRsUFRAWIB0iIiAdHx8kKDQsJCYxJx8fLT0tMTU3Ojo6Iys/RD84QzQ5OjcBCgoKDQwNGg8PGjclHyU3Nzc3Nzc3Nzc3Nzc3Nzc3Nzc3Nzc3Nzc3Nzc3Nzc3Nzc3Nzc3Nzc3Nzc3Nzc3Nzc3N//AABEIAIwAjAMBIgACEQEDEQH/xAAcAAACAwEBAQEAAAAAAAAAAAAAAQIHCAYFAwT/xABFEAABAgMEBwQGCAMHBQAAAAABAhEAAyEEEkFRBQYHIjFCYRMVUnIXMnGBocEUFiM3YpHR0ghlsRgkJTV1orNEU4KSlf/EABQBAQAAAAAAAAAAAAAAAAAAAAD/xAAUEQEAAAAAAAAAAAAAAAAAAAAA/9oADAMBAAIRAxEAPwC7CS5ALqP5CFeo77gx8UCmq9E4tzQb14UF7AYJEA7ynbmPBOQgenHdHE5wqAEPTmVmYOBFK8qcvbAO8oYVPqpy6mBznQesqIjm3vMqG/CnlT+sA7xoWqfVTA5Yi8KesrKI8HrXmVl0EOjBxTlTn1gGVHi1D6qcTA5qHD8xwEKt413uZWA9kKjCm7ypxVASvcDVsE4mB1VDi9icEwq3jXfxOCYW6U43H96jAO87GoSOH4obq9XmPHoIVb348sEiFRqvdxOKjAO9QF90Y4qh3lAtS8eAyEKt4U38BgmCjGu7zK8UA71OO6OJziSXIrTpEKuKC9ypyiSWbje6wCV62asBl1hMGLEtzHEwKxwTic4DQileVOXWACeFN7lTl7YM6+ZXyEGdfMr5QcLu7TlT8zABPCnkTCxO9XmVgOggrWofmVl0h0YOKcqcT1gFgN3d5U5x87VMmSrNOmSpfazkSyoJBZyA4SI8zWzWCzar6DtOl7ambMRJugiUHJKiwA95j8upeuGi9cNGqtWjipC5Srs6yzPXQrrmMj+kBxWz3aydM6YVofWWzSbFaZi7tmUgFKVLduzUFcFZZmmUWuHc+PE4JEU3tv1GC5atatEIuWiSQq3y5QZxhMHUUfMVwr1OyPXA61atdnbV3tI2AiXaa1m+FfvAY9QYDuqN+D4qMOt4cL3wSIKvw3mpkmFS7+HE4qMAUumpuPU+Iw6uKb+AwTBW8KC/gPCIVGNd3mV4oAoxru8yvFDq4pvcqcusFXFN7lTl1gzY05l59IAwLGnMrPpE0vdoLowEQ4MbvlTEg2O8cSIBKorM8qcusRwO95lwzxVVhzKgOG75UfOACeFPKj5wsTvV5l5dBB4t6vMrLoIHoCx/CnEnOAdGFKcqM48nWHWTRGrciXP03bkWVM1dxCilSiTkAkE+/CPWq5rvcyvD7I5DaXqdK1v1fMmWezt1mvTLGrNZFUnopv6GA6OfKsGmNFmXORKtej7VLolwpM5JxfEYv74z1pKz27ZFtClT7KpczR83eQP+9IJ3kH8SW/MA4x1P8Pmsc+Ybbq1alq+xSZ9l7TjLDgLT7HILe2Pe29aJRbtSRb0JAmaPnpmJU1VJVuqHxSfdAWClVl0jo8KDTrFaJXAhxNSof0IMZ/1PUvUHbFM0OpShZp0/6GXLumYxlE9aor1MWZsR0ivSGz6xIWu/NssyZZ7yuVILp/IKA90V9t/kDR+uGidK2cfaTLOFXs1S10P5EQF+0Yu93E4qh1cUdeA8Ij5WWcZ9nkzhUzJaVJGABEfWjGpu8yszAKjGu7zKz6Q6uKb3KnAQVcU3uVOUFGNacy84AoAQ9OZWfsgyp5UQZOnyogzr5lZdBAGe95lZdImgukMGGEQPAUpypz6xMfiLnpARVQhw55UxFuNa8ysugiR4li3iVkMoVGFKcqc4AowcU5U5xwO3C12ix6gWpVmnLlzJk+VLWqWopN0mqXGFI76rmu9zKy6RXe3hvR5OaifpUlutTAfs2L2qfatnejplrmrnKTMmoBWokkBZYOco7daxLClrWkXReUomiBHBbDfu5sF3j2s7eOA7Qx8ttE3WJWrcqw6t2OfPlWyYZVrVIQVTLuAYVZVXPRsYCv8AYypNv2paSt0gKNnVKtE3hyqWLv8AURaO2GciVs60yZvrLloSBk60tH5dkWpMzVHQy5ltSnvW2sueAXElA9VHtDl+p6Ryn8Q2sctFhsWrtmmPNmLFqtDHlDhIPtNf/EQHr/w9Sly9SLUuZSXN0gtSacRcQG/MRzf8Sa3t2gkFgoSZyiMgShv6RZuzbQczV3UvRmj5w/vQlmbNB5VLJUX9jge6Kh2rzxrLtXsWhZIKxJXIshOBUtQUo0wF5vcYC+NCpuaFsCFUCbNLCjiTdEftq4oLzbqcoSU3QlKRwDITkIdGVWnMrPpAGYBpzKz6CDw08qYMnHlTBnXzK+QgDi9fMr5CB+FKcqc4DwFKcqc4Kua73MrBMAcCa73MrIRNHq7oYdcY+dGFDdwHiMfQcN5VYCKzUXq+FOZhVvGu9zK8PSGeJY1aqshCowpu8qfFAKl0U3eVPiivNvX3fzr1VfSpTthU0ixK3jUXsTgkRXe3gvs8nN6v0qVU41MB99h9dnFhver206gx+0Md7W9w32pkkRwOw37ubA1VdrO932hrHe0Y+HE4qgPC111h+q+rFs0uJCrR2AASgFr61EAOcEuQ8U7sx1X0jrtrRM1s1hSZlkTN7QKWGFompa6APAlvgBWrX9NlInIVLnS0zAsMZaw6W6iPn/d7FYy3ZyLLJQSogBKUpAwbgIDz9aNOWXVzQNs0pal/ZyEOA9Zq+VI9pimth+ibTp7W2361aQHaGQpRSsiip8ypIyCUk/8AsI83XDWHSW1XWqy6F0BJmDR0pf2KSG6KnTMgB+Q6mL31W0BY9WdBWfRNgfsZCftJp9aYs1Uo9Sfy4QHrUqxpzKzgyceVMHhceVEHF97zK+QgAcTXzL+UGVKcqRjA4pSnKnOCrljvcysoAq5Yi9zKyhUYU3XonFRh0YUN3AYqgq5FL2JwSIALuai9icExNDXd0U/rHzpd/A9M1GJj8RY5A8IBK6imAGJhF3zWeJ8Ihn1t31jxJ5RFI7Udd9PW3Wo6oapLnyVpWmUtVnVdmT5hDsFcqQ/TgcIC7OI4G5hmoxXm3r7vp17j9Kk0yDmOBOoe1VRD6Stj8S+lz+6Pz2zZttKt8gybdaplpkqUD2c7Sd9JOFCWeAs3Yf8AdvYXontpzjE/aGO9q4pvYJwSIztY9m+0ywyU2ew2qbZ5KXIlSdJ3Eh+NAY+31D2q1Pedrbg/e5/dAaDoxqbvMrOIzZaZstUuahK0rSU9moUY8XjP31C2q0T3la6Vbvc/ug+oe1Wp7ztbf6uf3QFz6tapaD1XTaBoSxJs/bF50wqUpSvwgqJIHSPcyN3yp/WM+fULarQd52v/AOuf3QfUParU952unE97n90BoOtXPmVl0EB4AtTlTnGfPqFtVYDvK114f4uf3Q/qFtVcnvO104/4ur90BoKrljvcysEwUuihu4JxMZ8+oW1W63edrr/NzX/dB9QtqpP+Z2ugr/i5p/ugNB1fjv4nwiFS6KEIfhioxn0ah7VWfvO11/m5r/uj8WlZO0vUMSdLW/SNt7ELCbyrZ9IlvglSSTxbi3vgNIVfC+fySIkjhu1GZxjwNSdYEa0ar2LS/Z9kZySJqAXaYk3VAdHFPbHQJdt6hyygIL6uEvw8UZ+sRV/aIU1H0hM/4lRoI+tSqv6RnyxN/aIVUn+/zP8AiMBoGl01N16nFUOrhxv4DBMFbwoL+A8IhUY13eZXigHRjXd5lZwVcU3uVOUFXFN7lTlBga05l5wBgoA05lfKDIkeVEGRu+VEGdfMr5QA3GvmV8hAeApTlTnBlTd5UjGCrkOL3MrwwBVyx3uZWCYVGFN3AYqgowpuvQeIw63jXexOCYBKUEhSlKAIDqUeCRHM2baBqjatI922fTllXPe6E7wTMVkFkXT7jHnbZzaxs50l9AvhJMsTSh3Mu+L3DDPo+EZunp0QNB2dUldsOlu2X9IQsJEkS+UpPF8/f7w2TV3oVn8kxwG3J/RzbLpYdvJc+LfEdHqSq1zNTtDr0nf+kqscszSv1lm7j1Zo5zbp93dsvce2ksMhfEBHYT93lkaqu3nNkN6LDQzUF7MxXmwr7ubLeon6ROfrvRYiXbg2QgIqZy4ZOJxUYz5Yn/tEqYf9fM/4zGg1OFUqrAYCKL2o6o6f0Trh9b9WJU+eFrTNKpCL65M0AA7rVSW9lSDAXlS6a7vMrOHVxTe5U5Rn70obRQoDudFBw7tmfrB6UdorE90IrxPd0z9YDQNACHpzKzg8JbyojP3pQ2iukdzpYYd2zP1g9KO0VlK7oSDn3bM/WA0DnveZWXSAkUceVOJjPvpQ2igJHdCQ2Hd0z9YfpR2jbx7oS+fdsynxgNA1csd5t5WQhUYU3XoPEYz/AOlDaLQd0J9ndsyvxh+lLaNeJ7oQT/p0z9YDQFXI5sTgkQqN+DAYqMZ/9KG0VgO50Mf5dMr8YfpR2jXn7oTT+WzKfGAv+YgTEqRMSld4MpJDhjnHJ2bZrqdZ9IjSErQkkTEqvJBUoovZhBLfCKq9KG0W63dCK/y2ZX4xL0obRb3+UJph3bM/WA0A5Jwv4DwxwG3L7urbdqO3kurPfEV76UdorN3SmvE93TK/GPP03pnaFr8iToafoqcJJmBRRKsapSXHArUrgB1IgLQ2E/d5ZGqrt5zDLexiw0s3iOJjndRdXhqvqrY9EGYla5KSqfNTwUtRJUB0ct7o6NL3eASMBAQU1cE4nODEUF4+qnKJ3QVezhBdDHjvcTAQfiLxbmVn0EDmjvX1U/rE7ooGoOAhNR8TxMBEHjveZXyED8KFuVOftid0UGAwgA4qxMBBzUPXmVgIHoON3AYqidwUGAq2cDVJxgIOXIfexOCYHpjdwGKjE7gYJwx6wNW9iOHSAi6rzc/wTCBF3ibvxUYldHDA8esNqvlw6QEHL/iwGAgenrG7irxRK6GbPiYd0OKcOAgIuQRTewTl7YXEEXt3mVn7IkEhsXUamHdBIpw4CAhlTyoy6xJIGNTiYYA44niYYASGHC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pic>
        <p:nvPicPr>
          <p:cNvPr id="67" name="Picture 4" descr="http://png-1.vector.me/files/images/2/9/293885/wireless_router_thum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4284087" y="2264321"/>
            <a:ext cx="647234" cy="53819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data:image/jpeg;base64,/9j/4AAQSkZJRgABAQAAAQABAAD/2wCEAAkGBxAQERUUEBASFRQQEBAREBUVEBIVFBAQFBUWFxQWFRQYHCggGBolHBQVITEkJSkrLi4uFyAzODMsNygtLysBCgoKDAwODgwMGislGyArOCw4KysrKysuKys4LCwrNys4KyssKys3KywrKysrKysrKysrKysrKywrKysrKysrK//AABEIAOEA4QMBIgACEQEDEQH/xAAcAAEAAQUBAQAAAAAAAAAAAAAABAECAwUGBwj/xABIEAACAQMABQgGBwUGBQUAAAABAgADBBEFEhMhMQYUQVFhcYGRIlKhscHRByMyM0JykhVigqLSQ4OywuHxNHOTs/AWJCVU4v/EABcBAQEBAQAAAAAAAAAAAAAAAAABAwL/xAAXEQEAAwAAAAAAAAAAAAAAAAAAAQIR/9oADAMBAAIRAxEAPwD3GIiAiIgIiICIiAiIgIiICIiAiIgIiICIiAiIgIiICIiAiIgIiICIiAiIgIiICIiAiUzGsOsQKxLdcdY842i9Y8xAuiWbVfWHmI2y+svmIF8THt09Zf1CNunrL5iBkiYucJ6y+YjnCesvmIGWJatQHgQe4y6AiIgIiICIiAiIgIiIHL8suW9vo0BWBqVmXWSkpAOrwDO34VyD1nccAzza8+ly/Y+hRoIOgfWMf1Bhnyml5QVGurmrWY5NWozDsTOEHgoUeE1psoHWWv0rXOfrrZGHTqVqiH+bXE7DQHLWyvCFFZqVQ7hTrHULHqVwSrd2c9k8gazkCuy78YwOJPA/6QPpbmjdZ8zK8zPbPEuRX0stZOtG4Z69uSFBwWqUB1oT9tR6vkeg+7WekqdamtSk6vTqKGR1OVZT0iBGFlK8w7JN5zHOYEQWEqLDsknnMobmBh5h2SvMOyZOcynOYFosZcLISnOe2U5z2wLxZCV5oOyYucynOYGfmi9krzZeyRucynOYErm6zIoxwbzkDnMobmBtEfPhxl01Iu8EHq9o6RNsDAREQEREBERAREQPn+taFGZTxRmQ96kg+6YmozrOWOjdjd1N2FqnbJ26+9/5tbzE0bUYHMaYq49AcTvbu6B4zk7qsarDIOwDgMw/Fg7z3TptPWNRzhB9ZcOaab+AClmPcFX2zn9JrVpDmxXWZQPsKeA6cQLHvaFGqGpquNTG4Dccjf7PbO5+iblc9vWelVfFrWYMobcKNVyfrAehDjDd4PRv4HnVMUAgTDqQWBByTnfns+cyVbg3VRFTKHBBPDCwPqY1yNx6JTbmcv8ARnpU3VkFqNrVbRubVWPF1VQaTnf0oQDniUadbsIGHbGNsZn2EbCBH2pjaGSdhK7CBF1zKazSZsI2ECHlo9KTdhK7CBBw0arSfsJXYQNfqmNQzYbCV2EDXbMzf2v2F/IvukHYSdbfYX8q+6BliIgIiICIiAiIgRb/AEdRuF1a1NXA3jPFT2Ebx4TS6R5L2SUqjChvVGK/WVftY3fi650k1/KA4t6nco82AgeHae5OXd3fU6doypzS229V2/C1Zqg1cdOUpDwzOW0ZpWtbVqr3Fu9QVCtFauzbVyhZSAx3b89v2ROs0jovSFS/v7m1rijTt6Vsrk59NqdtSIVQCN41uOfx9s1Om+U73dva0XtHo7LDK2zZUcJTOdUn7QLYPlugc0bRRliPtMT17yejr7JZUsgwyuVYcDgAjt3E5HXJt8/pKB0D3/6AymTgNg4BwT0do8p3FdjR2H0a8obTRal7iq2Llaa3DBS2yqpnVyg6BrOp1QTwnog+kvQ3onnTYcgKTaXYUk8MMaWJ4zoeno1al1z3GvUo0zblguqpZWDtv/FrAHxjlXd1rmypVUs2pUqbehU9AIcdCjOTvGc437vHgfQVpp+0qqHp1GZTnBFGt0HB/DM37Wt/Wf8A6Nb+mankHQ1rQYG7W1h3Oqt8TN+9tgr2sR/K3ygRxpW39Z+gfc1en+GDpa3H4n/6Nb+mSa9vqqT6o1vLf8JlNpA1r6etV4uw/uK39Mn2VelWXWpOrrnGQeB6iOg9hmNbBaiKSOKqfZNTU0ebWptqfDhWUcHp9Jx1jiPEdMDotkJXZiRTeL6w85TnY7fBWPwgS9mI1BInOexv0P8AKOc/uv8AoMCXqiVwJC5wfVb+Ue8xt29Q/qT+qBNwJS2+wv5V90hbdvV83X4GTbT7tPyL7hAyxEQEREBERAREQEgadXNvU7gfIg/CT5iuqWujL6ysPMQPCdKaIv3vNI1bestOhSS3aorZIqubSixQAEcVYA94mk5Ucpn0gbd+avSRVrIj7JlpvlfRCtwPDr6eidLym0Rf3GkadOzrbJbqyJrsc6oNFzSY469WpRHbrdgmj5QaSurygLelaZ/ZTKar0wq00Wmuq3FunecDs7yGgZQXyepf83zEj3lYhCo4ZzL6m8ej1bu1Tw9w8RLy6he3u+c0rbIVuOSl7oynVqm/RWfYU1ol1UqgzU1zhunJWYNNaZv62ikpva4tU1Uo1cooZae5cLuJ3AdB6xxkjkvyhp21ldbS0qHbu4W4FNymqEVVUOBgYZXPEfakPT+l9JDRdGhc22pR1KYoOSgLJTACnU+1wAznpHRvEzR7l9Fx/wDj6Gf/AKtofE0VnUXJ3p/zB7mnO8i6Gws6SepTpU/0U0E21atlk7GJ8lb5iBLvj9U//Lf/AAmZ8zWXdbKEesNX9W74zI9zjJ7zAkWTfVp+RfdKVyDxkOhVwijqRR7Jiq14GG3qsq6gP3bFN7Y9Eb0/lIHhMm3brX9bf0yBUqfWdOKi43eumSvHsLeyU2o6281/pgTjVPWvmx+EptD6y/paQTVX979f+kbUdXmz/OBO2h9YfoP9UptP3j+gfOQdqvqjzf5yhrD1V8h8YE4v++3ko+E3dl92n5E9wnMUqhY4RVJPABF+W6dTbpqoq+qqjyGIGSIiAiIgIiICIiAiIgeUfS1o+slB61sStW0Zq6kDe1tUwK69w1Ub+6M4ytd6S0RZ7SuyONJE1nXA1lqOgBDNvycKp3dIPGe7aes9dNYAEoDrAjIamftAjpHwzPELnkx/78Wl7cuujzSevab97ahRBRLesgfeelVB6cQOf0pyYudH2tGrXIYXGClNN9Siz7wmc+lns6RI9loK+u6wt6NvUSo1M1Caw2arT3DPT1geMyV769o3gWkr3NCwrLUA1C6aiblLHeM6o45PDicSZpLljf3Ndr20oVU1KQo12CkIQDrbyDxyB09UCRc6QubuhT0LTt021LVTWXIQbIYd2YjIyFGdw3npzL9O3t7e3lto68WmXp101yhOrqKNapu1Ru1Qx8eJ3SlXRj2tqmlluzzqsAzJTYBESsM6rY9IHB6xvG7hu3f0W2dW6qVNJXYGagNOluxlRgVHHfqhB3GB6nSfVVR2ZP8AFv8AcRLdt6XcuP1H/wDJ85r3u8knrOZZzkee/wCX/nbA2b1s47wf07x7QJSrWyCM/a9Hz3fGaznPy+J+Eobr2f7fOBtWuJHqV5Aa7mB7qBMq1phqXrdY/SufPEgvdSM90OuBNq3b+u3gSPdIlWux/G/62+ci1LodcjPdjrgSKlQ9Z8zItQiYXvBMPOCxCqMsxCqOlmJwAO8mB6T9Hdtq27Pj72q2PyoAv+IPOqkTRNkKFGnSG/Zoqk9bfiPicnxkuAiIgIiICIiAiIgIiICchyx5K0bqk1OopNNjrAruehUGcOh6CMnwJB3GdfED53pi+0DQuKL2/OLeuzvzmmpb0SoUCrvzTI1VODkbzgnjOb0by6KaOax2OQ5qarADWLO5YE7+PpEdPRPp+toymxyuUPWu72SINB4OQ4B69Tf55gfPvI7kDe3ADXrVKFopLGm5KvUGc4CH7tT1nHYDnM9Kr6SpIq06IC0qYCoAMDCjAwOgAcJ1d5yQSv8Ae3NfHqps1Xy1ST4mY6fIKyHHbN31cf4QIHIftNeuYjpUTvafIzR4/sM99Sqfe0kf+lrDBHNaWD+7v8G4iB5s2lxMTabzuBm+5SfRhTYF7N2DDfsqjllbsVzvU9+R3TgOaVaTFWBVkOGUjepHQRA7e2sa1RFfaKAwBAwScHrl50Q3TXPhT+OtNdyf08V1adwPQACq65BTq1lHEdo3986upQXv6R6RII6CN8DRNohOl6h7io/ymY20XSHrnvf5ATb1KK+qPfItRB1DyEDXLoVazCnSwHfcpZ2wD2/7San0bXB+1dUx3U3b3kTpOS+iCCKz7tx2Y7CMFj4HdOngedp9GPrXp/hoY97mbjQPIO2taoql3qum9NbVCo3rBQN5751kQEREBESyo+OjPZu+MC+JgFx1o38p9xlwuF7R3qw9uIGWJYKqngw8xL4CIiAiIgIiICIiAiIgIiICczyz5OpcIaqL9dTXO4feIOKnrOOHlOmmo5TXmyonfjWzn8iglvdjxgeXUbTM6jQjnZah/szhfyHJA8CD5iaCyqXD6xpW2uqtqn62mmWwCdUMRkDOJtbGpUfKvRekcjWViDrD8OGU4KnJ8sQNhVYdY85K0HYCtV9IZWmNYjrPQD2fKbew0bRCABRnHpNgb/8ATskixtlpVGA/tAD4rn5+yBsYiICIiAiIgJC0lcCmjuTgIjMTjPAZ4SW9RRxIHjOO5TcsadvUNMUWfcBrMRTpNkbwrEHWxwIgZOQOknr2g2tRnqU6tWnUZuJOdZd/T6LLOj1p53b8uDTGEs6KJknC1wo38TgJidDoHlTTugc02p6uPSJDU2JzuSpuy27OMQOgrVgqljnCqWPcBkyHoPSiXdBK1NWVagfAYAMpRmU5wetTLbwirTdFqYLoyhh0ZGJF5LaLNpR2TVNf0qrjdgIG36q9mcnvYwNvtm9aVkXaRCtzERCEREBERAREQEREBOW+kJG5uGHBWZX7FqKVz54HjOpnO8smYolMMVFUuH3bmAA3N2b4HD6GFTUZlG41Xx3bh8JJF6VqgPuyUznqyRNnb6FuAoFOkpUDAKVipx+VsD/eanS3J29qVNZ11VVdVctTLFc59L0sZyYHY2l8FGrneOMl2F1ta2BwpoS3YW3KPYT4Tz5eT93Ux9fgruJDANjqJDGT9FX9SxfURi+sCWBJ1S2PtEneTu7IHpUEzi/25dVeBx2InxOTKYqN945P56nDwJgdbUvqS8XXwOfdMB0mv4VY+wTQ09mOLjwBPwklL1BwVj34X5wNqbtzwAHtlhDtxY+73SB+1G6FUeZmNtI1D+LHcAIG0W1kY2CIzMtTULkl19BlYniSrA+wiQGrseJJ7yTAeBdc6Npsc7RBj1LZVPnmH0fSLazF3YAqpbVGqDuOFUY88ygeXB4Gp0lapTZSmQdZent7J0Nq24flb3GaDTT8O9ffN1bNu/hb/CYGPaRIu0iFddERCEREBERAREQEREBNTyoQG2Ykb1amVPSpLqDg9G4kTbTVcp/+Ffvpf9xIGDQtFyu6tUHZimR7Vz7Zi00tQDfUB/ux8DJegPseExaf4QNHRRhSZxUYHsC49oM5qzunNVstnwE6pPuGnHWf3jwNztyeJJ7yTMqVJDWZFgTkqTKryEpmVWgSw8uDyIHlweBKDy4PIZqgcSB3nExHSNIfjHhv90DZh5UPNT+016Ax9kyJeE9AEC3TT71/Mvvm9oPgZ6kc/wApnM6SbWdB+8vvnQ0xrAKP7R6dPwJ1m9inzgY+Z1fViddiIFYiICIiAiIgIiICIiAmq5Uf8K/fS/7iTayLpKzFek1MnGtjfjOCpDDd3iBC5P8A2fCWaf4S2m1S0A10DhmCKUfBJwTvVgAOB6TMGnLl8DNCoM7h6VH4PAgUvuGnHWn3jTsNHU61UVKK01DJqa5epgAPrYxqhsn0T1TYaK5IW9IE1frHY5J9JVHYFB4d8DkAZnVDxwcdxnoVCwop9iki9oQZ85JgeabTHQ36TLTct0U28RiemxA8te4rdC4/hJmB9seJfyI909ZiB461senPjL6dEdk9fnJ6es6NszV61M1EqVACFA10Zh1EgEbuscemBy9OnJVMTBpK9sW30VrL1jVAPsOJqrnSbBvqdcL+/gk+/HnA2Vap9cvZv9mPjOs0GutVp/urUqnxwi/5pwuj2eq+sw8uE9E5MUt9VvV2dEdmouX/AJnMDfREQEREBERAREQEREBERAREQI1/ZrWQqxI3gqRxVhwInO32gb2oQNtSKg8Trg4/Lg++dXECBonRgt1PpazuQajkY1iNwAHQB1dpk+IgIiICIiAiIgJreUFgbigyLjWyrL3gg+7M2UQPLrjk06VNdtqo9LWQjNMk9TcBiUfRm4kLncSB6xA3DxnqUjVrGk+9qa56wMHzG+B5xyf9Itr0alPZsNbXXAIO/Knp4Gd5yapkWyE8autVbvqMWHsIHhMn7GonipIO7VLHGOo9Y75PAxuHRwgViIgIiICIiAiIgIiICIiAiIgIiICIiAiIgIiICIiAiIgIiICIiAiIgIiICIiAiIgIiICIiAiIgIiICIiAiIgIiICIiAiIgIiICIiAiIg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sp>
        <p:nvSpPr>
          <p:cNvPr id="10" name="AutoShape 8" descr="data:image/jpeg;base64,/9j/4AAQSkZJRgABAQAAAQABAAD/2wCEAAkGBxAQERUUEBASFRQQEBAREBUVEBIVFBAQFBUWFxQWFRQYHCggGBolHBQVITEkJSkrLi4uFyAzODMsNygtLysBCgoKDAwODgwMGislGyArOCw4KysrKysuKys4LCwrNys4KyssKys3KywrKysrKysrKysrKysrKywrKysrKysrK//AABEIAOEA4QMBIgACEQEDEQH/xAAcAAEAAQUBAQAAAAAAAAAAAAAABAECAwUGBwj/xABIEAACAQMABQgGBwUGBQUAAAABAgADBBEFEhMhMQYUQVFhcYGRIlKhscHRByMyM0JykhVigqLSQ4OywuHxNHOTs/AWJCVU4v/EABcBAQEBAQAAAAAAAAAAAAAAAAABAwL/xAAXEQEAAwAAAAAAAAAAAAAAAAAAAQIR/9oADAMBAAIRAxEAPwD3GIiAiIgIiICIiAiIgIiICIiAiIgIiICIiAiIgIiICIiAiIgIiICIiAiIgIiICIiAiUzGsOsQKxLdcdY842i9Y8xAuiWbVfWHmI2y+svmIF8THt09Zf1CNunrL5iBkiYucJ6y+YjnCesvmIGWJatQHgQe4y6AiIgIiICIiAiIgIiIHL8suW9vo0BWBqVmXWSkpAOrwDO34VyD1nccAzza8+ly/Y+hRoIOgfWMf1Bhnyml5QVGurmrWY5NWozDsTOEHgoUeE1psoHWWv0rXOfrrZGHTqVqiH+bXE7DQHLWyvCFFZqVQ7hTrHULHqVwSrd2c9k8gazkCuy78YwOJPA/6QPpbmjdZ8zK8zPbPEuRX0stZOtG4Z69uSFBwWqUB1oT9tR6vkeg+7WekqdamtSk6vTqKGR1OVZT0iBGFlK8w7JN5zHOYEQWEqLDsknnMobmBh5h2SvMOyZOcynOYFosZcLISnOe2U5z2wLxZCV5oOyYucynOYGfmi9krzZeyRucynOYErm6zIoxwbzkDnMobmBtEfPhxl01Iu8EHq9o6RNsDAREQEREBERAREQPn+taFGZTxRmQ96kg+6YmozrOWOjdjd1N2FqnbJ26+9/5tbzE0bUYHMaYq49AcTvbu6B4zk7qsarDIOwDgMw/Fg7z3TptPWNRzhB9ZcOaab+AClmPcFX2zn9JrVpDmxXWZQPsKeA6cQLHvaFGqGpquNTG4Dccjf7PbO5+iblc9vWelVfFrWYMobcKNVyfrAehDjDd4PRv4HnVMUAgTDqQWBByTnfns+cyVbg3VRFTKHBBPDCwPqY1yNx6JTbmcv8ARnpU3VkFqNrVbRubVWPF1VQaTnf0oQDniUadbsIGHbGNsZn2EbCBH2pjaGSdhK7CBF1zKazSZsI2ECHlo9KTdhK7CBBw0arSfsJXYQNfqmNQzYbCV2EDXbMzf2v2F/IvukHYSdbfYX8q+6BliIgIiICIiAiIgRb/AEdRuF1a1NXA3jPFT2Ebx4TS6R5L2SUqjChvVGK/WVftY3fi650k1/KA4t6nco82AgeHae5OXd3fU6doypzS229V2/C1Zqg1cdOUpDwzOW0ZpWtbVqr3Fu9QVCtFauzbVyhZSAx3b89v2ROs0jovSFS/v7m1rijTt6Vsrk59NqdtSIVQCN41uOfx9s1Om+U73dva0XtHo7LDK2zZUcJTOdUn7QLYPlugc0bRRliPtMT17yejr7JZUsgwyuVYcDgAjt3E5HXJt8/pKB0D3/6AymTgNg4BwT0do8p3FdjR2H0a8obTRal7iq2Llaa3DBS2yqpnVyg6BrOp1QTwnog+kvQ3onnTYcgKTaXYUk8MMaWJ4zoeno1al1z3GvUo0zblguqpZWDtv/FrAHxjlXd1rmypVUs2pUqbehU9AIcdCjOTvGc437vHgfQVpp+0qqHp1GZTnBFGt0HB/DM37Wt/Wf8A6Nb+mankHQ1rQYG7W1h3Oqt8TN+9tgr2sR/K3ygRxpW39Z+gfc1en+GDpa3H4n/6Nb+mSa9vqqT6o1vLf8JlNpA1r6etV4uw/uK39Mn2VelWXWpOrrnGQeB6iOg9hmNbBaiKSOKqfZNTU0ebWptqfDhWUcHp9Jx1jiPEdMDotkJXZiRTeL6w85TnY7fBWPwgS9mI1BInOexv0P8AKOc/uv8AoMCXqiVwJC5wfVb+Ue8xt29Q/qT+qBNwJS2+wv5V90hbdvV83X4GTbT7tPyL7hAyxEQEREBERAREQEgadXNvU7gfIg/CT5iuqWujL6ysPMQPCdKaIv3vNI1bestOhSS3aorZIqubSixQAEcVYA94mk5Ucpn0gbd+avSRVrIj7JlpvlfRCtwPDr6eidLym0Rf3GkadOzrbJbqyJrsc6oNFzSY469WpRHbrdgmj5QaSurygLelaZ/ZTKar0wq00Wmuq3FunecDs7yGgZQXyepf83zEj3lYhCo4ZzL6m8ej1bu1Tw9w8RLy6he3u+c0rbIVuOSl7oynVqm/RWfYU1ol1UqgzU1zhunJWYNNaZv62ikpva4tU1Uo1cooZae5cLuJ3AdB6xxkjkvyhp21ldbS0qHbu4W4FNymqEVVUOBgYZXPEfakPT+l9JDRdGhc22pR1KYoOSgLJTACnU+1wAznpHRvEzR7l9Fx/wDj6Gf/AKtofE0VnUXJ3p/zB7mnO8i6Gws6SepTpU/0U0E21atlk7GJ8lb5iBLvj9U//Lf/AAmZ8zWXdbKEesNX9W74zI9zjJ7zAkWTfVp+RfdKVyDxkOhVwijqRR7Jiq14GG3qsq6gP3bFN7Y9Eb0/lIHhMm3brX9bf0yBUqfWdOKi43eumSvHsLeyU2o6281/pgTjVPWvmx+EptD6y/paQTVX979f+kbUdXmz/OBO2h9YfoP9UptP3j+gfOQdqvqjzf5yhrD1V8h8YE4v++3ko+E3dl92n5E9wnMUqhY4RVJPABF+W6dTbpqoq+qqjyGIGSIiAiIgIiICIiAiIgeUfS1o+slB61sStW0Zq6kDe1tUwK69w1Ub+6M4ytd6S0RZ7SuyONJE1nXA1lqOgBDNvycKp3dIPGe7aes9dNYAEoDrAjIamftAjpHwzPELnkx/78Wl7cuujzSevab97ahRBRLesgfeelVB6cQOf0pyYudH2tGrXIYXGClNN9Siz7wmc+lns6RI9loK+u6wt6NvUSo1M1Caw2arT3DPT1geMyV769o3gWkr3NCwrLUA1C6aiblLHeM6o45PDicSZpLljf3Ndr20oVU1KQo12CkIQDrbyDxyB09UCRc6QubuhT0LTt021LVTWXIQbIYd2YjIyFGdw3npzL9O3t7e3lto68WmXp101yhOrqKNapu1Ru1Qx8eJ3SlXRj2tqmlluzzqsAzJTYBESsM6rY9IHB6xvG7hu3f0W2dW6qVNJXYGagNOluxlRgVHHfqhB3GB6nSfVVR2ZP8AFv8AcRLdt6XcuP1H/wDJ85r3u8knrOZZzkee/wCX/nbA2b1s47wf07x7QJSrWyCM/a9Hz3fGaznPy+J+Eobr2f7fOBtWuJHqV5Aa7mB7qBMq1phqXrdY/SufPEgvdSM90OuBNq3b+u3gSPdIlWux/G/62+ci1LodcjPdjrgSKlQ9Z8zItQiYXvBMPOCxCqMsxCqOlmJwAO8mB6T9Hdtq27Pj72q2PyoAv+IPOqkTRNkKFGnSG/Zoqk9bfiPicnxkuAiIgIiICIiAiIgIiICchyx5K0bqk1OopNNjrAruehUGcOh6CMnwJB3GdfED53pi+0DQuKL2/OLeuzvzmmpb0SoUCrvzTI1VODkbzgnjOb0by6KaOax2OQ5qarADWLO5YE7+PpEdPRPp+toymxyuUPWu72SINB4OQ4B69Tf55gfPvI7kDe3ADXrVKFopLGm5KvUGc4CH7tT1nHYDnM9Kr6SpIq06IC0qYCoAMDCjAwOgAcJ1d5yQSv8Ae3NfHqps1Xy1ST4mY6fIKyHHbN31cf4QIHIftNeuYjpUTvafIzR4/sM99Sqfe0kf+lrDBHNaWD+7v8G4iB5s2lxMTabzuBm+5SfRhTYF7N2DDfsqjllbsVzvU9+R3TgOaVaTFWBVkOGUjepHQRA7e2sa1RFfaKAwBAwScHrl50Q3TXPhT+OtNdyf08V1adwPQACq65BTq1lHEdo3986upQXv6R6RII6CN8DRNohOl6h7io/ymY20XSHrnvf5ATb1KK+qPfItRB1DyEDXLoVazCnSwHfcpZ2wD2/7San0bXB+1dUx3U3b3kTpOS+iCCKz7tx2Y7CMFj4HdOngedp9GPrXp/hoY97mbjQPIO2taoql3qum9NbVCo3rBQN5751kQEREBESyo+OjPZu+MC+JgFx1o38p9xlwuF7R3qw9uIGWJYKqngw8xL4CIiAiIgIiICIiAiIgIiICczyz5OpcIaqL9dTXO4feIOKnrOOHlOmmo5TXmyonfjWzn8iglvdjxgeXUbTM6jQjnZah/szhfyHJA8CD5iaCyqXD6xpW2uqtqn62mmWwCdUMRkDOJtbGpUfKvRekcjWViDrD8OGU4KnJ8sQNhVYdY85K0HYCtV9IZWmNYjrPQD2fKbew0bRCABRnHpNgb/8ATskixtlpVGA/tAD4rn5+yBsYiICIiAiIgJC0lcCmjuTgIjMTjPAZ4SW9RRxIHjOO5TcsadvUNMUWfcBrMRTpNkbwrEHWxwIgZOQOknr2g2tRnqU6tWnUZuJOdZd/T6LLOj1p53b8uDTGEs6KJknC1wo38TgJidDoHlTTugc02p6uPSJDU2JzuSpuy27OMQOgrVgqljnCqWPcBkyHoPSiXdBK1NWVagfAYAMpRmU5wetTLbwirTdFqYLoyhh0ZGJF5LaLNpR2TVNf0qrjdgIG36q9mcnvYwNvtm9aVkXaRCtzERCEREBERAREQEREBOW+kJG5uGHBWZX7FqKVz54HjOpnO8smYolMMVFUuH3bmAA3N2b4HD6GFTUZlG41Xx3bh8JJF6VqgPuyUznqyRNnb6FuAoFOkpUDAKVipx+VsD/eanS3J29qVNZ11VVdVctTLFc59L0sZyYHY2l8FGrneOMl2F1ta2BwpoS3YW3KPYT4Tz5eT93Ux9fgruJDANjqJDGT9FX9SxfURi+sCWBJ1S2PtEneTu7IHpUEzi/25dVeBx2InxOTKYqN945P56nDwJgdbUvqS8XXwOfdMB0mv4VY+wTQ09mOLjwBPwklL1BwVj34X5wNqbtzwAHtlhDtxY+73SB+1G6FUeZmNtI1D+LHcAIG0W1kY2CIzMtTULkl19BlYniSrA+wiQGrseJJ7yTAeBdc6Npsc7RBj1LZVPnmH0fSLazF3YAqpbVGqDuOFUY88ygeXB4Gp0lapTZSmQdZent7J0Nq24flb3GaDTT8O9ffN1bNu/hb/CYGPaRIu0iFddERCEREBERAREQEREBNTyoQG2Ykb1amVPSpLqDg9G4kTbTVcp/+Ffvpf9xIGDQtFyu6tUHZimR7Vz7Zi00tQDfUB/ux8DJegPseExaf4QNHRRhSZxUYHsC49oM5qzunNVstnwE6pPuGnHWf3jwNztyeJJ7yTMqVJDWZFgTkqTKryEpmVWgSw8uDyIHlweBKDy4PIZqgcSB3nExHSNIfjHhv90DZh5UPNT+016Ax9kyJeE9AEC3TT71/Mvvm9oPgZ6kc/wApnM6SbWdB+8vvnQ0xrAKP7R6dPwJ1m9inzgY+Z1fViddiIFYiICIiAiIgIiICIiAmq5Uf8K/fS/7iTayLpKzFek1MnGtjfjOCpDDd3iBC5P8A2fCWaf4S2m1S0A10DhmCKUfBJwTvVgAOB6TMGnLl8DNCoM7h6VH4PAgUvuGnHWn3jTsNHU61UVKK01DJqa5epgAPrYxqhsn0T1TYaK5IW9IE1frHY5J9JVHYFB4d8DkAZnVDxwcdxnoVCwop9iki9oQZ85JgeabTHQ36TLTct0U28RiemxA8te4rdC4/hJmB9seJfyI909ZiB461senPjL6dEdk9fnJ6es6NszV61M1EqVACFA10Zh1EgEbuscemBy9OnJVMTBpK9sW30VrL1jVAPsOJqrnSbBvqdcL+/gk+/HnA2Vap9cvZv9mPjOs0GutVp/urUqnxwi/5pwuj2eq+sw8uE9E5MUt9VvV2dEdmouX/AJnMDfREQEREBERAREQEREBERAREQI1/ZrWQqxI3gqRxVhwInO32gb2oQNtSKg8Trg4/Lg++dXECBonRgt1PpazuQajkY1iNwAHQB1dpk+IgIiICIiAiIgJreUFgbigyLjWyrL3gg+7M2UQPLrjk06VNdtqo9LWQjNMk9TcBiUfRm4kLncSB6xA3DxnqUjVrGk+9qa56wMHzG+B5xyf9Itr0alPZsNbXXAIO/Knp4Gd5yapkWyE8autVbvqMWHsIHhMn7GonipIO7VLHGOo9Y75PAxuHRwgViIgIiICIiAiIgIiICIiAiIgIiICIiAiIgIiICIiAiIgIiICIiAiIgIiICIiAiIgIiICIiAiIgIiICIiAiIgIiICIiAiIgIiICIiAiIgf/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pic>
        <p:nvPicPr>
          <p:cNvPr id="1224714" name="Picture 10" descr="https://encrypted-tbn3.gstatic.com/images?q=tbn:ANd9GcTwdpsmYxLQzyYC8_8EtHGplTg2-bE7keyvHKS7O6KcyHPiWYI9"/>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4737823" y="2667000"/>
            <a:ext cx="900977" cy="9632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email">
            <a:extLst>
              <a:ext uri="{BEBA8EAE-BF5A-486C-A8C5-ECC9F3942E4B}">
                <a14:imgProps xmlns:a14="http://schemas.microsoft.com/office/drawing/2010/main">
                  <a14:imgLayer r:embed="rId8">
                    <a14:imgEffect>
                      <a14:backgroundRemoval t="6061" b="89394" l="6154" r="96923"/>
                    </a14:imgEffect>
                  </a14:imgLayer>
                </a14:imgProps>
              </a:ext>
              <a:ext uri="{28A0092B-C50C-407E-A947-70E740481C1C}">
                <a14:useLocalDpi xmlns:a14="http://schemas.microsoft.com/office/drawing/2010/main"/>
              </a:ext>
            </a:extLst>
          </a:blip>
          <a:stretch>
            <a:fillRect/>
          </a:stretch>
        </p:blipFill>
        <p:spPr>
          <a:xfrm>
            <a:off x="4780821" y="4282715"/>
            <a:ext cx="982312" cy="664950"/>
          </a:xfrm>
          <a:prstGeom prst="rect">
            <a:avLst/>
          </a:prstGeom>
        </p:spPr>
      </p:pic>
      <p:sp>
        <p:nvSpPr>
          <p:cNvPr id="70" name="TextBox 69"/>
          <p:cNvSpPr txBox="1"/>
          <p:nvPr/>
        </p:nvSpPr>
        <p:spPr>
          <a:xfrm>
            <a:off x="4800600" y="3962400"/>
            <a:ext cx="914400" cy="430887"/>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Gird Tied Inverter</a:t>
            </a:r>
            <a:endParaRPr lang="en-US" sz="1100" dirty="0">
              <a:solidFill>
                <a:srgbClr val="000000"/>
              </a:solidFill>
              <a:latin typeface="Calibri" panose="020F0502020204030204" pitchFamily="34" charset="0"/>
              <a:cs typeface="Arial" charset="0"/>
            </a:endParaRPr>
          </a:p>
        </p:txBody>
      </p:sp>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86484" y="5503768"/>
            <a:ext cx="450489" cy="575377"/>
          </a:xfrm>
          <a:prstGeom prst="rect">
            <a:avLst/>
          </a:prstGeom>
        </p:spPr>
      </p:pic>
      <p:cxnSp>
        <p:nvCxnSpPr>
          <p:cNvPr id="27" name="Straight Connector 26"/>
          <p:cNvCxnSpPr>
            <a:endCxn id="25" idx="0"/>
          </p:cNvCxnSpPr>
          <p:nvPr/>
        </p:nvCxnSpPr>
        <p:spPr>
          <a:xfrm>
            <a:off x="5478502" y="4910438"/>
            <a:ext cx="133227" cy="593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034875" y="4857648"/>
            <a:ext cx="443627" cy="52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81600" y="1950860"/>
            <a:ext cx="450489" cy="2468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724400" y="5638800"/>
            <a:ext cx="9144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Meter</a:t>
            </a:r>
            <a:endParaRPr lang="en-US" sz="1100" dirty="0">
              <a:solidFill>
                <a:srgbClr val="000000"/>
              </a:solidFill>
              <a:latin typeface="Calibri" panose="020F0502020204030204" pitchFamily="34" charset="0"/>
              <a:cs typeface="Arial" charset="0"/>
            </a:endParaRPr>
          </a:p>
        </p:txBody>
      </p:sp>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08522" y="5796517"/>
            <a:ext cx="336093" cy="684049"/>
          </a:xfrm>
          <a:prstGeom prst="rect">
            <a:avLst/>
          </a:prstGeom>
        </p:spPr>
      </p:pic>
      <p:cxnSp>
        <p:nvCxnSpPr>
          <p:cNvPr id="36" name="Elbow Connector 35"/>
          <p:cNvCxnSpPr>
            <a:stCxn id="25" idx="2"/>
            <a:endCxn id="34" idx="1"/>
          </p:cNvCxnSpPr>
          <p:nvPr/>
        </p:nvCxnSpPr>
        <p:spPr>
          <a:xfrm rot="16200000" flipH="1">
            <a:off x="5780427" y="5910446"/>
            <a:ext cx="59397" cy="39679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410200" y="6248400"/>
            <a:ext cx="914400"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Grid</a:t>
            </a:r>
            <a:endParaRPr lang="en-US" sz="1100" dirty="0">
              <a:solidFill>
                <a:srgbClr val="000000"/>
              </a:solidFill>
              <a:latin typeface="Calibri" panose="020F0502020204030204" pitchFamily="34" charset="0"/>
              <a:cs typeface="Arial" charset="0"/>
            </a:endParaRPr>
          </a:p>
        </p:txBody>
      </p:sp>
      <p:grpSp>
        <p:nvGrpSpPr>
          <p:cNvPr id="11" name="Group 10"/>
          <p:cNvGrpSpPr/>
          <p:nvPr/>
        </p:nvGrpSpPr>
        <p:grpSpPr>
          <a:xfrm>
            <a:off x="6324600" y="1384952"/>
            <a:ext cx="2638798" cy="5055128"/>
            <a:chOff x="6400800" y="1350820"/>
            <a:chExt cx="2086431" cy="5055128"/>
          </a:xfrm>
        </p:grpSpPr>
        <p:sp>
          <p:nvSpPr>
            <p:cNvPr id="48" name="Rectangle 47"/>
            <p:cNvSpPr/>
            <p:nvPr/>
          </p:nvSpPr>
          <p:spPr bwMode="auto">
            <a:xfrm>
              <a:off x="6400800" y="1350820"/>
              <a:ext cx="2079548" cy="252799"/>
            </a:xfrm>
            <a:prstGeom prst="rect">
              <a:avLst/>
            </a:prstGeom>
            <a:solidFill>
              <a:srgbClr val="00BBE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fontAlgn="auto" hangingPunct="1">
                <a:lnSpc>
                  <a:spcPct val="80000"/>
                </a:lnSpc>
                <a:spcBef>
                  <a:spcPts val="0"/>
                </a:spcBef>
                <a:spcAft>
                  <a:spcPts val="0"/>
                </a:spcAft>
                <a:defRPr/>
              </a:pPr>
              <a:r>
                <a:rPr lang="en-US" sz="1200" kern="0" dirty="0" smtClean="0">
                  <a:solidFill>
                    <a:srgbClr val="FFFFFF"/>
                  </a:solidFill>
                  <a:latin typeface="Calibri" panose="020F0502020204030204" pitchFamily="34" charset="0"/>
                  <a:ea typeface="ＭＳ Ｐゴシック" pitchFamily="-106" charset="-128"/>
                  <a:cs typeface="Arial" charset="0"/>
                </a:rPr>
                <a:t>1. Sensors</a:t>
              </a:r>
            </a:p>
          </p:txBody>
        </p:sp>
        <p:sp>
          <p:nvSpPr>
            <p:cNvPr id="49" name="Rectangle 48"/>
            <p:cNvSpPr/>
            <p:nvPr/>
          </p:nvSpPr>
          <p:spPr bwMode="auto">
            <a:xfrm>
              <a:off x="6407682" y="1597563"/>
              <a:ext cx="2069202" cy="803159"/>
            </a:xfrm>
            <a:prstGeom prst="rect">
              <a:avLst/>
            </a:prstGeom>
            <a:solidFill>
              <a:sysClr val="window" lastClr="FFFFFF"/>
            </a:solidFill>
            <a:ln w="3175" cap="flat" cmpd="sng" algn="ctr">
              <a:solidFill>
                <a:schemeClr val="tx1"/>
              </a:solidFill>
              <a:prstDash val="solid"/>
            </a:ln>
            <a:effectLst/>
          </p:spPr>
          <p:txBody>
            <a:bodyPr vert="horz" wrap="square" lIns="56678" tIns="56678" rIns="56678" bIns="56678" numCol="1" rtlCol="0" anchor="t" anchorCtr="0" compatLnSpc="1">
              <a:prstTxWarp prst="textNoShape">
                <a:avLst/>
              </a:prstTxWarp>
            </a:bodyPr>
            <a:lstStyle/>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Sensors for light, motion and object detection</a:t>
              </a:r>
            </a:p>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Can be used for parking, streetlights or lumen adjustment</a:t>
              </a:r>
            </a:p>
          </p:txBody>
        </p:sp>
        <p:sp>
          <p:nvSpPr>
            <p:cNvPr id="50" name="Rectangle 49"/>
            <p:cNvSpPr/>
            <p:nvPr/>
          </p:nvSpPr>
          <p:spPr bwMode="auto">
            <a:xfrm>
              <a:off x="6400801" y="4526835"/>
              <a:ext cx="2079548" cy="245182"/>
            </a:xfrm>
            <a:prstGeom prst="rect">
              <a:avLst/>
            </a:prstGeom>
            <a:solidFill>
              <a:srgbClr val="00BBE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fontAlgn="auto" hangingPunct="1">
                <a:lnSpc>
                  <a:spcPct val="80000"/>
                </a:lnSpc>
                <a:spcBef>
                  <a:spcPts val="0"/>
                </a:spcBef>
                <a:spcAft>
                  <a:spcPts val="0"/>
                </a:spcAft>
                <a:defRPr/>
              </a:pPr>
              <a:r>
                <a:rPr lang="en-US" sz="1200" kern="0" dirty="0">
                  <a:solidFill>
                    <a:srgbClr val="FFFFFF"/>
                  </a:solidFill>
                  <a:latin typeface="Calibri" panose="020F0502020204030204" pitchFamily="34" charset="0"/>
                  <a:ea typeface="ＭＳ Ｐゴシック" pitchFamily="-106" charset="-128"/>
                  <a:cs typeface="Arial" charset="0"/>
                </a:rPr>
                <a:t>4</a:t>
              </a:r>
              <a:r>
                <a:rPr lang="en-US" sz="1200" kern="0" dirty="0" smtClean="0">
                  <a:solidFill>
                    <a:srgbClr val="FFFFFF"/>
                  </a:solidFill>
                  <a:latin typeface="Calibri" panose="020F0502020204030204" pitchFamily="34" charset="0"/>
                  <a:ea typeface="ＭＳ Ｐゴシック" pitchFamily="-106" charset="-128"/>
                  <a:cs typeface="Arial" charset="0"/>
                </a:rPr>
                <a:t>. CCTV Camera</a:t>
              </a:r>
            </a:p>
          </p:txBody>
        </p:sp>
        <p:sp>
          <p:nvSpPr>
            <p:cNvPr id="51" name="Rectangle 50"/>
            <p:cNvSpPr/>
            <p:nvPr/>
          </p:nvSpPr>
          <p:spPr bwMode="auto">
            <a:xfrm>
              <a:off x="6407683" y="4773577"/>
              <a:ext cx="2069203" cy="596671"/>
            </a:xfrm>
            <a:prstGeom prst="rect">
              <a:avLst/>
            </a:prstGeom>
            <a:solidFill>
              <a:sysClr val="window" lastClr="FFFFFF"/>
            </a:solidFill>
            <a:ln w="3175" cap="flat" cmpd="sng" algn="ctr">
              <a:solidFill>
                <a:schemeClr val="tx1"/>
              </a:solidFill>
              <a:prstDash val="solid"/>
            </a:ln>
            <a:effectLst/>
          </p:spPr>
          <p:txBody>
            <a:bodyPr vert="horz" wrap="square" lIns="56678" tIns="56678" rIns="56678" bIns="56678" numCol="1" rtlCol="0" anchor="t" anchorCtr="0" compatLnSpc="1">
              <a:prstTxWarp prst="textNoShape">
                <a:avLst/>
              </a:prstTxWarp>
            </a:bodyPr>
            <a:lstStyle/>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Camera for video surveillance</a:t>
              </a:r>
            </a:p>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Can be used for security and monitoring</a:t>
              </a:r>
            </a:p>
          </p:txBody>
        </p:sp>
        <p:sp>
          <p:nvSpPr>
            <p:cNvPr id="52" name="Rectangle 51"/>
            <p:cNvSpPr/>
            <p:nvPr/>
          </p:nvSpPr>
          <p:spPr bwMode="auto">
            <a:xfrm>
              <a:off x="6407683" y="5433748"/>
              <a:ext cx="2079548" cy="245182"/>
            </a:xfrm>
            <a:prstGeom prst="rect">
              <a:avLst/>
            </a:prstGeom>
            <a:solidFill>
              <a:srgbClr val="00BBE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fontAlgn="auto" hangingPunct="1">
                <a:lnSpc>
                  <a:spcPct val="80000"/>
                </a:lnSpc>
                <a:spcBef>
                  <a:spcPts val="0"/>
                </a:spcBef>
                <a:spcAft>
                  <a:spcPts val="0"/>
                </a:spcAft>
                <a:defRPr/>
              </a:pPr>
              <a:r>
                <a:rPr lang="en-US" sz="1200" kern="0" dirty="0">
                  <a:solidFill>
                    <a:srgbClr val="FFFFFF"/>
                  </a:solidFill>
                  <a:latin typeface="Calibri" panose="020F0502020204030204" pitchFamily="34" charset="0"/>
                  <a:ea typeface="ＭＳ Ｐゴシック" pitchFamily="-106" charset="-128"/>
                  <a:cs typeface="Arial" charset="0"/>
                </a:rPr>
                <a:t>5</a:t>
              </a:r>
              <a:r>
                <a:rPr lang="en-US" sz="1200" kern="0" dirty="0" smtClean="0">
                  <a:solidFill>
                    <a:srgbClr val="FFFFFF"/>
                  </a:solidFill>
                  <a:latin typeface="Calibri" panose="020F0502020204030204" pitchFamily="34" charset="0"/>
                  <a:ea typeface="ＭＳ Ｐゴシック" pitchFamily="-106" charset="-128"/>
                  <a:cs typeface="Arial" charset="0"/>
                </a:rPr>
                <a:t>. Wireless Router</a:t>
              </a:r>
            </a:p>
          </p:txBody>
        </p:sp>
        <p:sp>
          <p:nvSpPr>
            <p:cNvPr id="53" name="Rectangle 52"/>
            <p:cNvSpPr/>
            <p:nvPr/>
          </p:nvSpPr>
          <p:spPr bwMode="auto">
            <a:xfrm>
              <a:off x="6414566" y="5680490"/>
              <a:ext cx="2069202" cy="725458"/>
            </a:xfrm>
            <a:prstGeom prst="rect">
              <a:avLst/>
            </a:prstGeom>
            <a:solidFill>
              <a:sysClr val="window" lastClr="FFFFFF"/>
            </a:solidFill>
            <a:ln w="3175" cap="flat" cmpd="sng" algn="ctr">
              <a:solidFill>
                <a:schemeClr val="tx1"/>
              </a:solidFill>
              <a:prstDash val="solid"/>
            </a:ln>
            <a:effectLst/>
          </p:spPr>
          <p:txBody>
            <a:bodyPr vert="horz" wrap="square" lIns="56678" tIns="56678" rIns="56678" bIns="56678" numCol="1" rtlCol="0" anchor="t" anchorCtr="0" compatLnSpc="1">
              <a:prstTxWarp prst="textNoShape">
                <a:avLst/>
              </a:prstTxWarp>
            </a:bodyPr>
            <a:lstStyle/>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Wireless router for Wi-Fi Hotspots</a:t>
              </a:r>
            </a:p>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The could be installed as necessary in areas</a:t>
              </a:r>
            </a:p>
          </p:txBody>
        </p:sp>
        <p:sp>
          <p:nvSpPr>
            <p:cNvPr id="68" name="Rectangle 67"/>
            <p:cNvSpPr/>
            <p:nvPr/>
          </p:nvSpPr>
          <p:spPr bwMode="auto">
            <a:xfrm>
              <a:off x="6400800" y="2438400"/>
              <a:ext cx="2079548" cy="245182"/>
            </a:xfrm>
            <a:prstGeom prst="rect">
              <a:avLst/>
            </a:prstGeom>
            <a:solidFill>
              <a:srgbClr val="00BBE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fontAlgn="auto" hangingPunct="1">
                <a:lnSpc>
                  <a:spcPct val="80000"/>
                </a:lnSpc>
                <a:spcBef>
                  <a:spcPts val="0"/>
                </a:spcBef>
                <a:spcAft>
                  <a:spcPts val="0"/>
                </a:spcAft>
                <a:defRPr/>
              </a:pPr>
              <a:r>
                <a:rPr lang="en-US" sz="1200" kern="0" dirty="0">
                  <a:solidFill>
                    <a:srgbClr val="FFFFFF"/>
                  </a:solidFill>
                  <a:latin typeface="Calibri" panose="020F0502020204030204" pitchFamily="34" charset="0"/>
                  <a:ea typeface="ＭＳ Ｐゴシック" pitchFamily="-106" charset="-128"/>
                  <a:cs typeface="Arial" charset="0"/>
                </a:rPr>
                <a:t>2</a:t>
              </a:r>
              <a:r>
                <a:rPr lang="en-US" sz="1200" kern="0" dirty="0" smtClean="0">
                  <a:solidFill>
                    <a:srgbClr val="FFFFFF"/>
                  </a:solidFill>
                  <a:latin typeface="Calibri" panose="020F0502020204030204" pitchFamily="34" charset="0"/>
                  <a:ea typeface="ＭＳ Ｐゴシック" pitchFamily="-106" charset="-128"/>
                  <a:cs typeface="Arial" charset="0"/>
                </a:rPr>
                <a:t>. Grid Tied Solar PV</a:t>
              </a:r>
            </a:p>
          </p:txBody>
        </p:sp>
        <p:sp>
          <p:nvSpPr>
            <p:cNvPr id="69" name="Rectangle 68"/>
            <p:cNvSpPr/>
            <p:nvPr/>
          </p:nvSpPr>
          <p:spPr bwMode="auto">
            <a:xfrm>
              <a:off x="6407681" y="2685142"/>
              <a:ext cx="2069203" cy="622364"/>
            </a:xfrm>
            <a:prstGeom prst="rect">
              <a:avLst/>
            </a:prstGeom>
            <a:solidFill>
              <a:sysClr val="window" lastClr="FFFFFF"/>
            </a:solidFill>
            <a:ln w="3175" cap="flat" cmpd="sng" algn="ctr">
              <a:solidFill>
                <a:schemeClr val="tx1"/>
              </a:solidFill>
              <a:prstDash val="solid"/>
            </a:ln>
            <a:effectLst/>
          </p:spPr>
          <p:txBody>
            <a:bodyPr vert="horz" wrap="square" lIns="56678" tIns="56678" rIns="56678" bIns="56678" numCol="1" rtlCol="0" anchor="t" anchorCtr="0" compatLnSpc="1">
              <a:prstTxWarp prst="textNoShape">
                <a:avLst/>
              </a:prstTxWarp>
            </a:bodyPr>
            <a:lstStyle/>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PV generates electricity which can be feed to grid</a:t>
              </a:r>
            </a:p>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Grid can pay for power generated</a:t>
              </a:r>
            </a:p>
          </p:txBody>
        </p:sp>
        <p:sp>
          <p:nvSpPr>
            <p:cNvPr id="66" name="Rectangle 65"/>
            <p:cNvSpPr/>
            <p:nvPr/>
          </p:nvSpPr>
          <p:spPr bwMode="auto">
            <a:xfrm>
              <a:off x="6400800" y="3352800"/>
              <a:ext cx="2079548" cy="245182"/>
            </a:xfrm>
            <a:prstGeom prst="rect">
              <a:avLst/>
            </a:prstGeom>
            <a:solidFill>
              <a:srgbClr val="00BBE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fontAlgn="auto" hangingPunct="1">
                <a:lnSpc>
                  <a:spcPct val="80000"/>
                </a:lnSpc>
                <a:spcBef>
                  <a:spcPts val="0"/>
                </a:spcBef>
                <a:spcAft>
                  <a:spcPts val="0"/>
                </a:spcAft>
                <a:defRPr/>
              </a:pPr>
              <a:r>
                <a:rPr lang="en-US" sz="1200" kern="0" dirty="0">
                  <a:solidFill>
                    <a:srgbClr val="FFFFFF"/>
                  </a:solidFill>
                  <a:latin typeface="Calibri" panose="020F0502020204030204" pitchFamily="34" charset="0"/>
                  <a:ea typeface="ＭＳ Ｐゴシック" pitchFamily="-106" charset="-128"/>
                  <a:cs typeface="Arial" charset="0"/>
                </a:rPr>
                <a:t>3</a:t>
              </a:r>
              <a:r>
                <a:rPr lang="en-US" sz="1200" kern="0" dirty="0" smtClean="0">
                  <a:solidFill>
                    <a:srgbClr val="FFFFFF"/>
                  </a:solidFill>
                  <a:latin typeface="Calibri" panose="020F0502020204030204" pitchFamily="34" charset="0"/>
                  <a:ea typeface="ＭＳ Ｐゴシック" pitchFamily="-106" charset="-128"/>
                  <a:cs typeface="Arial" charset="0"/>
                </a:rPr>
                <a:t>. LED Lights</a:t>
              </a:r>
            </a:p>
          </p:txBody>
        </p:sp>
        <p:sp>
          <p:nvSpPr>
            <p:cNvPr id="74" name="Rectangle 73"/>
            <p:cNvSpPr/>
            <p:nvPr/>
          </p:nvSpPr>
          <p:spPr bwMode="auto">
            <a:xfrm>
              <a:off x="6407681" y="3599541"/>
              <a:ext cx="2069203" cy="870693"/>
            </a:xfrm>
            <a:prstGeom prst="rect">
              <a:avLst/>
            </a:prstGeom>
            <a:solidFill>
              <a:sysClr val="window" lastClr="FFFFFF"/>
            </a:solidFill>
            <a:ln w="3175" cap="flat" cmpd="sng" algn="ctr">
              <a:solidFill>
                <a:schemeClr val="tx1"/>
              </a:solidFill>
              <a:prstDash val="solid"/>
            </a:ln>
            <a:effectLst/>
          </p:spPr>
          <p:txBody>
            <a:bodyPr vert="horz" wrap="square" lIns="56678" tIns="56678" rIns="56678" bIns="56678" numCol="1" rtlCol="0" anchor="t" anchorCtr="0" compatLnSpc="1">
              <a:prstTxWarp prst="textNoShape">
                <a:avLst/>
              </a:prstTxWarp>
            </a:bodyPr>
            <a:lstStyle/>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LED lights consumes much less electricity to produce same amount of light as compared to HPSV lamps</a:t>
              </a:r>
            </a:p>
            <a:p>
              <a:pPr marL="176213" indent="-176213" eaLnBrk="1" fontAlgn="auto" hangingPunct="1">
                <a:lnSpc>
                  <a:spcPct val="80000"/>
                </a:lnSpc>
                <a:spcBef>
                  <a:spcPct val="20000"/>
                </a:spcBef>
                <a:spcAft>
                  <a:spcPts val="0"/>
                </a:spcAft>
                <a:buClr>
                  <a:srgbClr val="000000"/>
                </a:buClr>
                <a:buFontTx/>
                <a:buChar char="•"/>
                <a:defRPr/>
              </a:pPr>
              <a:r>
                <a:rPr lang="en-US" sz="1200" b="0" kern="0" dirty="0" smtClean="0">
                  <a:solidFill>
                    <a:srgbClr val="000000"/>
                  </a:solidFill>
                  <a:latin typeface="Calibri" panose="020F0502020204030204" pitchFamily="34" charset="0"/>
                  <a:ea typeface="ＭＳ Ｐゴシック" pitchFamily="-106" charset="-128"/>
                  <a:cs typeface="ＭＳ Ｐゴシック" pitchFamily="-106" charset="-128"/>
                </a:rPr>
                <a:t>LED lights have 4 times more life then HPSV.</a:t>
              </a:r>
            </a:p>
          </p:txBody>
        </p:sp>
      </p:grpSp>
      <p:grpSp>
        <p:nvGrpSpPr>
          <p:cNvPr id="75" name="Group 74"/>
          <p:cNvGrpSpPr/>
          <p:nvPr/>
        </p:nvGrpSpPr>
        <p:grpSpPr>
          <a:xfrm>
            <a:off x="5821494" y="2582466"/>
            <a:ext cx="274506" cy="236934"/>
            <a:chOff x="219820" y="1278928"/>
            <a:chExt cx="327043" cy="273516"/>
          </a:xfrm>
        </p:grpSpPr>
        <p:sp>
          <p:nvSpPr>
            <p:cNvPr id="76" name="Oval 75"/>
            <p:cNvSpPr/>
            <p:nvPr/>
          </p:nvSpPr>
          <p:spPr bwMode="auto">
            <a:xfrm>
              <a:off x="219820" y="1278928"/>
              <a:ext cx="315686" cy="261258"/>
            </a:xfrm>
            <a:prstGeom prst="ellipse">
              <a:avLst/>
            </a:prstGeom>
            <a:solidFill>
              <a:srgbClr val="993399">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1100" b="0" kern="0" dirty="0" smtClean="0">
                <a:solidFill>
                  <a:srgbClr val="000000"/>
                </a:solidFill>
                <a:latin typeface="Calibri" panose="020F0502020204030204" pitchFamily="34" charset="0"/>
                <a:cs typeface="Arial" charset="0"/>
              </a:endParaRPr>
            </a:p>
          </p:txBody>
        </p:sp>
        <p:sp>
          <p:nvSpPr>
            <p:cNvPr id="77" name="TextBox 76"/>
            <p:cNvSpPr txBox="1"/>
            <p:nvPr/>
          </p:nvSpPr>
          <p:spPr>
            <a:xfrm>
              <a:off x="240912" y="1289524"/>
              <a:ext cx="305951" cy="262920"/>
            </a:xfrm>
            <a:prstGeom prst="rect">
              <a:avLst/>
            </a:prstGeom>
            <a:noFill/>
          </p:spPr>
          <p:txBody>
            <a:bodyPr wrap="none" rtlCol="0">
              <a:spAutoFit/>
            </a:bodyPr>
            <a:lstStyle/>
            <a:p>
              <a:pPr eaLnBrk="1" fontAlgn="auto" hangingPunct="1">
                <a:lnSpc>
                  <a:spcPct val="80000"/>
                </a:lnSpc>
                <a:spcBef>
                  <a:spcPts val="0"/>
                </a:spcBef>
                <a:spcAft>
                  <a:spcPts val="0"/>
                </a:spcAft>
                <a:defRPr/>
              </a:pPr>
              <a:r>
                <a:rPr lang="en-US" sz="1100" b="0" kern="0" dirty="0" smtClean="0">
                  <a:solidFill>
                    <a:srgbClr val="FFFFFF"/>
                  </a:solidFill>
                  <a:latin typeface="Calibri" panose="020F0502020204030204" pitchFamily="34" charset="0"/>
                  <a:ea typeface="ＭＳ Ｐゴシック" pitchFamily="-106" charset="-128"/>
                  <a:cs typeface="Arial" charset="0"/>
                </a:rPr>
                <a:t>3</a:t>
              </a:r>
            </a:p>
          </p:txBody>
        </p:sp>
      </p:grpSp>
      <p:sp>
        <p:nvSpPr>
          <p:cNvPr id="80" name="Title 2"/>
          <p:cNvSpPr txBox="1">
            <a:spLocks/>
          </p:cNvSpPr>
          <p:nvPr/>
        </p:nvSpPr>
        <p:spPr>
          <a:xfrm>
            <a:off x="553377" y="3120"/>
            <a:ext cx="7135540" cy="1002979"/>
          </a:xfrm>
          <a:prstGeom prst="rect">
            <a:avLst/>
          </a:prstGeom>
        </p:spPr>
        <p:txBody>
          <a:bodyPr vert="horz" lIns="0" tIns="45720" rIns="91440" bIns="0" rtlCol="0" anchor="b" anchorCtr="0">
            <a:normAutofit/>
          </a:bodyPr>
          <a:lstStyle>
            <a:lvl1pPr algn="l" rtl="0" eaLnBrk="1" fontAlgn="base" hangingPunct="1">
              <a:lnSpc>
                <a:spcPct val="100000"/>
              </a:lnSpc>
              <a:spcBef>
                <a:spcPct val="0"/>
              </a:spcBef>
              <a:spcAft>
                <a:spcPct val="0"/>
              </a:spcAft>
              <a:buFont typeface="Arial" charset="0"/>
              <a:defRPr lang="en-AU" sz="2000" b="1" kern="1200" spc="0" baseline="0" dirty="0" smtClean="0">
                <a:solidFill>
                  <a:srgbClr val="002060"/>
                </a:solidFill>
                <a:latin typeface="Calibri" panose="020F0502020204030204" pitchFamily="34" charset="0"/>
                <a:ea typeface="Calibri" panose="020F0502020204030204" pitchFamily="34" charset="0"/>
                <a:cs typeface="Arial" pitchFamily="34" charset="0"/>
              </a:defRPr>
            </a:lvl1pPr>
            <a:lvl2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2pPr>
            <a:lvl3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3pPr>
            <a:lvl4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4pPr>
            <a:lvl5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5pPr>
            <a:lvl6pPr marL="4572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6pPr>
            <a:lvl7pPr marL="9144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7pPr>
            <a:lvl8pPr marL="13716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8pPr>
            <a:lvl9pPr marL="18288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9pPr>
          </a:lstStyle>
          <a:p>
            <a:r>
              <a:rPr lang="en-US">
                <a:solidFill>
                  <a:srgbClr val="336699"/>
                </a:solidFill>
                <a:cs typeface="Calibri" pitchFamily="34" charset="0"/>
              </a:rPr>
              <a:t>To address the lighting needs Sensor based lighting control with or without Solar panel options are evaluated</a:t>
            </a:r>
          </a:p>
        </p:txBody>
      </p:sp>
      <p:grpSp>
        <p:nvGrpSpPr>
          <p:cNvPr id="79" name="Group 78"/>
          <p:cNvGrpSpPr/>
          <p:nvPr/>
        </p:nvGrpSpPr>
        <p:grpSpPr>
          <a:xfrm>
            <a:off x="8083097" y="103045"/>
            <a:ext cx="972476" cy="948528"/>
            <a:chOff x="2384041" y="1342228"/>
            <a:chExt cx="4349827" cy="4568825"/>
          </a:xfrm>
        </p:grpSpPr>
        <p:sp>
          <p:nvSpPr>
            <p:cNvPr id="81"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82"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83"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84"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85"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86"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71" name="Picture 2" descr="http://www.uamarketingsolutions.com/wp-content/themes/directorypress/thumbs/street_light.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503263" y="392339"/>
            <a:ext cx="135656" cy="3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519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GB" altLang="en-US" sz="2800" dirty="0"/>
              <a:t>Trend # 1: Urbanisation </a:t>
            </a:r>
            <a:r>
              <a:rPr lang="en-GB" altLang="en-US" sz="2800" dirty="0" smtClean="0"/>
              <a:t>- </a:t>
            </a:r>
            <a:r>
              <a:rPr lang="en-GB" altLang="en-US" sz="2800" dirty="0"/>
              <a:t>S</a:t>
            </a:r>
            <a:r>
              <a:rPr lang="en-GB" altLang="en-US" sz="2800" dirty="0" smtClean="0"/>
              <a:t>training City </a:t>
            </a:r>
            <a:r>
              <a:rPr lang="en-GB" altLang="en-US" sz="2800" dirty="0"/>
              <a:t>I</a:t>
            </a:r>
            <a:r>
              <a:rPr lang="en-GB" altLang="en-US" sz="2800" dirty="0" smtClean="0"/>
              <a:t>nfrastructure</a:t>
            </a:r>
          </a:p>
        </p:txBody>
      </p:sp>
      <p:sp>
        <p:nvSpPr>
          <p:cNvPr id="2" name="Rectangle 1"/>
          <p:cNvSpPr/>
          <p:nvPr/>
        </p:nvSpPr>
        <p:spPr>
          <a:xfrm>
            <a:off x="279714" y="4613317"/>
            <a:ext cx="8691249" cy="2308324"/>
          </a:xfrm>
          <a:prstGeom prst="rect">
            <a:avLst/>
          </a:prstGeom>
        </p:spPr>
        <p:txBody>
          <a:bodyPr wrap="square">
            <a:spAutoFit/>
          </a:bodyPr>
          <a:lstStyle/>
          <a:p>
            <a:pPr marL="285750" lvl="0" indent="-285750" algn="just">
              <a:buFont typeface="Arial" panose="020B0604020202020204" pitchFamily="34" charset="0"/>
              <a:buChar char="•"/>
            </a:pPr>
            <a:r>
              <a:rPr lang="en-US" sz="2400" b="0" dirty="0">
                <a:solidFill>
                  <a:srgbClr val="004F9E"/>
                </a:solidFill>
                <a:latin typeface="Calibri" pitchFamily="34" charset="0"/>
                <a:ea typeface="Calibri" pitchFamily="34" charset="0"/>
                <a:cs typeface="Calibri" pitchFamily="34" charset="0"/>
              </a:rPr>
              <a:t>The </a:t>
            </a:r>
            <a:r>
              <a:rPr lang="en-US" sz="2400" dirty="0">
                <a:solidFill>
                  <a:srgbClr val="004F9E"/>
                </a:solidFill>
                <a:latin typeface="Calibri" pitchFamily="34" charset="0"/>
                <a:ea typeface="Calibri" pitchFamily="34" charset="0"/>
                <a:cs typeface="Calibri" pitchFamily="34" charset="0"/>
              </a:rPr>
              <a:t>global population is now predominantly city-dwelling</a:t>
            </a:r>
            <a:r>
              <a:rPr lang="en-US" sz="2400" b="0" dirty="0">
                <a:solidFill>
                  <a:srgbClr val="004F9E"/>
                </a:solidFill>
                <a:latin typeface="Calibri" pitchFamily="34" charset="0"/>
                <a:ea typeface="Calibri" pitchFamily="34" charset="0"/>
                <a:cs typeface="Calibri" pitchFamily="34" charset="0"/>
              </a:rPr>
              <a:t>, as a result demand is </a:t>
            </a:r>
            <a:r>
              <a:rPr lang="en-US" sz="2400" dirty="0">
                <a:solidFill>
                  <a:srgbClr val="004F9E"/>
                </a:solidFill>
                <a:latin typeface="Calibri" pitchFamily="34" charset="0"/>
                <a:ea typeface="Calibri" pitchFamily="34" charset="0"/>
                <a:cs typeface="Calibri" pitchFamily="34" charset="0"/>
              </a:rPr>
              <a:t>increasing for urban infrastructure investment</a:t>
            </a:r>
          </a:p>
          <a:p>
            <a:pPr marL="285750" lvl="0" indent="-285750" algn="just">
              <a:buFont typeface="Arial" panose="020B0604020202020204" pitchFamily="34" charset="0"/>
              <a:buChar char="•"/>
            </a:pPr>
            <a:r>
              <a:rPr lang="en-GB" sz="2400" b="0" dirty="0">
                <a:solidFill>
                  <a:srgbClr val="004F9E"/>
                </a:solidFill>
                <a:latin typeface="Calibri" pitchFamily="34" charset="0"/>
                <a:ea typeface="Calibri" pitchFamily="34" charset="0"/>
                <a:cs typeface="Calibri" pitchFamily="34" charset="0"/>
              </a:rPr>
              <a:t>In 2008 for the first time in history the urban population equalled the rural population of the world</a:t>
            </a:r>
          </a:p>
          <a:p>
            <a:pPr marL="285750" indent="-285750" algn="just">
              <a:buFont typeface="Arial" panose="020B0604020202020204" pitchFamily="34" charset="0"/>
              <a:buChar char="•"/>
            </a:pPr>
            <a:r>
              <a:rPr lang="en-GB" sz="2400" b="0" dirty="0">
                <a:solidFill>
                  <a:srgbClr val="004F9E"/>
                </a:solidFill>
                <a:latin typeface="Calibri" pitchFamily="34" charset="0"/>
                <a:ea typeface="Calibri" pitchFamily="34" charset="0"/>
                <a:cs typeface="Calibri" pitchFamily="34" charset="0"/>
              </a:rPr>
              <a:t>By 2030 this number is expected to swell from 3.3bn to 5bn people. </a:t>
            </a:r>
          </a:p>
        </p:txBody>
      </p:sp>
      <p:pic>
        <p:nvPicPr>
          <p:cNvPr id="3" name="Picture 2"/>
          <p:cNvPicPr>
            <a:picLocks noChangeAspect="1"/>
          </p:cNvPicPr>
          <p:nvPr/>
        </p:nvPicPr>
        <p:blipFill>
          <a:blip r:embed="rId3"/>
          <a:stretch>
            <a:fillRect/>
          </a:stretch>
        </p:blipFill>
        <p:spPr>
          <a:xfrm>
            <a:off x="279715" y="1100641"/>
            <a:ext cx="4709330" cy="3176752"/>
          </a:xfrm>
          <a:prstGeom prst="rect">
            <a:avLst/>
          </a:prstGeom>
          <a:ln>
            <a:solidFill>
              <a:schemeClr val="accent1"/>
            </a:solidFill>
          </a:ln>
        </p:spPr>
      </p:pic>
      <p:pic>
        <p:nvPicPr>
          <p:cNvPr id="41" name="Picture 40"/>
          <p:cNvPicPr>
            <a:picLocks noChangeAspect="1"/>
          </p:cNvPicPr>
          <p:nvPr/>
        </p:nvPicPr>
        <p:blipFill>
          <a:blip r:embed="rId4"/>
          <a:stretch>
            <a:fillRect/>
          </a:stretch>
        </p:blipFill>
        <p:spPr>
          <a:xfrm>
            <a:off x="5702074" y="1100641"/>
            <a:ext cx="3268889" cy="3418547"/>
          </a:xfrm>
          <a:prstGeom prst="rect">
            <a:avLst/>
          </a:prstGeom>
          <a:ln>
            <a:solidFill>
              <a:schemeClr val="accent1"/>
            </a:solidFill>
          </a:ln>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374" y="-152398"/>
            <a:ext cx="8203443" cy="1162050"/>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Location Analysis – E Block</a:t>
            </a:r>
            <a:endParaRPr lang="en-US" sz="2000" b="1" dirty="0">
              <a:solidFill>
                <a:srgbClr val="336699"/>
              </a:solidFill>
              <a:latin typeface="Calibri" pitchFamily="34" charset="0"/>
              <a:cs typeface="Calibri" pitchFamily="34" charset="0"/>
            </a:endParaRP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858" y="1219200"/>
            <a:ext cx="8264686"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938932" y="32282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CE</a:t>
            </a:r>
            <a:endParaRPr lang="en-US" sz="1200" b="0" dirty="0">
              <a:solidFill>
                <a:srgbClr val="000000"/>
              </a:solidFill>
              <a:latin typeface="Calibri" panose="020F0502020204030204" pitchFamily="34" charset="0"/>
              <a:cs typeface="Arial" charset="0"/>
            </a:endParaRPr>
          </a:p>
        </p:txBody>
      </p:sp>
      <p:sp>
        <p:nvSpPr>
          <p:cNvPr id="23" name="TextBox 22"/>
          <p:cNvSpPr txBox="1"/>
          <p:nvPr/>
        </p:nvSpPr>
        <p:spPr>
          <a:xfrm>
            <a:off x="5009860" y="2640672"/>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RBI</a:t>
            </a:r>
            <a:endParaRPr lang="en-US" sz="1200" b="0" dirty="0">
              <a:solidFill>
                <a:srgbClr val="000000"/>
              </a:solidFill>
              <a:latin typeface="Calibri" panose="020F0502020204030204" pitchFamily="34" charset="0"/>
              <a:cs typeface="Arial" charset="0"/>
            </a:endParaRPr>
          </a:p>
        </p:txBody>
      </p:sp>
      <p:sp>
        <p:nvSpPr>
          <p:cNvPr id="24" name="TextBox 23"/>
          <p:cNvSpPr txBox="1"/>
          <p:nvPr/>
        </p:nvSpPr>
        <p:spPr>
          <a:xfrm>
            <a:off x="3570024" y="4142601"/>
            <a:ext cx="928048"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BKC Park</a:t>
            </a:r>
            <a:endParaRPr lang="en-US" sz="1200" b="0" dirty="0">
              <a:solidFill>
                <a:srgbClr val="000000"/>
              </a:solidFill>
              <a:latin typeface="Calibri" panose="020F0502020204030204" pitchFamily="34" charset="0"/>
              <a:cs typeface="Arial" charset="0"/>
            </a:endParaRPr>
          </a:p>
        </p:txBody>
      </p:sp>
      <p:sp>
        <p:nvSpPr>
          <p:cNvPr id="25" name="TextBox 24"/>
          <p:cNvSpPr txBox="1"/>
          <p:nvPr/>
        </p:nvSpPr>
        <p:spPr>
          <a:xfrm>
            <a:off x="3722424" y="3119735"/>
            <a:ext cx="9144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Food</a:t>
            </a:r>
          </a:p>
          <a:p>
            <a:pPr eaLnBrk="1" hangingPunct="1"/>
            <a:r>
              <a:rPr lang="en-US" sz="1200" b="0" dirty="0" smtClean="0">
                <a:solidFill>
                  <a:srgbClr val="000000"/>
                </a:solidFill>
                <a:latin typeface="Calibri" panose="020F0502020204030204" pitchFamily="34" charset="0"/>
                <a:cs typeface="Arial" charset="0"/>
              </a:rPr>
              <a:t>Plaza</a:t>
            </a:r>
            <a:endParaRPr lang="en-US" sz="1200" b="0" dirty="0">
              <a:solidFill>
                <a:srgbClr val="000000"/>
              </a:solidFill>
              <a:latin typeface="Calibri" panose="020F0502020204030204" pitchFamily="34" charset="0"/>
              <a:cs typeface="Arial" charset="0"/>
            </a:endParaRPr>
          </a:p>
        </p:txBody>
      </p:sp>
      <p:sp>
        <p:nvSpPr>
          <p:cNvPr id="26" name="TextBox 25"/>
          <p:cNvSpPr txBox="1"/>
          <p:nvPr/>
        </p:nvSpPr>
        <p:spPr>
          <a:xfrm>
            <a:off x="1147544" y="2999601"/>
            <a:ext cx="878077"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a:t>
            </a:r>
            <a:endParaRPr lang="en-US" sz="1200" b="0" dirty="0">
              <a:solidFill>
                <a:srgbClr val="000000"/>
              </a:solidFill>
              <a:latin typeface="Calibri" panose="020F0502020204030204" pitchFamily="34" charset="0"/>
              <a:cs typeface="Arial" charset="0"/>
            </a:endParaRPr>
          </a:p>
        </p:txBody>
      </p:sp>
      <p:sp>
        <p:nvSpPr>
          <p:cNvPr id="27" name="TextBox 26"/>
          <p:cNvSpPr txBox="1"/>
          <p:nvPr/>
        </p:nvSpPr>
        <p:spPr>
          <a:xfrm>
            <a:off x="4805144" y="3881735"/>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School Plot</a:t>
            </a:r>
            <a:endParaRPr lang="en-US" sz="1200" b="0" dirty="0">
              <a:solidFill>
                <a:srgbClr val="000000"/>
              </a:solidFill>
              <a:latin typeface="Calibri" panose="020F0502020204030204" pitchFamily="34" charset="0"/>
              <a:cs typeface="Arial" charset="0"/>
            </a:endParaRPr>
          </a:p>
        </p:txBody>
      </p:sp>
      <p:sp>
        <p:nvSpPr>
          <p:cNvPr id="28" name="TextBox 27"/>
          <p:cNvSpPr txBox="1"/>
          <p:nvPr/>
        </p:nvSpPr>
        <p:spPr>
          <a:xfrm>
            <a:off x="1909544" y="2999601"/>
            <a:ext cx="7620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Sales Tax</a:t>
            </a:r>
            <a:endParaRPr lang="en-US" sz="1200" b="0" dirty="0">
              <a:solidFill>
                <a:srgbClr val="000000"/>
              </a:solidFill>
              <a:latin typeface="Calibri" panose="020F0502020204030204" pitchFamily="34" charset="0"/>
              <a:cs typeface="Arial" charset="0"/>
            </a:endParaRPr>
          </a:p>
        </p:txBody>
      </p:sp>
      <p:sp>
        <p:nvSpPr>
          <p:cNvPr id="29" name="TextBox 28"/>
          <p:cNvSpPr txBox="1"/>
          <p:nvPr/>
        </p:nvSpPr>
        <p:spPr>
          <a:xfrm>
            <a:off x="1346576" y="2388991"/>
            <a:ext cx="878077"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Family Court</a:t>
            </a:r>
            <a:endParaRPr lang="en-US" sz="1200" b="0" dirty="0">
              <a:solidFill>
                <a:srgbClr val="000000"/>
              </a:solidFill>
              <a:latin typeface="Calibri" panose="020F0502020204030204" pitchFamily="34" charset="0"/>
              <a:cs typeface="Arial" charset="0"/>
            </a:endParaRPr>
          </a:p>
        </p:txBody>
      </p:sp>
      <p:sp>
        <p:nvSpPr>
          <p:cNvPr id="30" name="TextBox 29"/>
          <p:cNvSpPr txBox="1"/>
          <p:nvPr/>
        </p:nvSpPr>
        <p:spPr>
          <a:xfrm>
            <a:off x="5669502" y="2590800"/>
            <a:ext cx="142164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Income Tax Office</a:t>
            </a:r>
            <a:endParaRPr lang="en-US" sz="1200" b="0" dirty="0">
              <a:solidFill>
                <a:srgbClr val="000000"/>
              </a:solidFill>
              <a:latin typeface="Calibri" panose="020F0502020204030204" pitchFamily="34" charset="0"/>
              <a:cs typeface="Arial" charset="0"/>
            </a:endParaRPr>
          </a:p>
        </p:txBody>
      </p:sp>
      <p:sp>
        <p:nvSpPr>
          <p:cNvPr id="31" name="TextBox 30"/>
          <p:cNvSpPr txBox="1"/>
          <p:nvPr/>
        </p:nvSpPr>
        <p:spPr>
          <a:xfrm>
            <a:off x="2688036" y="3276600"/>
            <a:ext cx="55785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CMC</a:t>
            </a:r>
            <a:endParaRPr lang="en-US" sz="1200" b="0" dirty="0">
              <a:solidFill>
                <a:srgbClr val="000000"/>
              </a:solidFill>
              <a:latin typeface="Calibri" panose="020F0502020204030204" pitchFamily="34" charset="0"/>
              <a:cs typeface="Arial" charset="0"/>
            </a:endParaRPr>
          </a:p>
        </p:txBody>
      </p:sp>
      <p:sp>
        <p:nvSpPr>
          <p:cNvPr id="32" name="TextBox 31"/>
          <p:cNvSpPr txBox="1"/>
          <p:nvPr/>
        </p:nvSpPr>
        <p:spPr>
          <a:xfrm>
            <a:off x="3104292" y="3276600"/>
            <a:ext cx="55785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MSEB</a:t>
            </a:r>
            <a:endParaRPr lang="en-US" sz="1200" b="0" dirty="0">
              <a:solidFill>
                <a:srgbClr val="000000"/>
              </a:solidFill>
              <a:latin typeface="Calibri" panose="020F0502020204030204" pitchFamily="34" charset="0"/>
              <a:cs typeface="Arial" charset="0"/>
            </a:endParaRPr>
          </a:p>
        </p:txBody>
      </p:sp>
      <p:sp>
        <p:nvSpPr>
          <p:cNvPr id="33" name="TextBox 32"/>
          <p:cNvSpPr txBox="1"/>
          <p:nvPr/>
        </p:nvSpPr>
        <p:spPr>
          <a:xfrm>
            <a:off x="5524948" y="32282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IB</a:t>
            </a:r>
            <a:endParaRPr lang="en-US" sz="1200" b="0" dirty="0">
              <a:solidFill>
                <a:srgbClr val="000000"/>
              </a:solidFill>
              <a:latin typeface="Calibri" panose="020F0502020204030204" pitchFamily="34" charset="0"/>
              <a:cs typeface="Arial" charset="0"/>
            </a:endParaRPr>
          </a:p>
        </p:txBody>
      </p:sp>
      <p:sp>
        <p:nvSpPr>
          <p:cNvPr id="34" name="TextBox 33"/>
          <p:cNvSpPr txBox="1"/>
          <p:nvPr/>
        </p:nvSpPr>
        <p:spPr>
          <a:xfrm>
            <a:off x="6338016" y="3152001"/>
            <a:ext cx="50292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AG</a:t>
            </a:r>
            <a:endParaRPr lang="en-US" sz="1200" b="0" dirty="0">
              <a:solidFill>
                <a:srgbClr val="000000"/>
              </a:solidFill>
              <a:latin typeface="Calibri" panose="020F0502020204030204" pitchFamily="34" charset="0"/>
              <a:cs typeface="Arial" charset="0"/>
            </a:endParaRPr>
          </a:p>
        </p:txBody>
      </p:sp>
      <p:sp>
        <p:nvSpPr>
          <p:cNvPr id="35" name="Freeform 34"/>
          <p:cNvSpPr/>
          <p:nvPr/>
        </p:nvSpPr>
        <p:spPr>
          <a:xfrm>
            <a:off x="309344" y="1905000"/>
            <a:ext cx="7811069" cy="45719"/>
          </a:xfrm>
          <a:custGeom>
            <a:avLst/>
            <a:gdLst>
              <a:gd name="connsiteX0" fmla="*/ 0 w 7792872"/>
              <a:gd name="connsiteY0" fmla="*/ 0 h 204717"/>
              <a:gd name="connsiteX1" fmla="*/ 423081 w 7792872"/>
              <a:gd name="connsiteY1" fmla="*/ 13648 h 204717"/>
              <a:gd name="connsiteX2" fmla="*/ 464024 w 7792872"/>
              <a:gd name="connsiteY2" fmla="*/ 27296 h 204717"/>
              <a:gd name="connsiteX3" fmla="*/ 573206 w 7792872"/>
              <a:gd name="connsiteY3" fmla="*/ 40944 h 204717"/>
              <a:gd name="connsiteX4" fmla="*/ 996287 w 7792872"/>
              <a:gd name="connsiteY4" fmla="*/ 54591 h 204717"/>
              <a:gd name="connsiteX5" fmla="*/ 1187355 w 7792872"/>
              <a:gd name="connsiteY5" fmla="*/ 68239 h 204717"/>
              <a:gd name="connsiteX6" fmla="*/ 1255594 w 7792872"/>
              <a:gd name="connsiteY6" fmla="*/ 81887 h 204717"/>
              <a:gd name="connsiteX7" fmla="*/ 1405719 w 7792872"/>
              <a:gd name="connsiteY7" fmla="*/ 109182 h 204717"/>
              <a:gd name="connsiteX8" fmla="*/ 2033516 w 7792872"/>
              <a:gd name="connsiteY8" fmla="*/ 109182 h 204717"/>
              <a:gd name="connsiteX9" fmla="*/ 2088107 w 7792872"/>
              <a:gd name="connsiteY9" fmla="*/ 122830 h 204717"/>
              <a:gd name="connsiteX10" fmla="*/ 2715904 w 7792872"/>
              <a:gd name="connsiteY10" fmla="*/ 136478 h 204717"/>
              <a:gd name="connsiteX11" fmla="*/ 3043451 w 7792872"/>
              <a:gd name="connsiteY11" fmla="*/ 150126 h 204717"/>
              <a:gd name="connsiteX12" fmla="*/ 3220872 w 7792872"/>
              <a:gd name="connsiteY12" fmla="*/ 177421 h 204717"/>
              <a:gd name="connsiteX13" fmla="*/ 3384645 w 7792872"/>
              <a:gd name="connsiteY13" fmla="*/ 163773 h 204717"/>
              <a:gd name="connsiteX14" fmla="*/ 3725839 w 7792872"/>
              <a:gd name="connsiteY14" fmla="*/ 177421 h 204717"/>
              <a:gd name="connsiteX15" fmla="*/ 3780430 w 7792872"/>
              <a:gd name="connsiteY15" fmla="*/ 191069 h 204717"/>
              <a:gd name="connsiteX16" fmla="*/ 3848669 w 7792872"/>
              <a:gd name="connsiteY16" fmla="*/ 204717 h 204717"/>
              <a:gd name="connsiteX17" fmla="*/ 4271749 w 7792872"/>
              <a:gd name="connsiteY17" fmla="*/ 191069 h 204717"/>
              <a:gd name="connsiteX18" fmla="*/ 4599296 w 7792872"/>
              <a:gd name="connsiteY18" fmla="*/ 177421 h 204717"/>
              <a:gd name="connsiteX19" fmla="*/ 4735773 w 7792872"/>
              <a:gd name="connsiteY19" fmla="*/ 191069 h 204717"/>
              <a:gd name="connsiteX20" fmla="*/ 4913194 w 7792872"/>
              <a:gd name="connsiteY20" fmla="*/ 204717 h 204717"/>
              <a:gd name="connsiteX21" fmla="*/ 6823881 w 7792872"/>
              <a:gd name="connsiteY21" fmla="*/ 191069 h 204717"/>
              <a:gd name="connsiteX22" fmla="*/ 6933063 w 7792872"/>
              <a:gd name="connsiteY22" fmla="*/ 177421 h 204717"/>
              <a:gd name="connsiteX23" fmla="*/ 7410734 w 7792872"/>
              <a:gd name="connsiteY23" fmla="*/ 163773 h 204717"/>
              <a:gd name="connsiteX24" fmla="*/ 7451678 w 7792872"/>
              <a:gd name="connsiteY24" fmla="*/ 150126 h 204717"/>
              <a:gd name="connsiteX25" fmla="*/ 7683690 w 7792872"/>
              <a:gd name="connsiteY25" fmla="*/ 177421 h 204717"/>
              <a:gd name="connsiteX26" fmla="*/ 7792872 w 7792872"/>
              <a:gd name="connsiteY26" fmla="*/ 191069 h 20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92872" h="204717">
                <a:moveTo>
                  <a:pt x="0" y="0"/>
                </a:moveTo>
                <a:cubicBezTo>
                  <a:pt x="141027" y="4549"/>
                  <a:pt x="282224" y="5362"/>
                  <a:pt x="423081" y="13648"/>
                </a:cubicBezTo>
                <a:cubicBezTo>
                  <a:pt x="437442" y="14493"/>
                  <a:pt x="449870" y="24723"/>
                  <a:pt x="464024" y="27296"/>
                </a:cubicBezTo>
                <a:cubicBezTo>
                  <a:pt x="500110" y="33857"/>
                  <a:pt x="536577" y="39066"/>
                  <a:pt x="573206" y="40944"/>
                </a:cubicBezTo>
                <a:cubicBezTo>
                  <a:pt x="714121" y="48170"/>
                  <a:pt x="855260" y="50042"/>
                  <a:pt x="996287" y="54591"/>
                </a:cubicBezTo>
                <a:cubicBezTo>
                  <a:pt x="1059976" y="59140"/>
                  <a:pt x="1123854" y="61555"/>
                  <a:pt x="1187355" y="68239"/>
                </a:cubicBezTo>
                <a:cubicBezTo>
                  <a:pt x="1210424" y="70667"/>
                  <a:pt x="1232713" y="78073"/>
                  <a:pt x="1255594" y="81887"/>
                </a:cubicBezTo>
                <a:cubicBezTo>
                  <a:pt x="1402304" y="106339"/>
                  <a:pt x="1300907" y="82980"/>
                  <a:pt x="1405719" y="109182"/>
                </a:cubicBezTo>
                <a:cubicBezTo>
                  <a:pt x="1712611" y="93031"/>
                  <a:pt x="1685263" y="86714"/>
                  <a:pt x="2033516" y="109182"/>
                </a:cubicBezTo>
                <a:cubicBezTo>
                  <a:pt x="2052234" y="110390"/>
                  <a:pt x="2069365" y="122080"/>
                  <a:pt x="2088107" y="122830"/>
                </a:cubicBezTo>
                <a:cubicBezTo>
                  <a:pt x="2297255" y="131196"/>
                  <a:pt x="2506674" y="130500"/>
                  <a:pt x="2715904" y="136478"/>
                </a:cubicBezTo>
                <a:cubicBezTo>
                  <a:pt x="2825136" y="139599"/>
                  <a:pt x="2934269" y="145577"/>
                  <a:pt x="3043451" y="150126"/>
                </a:cubicBezTo>
                <a:cubicBezTo>
                  <a:pt x="3066423" y="153955"/>
                  <a:pt x="3203317" y="177421"/>
                  <a:pt x="3220872" y="177421"/>
                </a:cubicBezTo>
                <a:cubicBezTo>
                  <a:pt x="3275652" y="177421"/>
                  <a:pt x="3330054" y="168322"/>
                  <a:pt x="3384645" y="163773"/>
                </a:cubicBezTo>
                <a:cubicBezTo>
                  <a:pt x="3498376" y="168322"/>
                  <a:pt x="3612286" y="169590"/>
                  <a:pt x="3725839" y="177421"/>
                </a:cubicBezTo>
                <a:cubicBezTo>
                  <a:pt x="3744552" y="178712"/>
                  <a:pt x="3762120" y="187000"/>
                  <a:pt x="3780430" y="191069"/>
                </a:cubicBezTo>
                <a:cubicBezTo>
                  <a:pt x="3803074" y="196101"/>
                  <a:pt x="3825923" y="200168"/>
                  <a:pt x="3848669" y="204717"/>
                </a:cubicBezTo>
                <a:lnTo>
                  <a:pt x="4271749" y="191069"/>
                </a:lnTo>
                <a:cubicBezTo>
                  <a:pt x="4380954" y="187098"/>
                  <a:pt x="4490019" y="177421"/>
                  <a:pt x="4599296" y="177421"/>
                </a:cubicBezTo>
                <a:cubicBezTo>
                  <a:pt x="4645015" y="177421"/>
                  <a:pt x="4690226" y="187108"/>
                  <a:pt x="4735773" y="191069"/>
                </a:cubicBezTo>
                <a:cubicBezTo>
                  <a:pt x="4794865" y="196208"/>
                  <a:pt x="4854054" y="200168"/>
                  <a:pt x="4913194" y="204717"/>
                </a:cubicBezTo>
                <a:lnTo>
                  <a:pt x="6823881" y="191069"/>
                </a:lnTo>
                <a:cubicBezTo>
                  <a:pt x="6860555" y="190573"/>
                  <a:pt x="6896425" y="179125"/>
                  <a:pt x="6933063" y="177421"/>
                </a:cubicBezTo>
                <a:cubicBezTo>
                  <a:pt x="7092180" y="170020"/>
                  <a:pt x="7251510" y="168322"/>
                  <a:pt x="7410734" y="163773"/>
                </a:cubicBezTo>
                <a:cubicBezTo>
                  <a:pt x="7424382" y="159224"/>
                  <a:pt x="7437292" y="150126"/>
                  <a:pt x="7451678" y="150126"/>
                </a:cubicBezTo>
                <a:cubicBezTo>
                  <a:pt x="7532450" y="150126"/>
                  <a:pt x="7605609" y="164407"/>
                  <a:pt x="7683690" y="177421"/>
                </a:cubicBezTo>
                <a:cubicBezTo>
                  <a:pt x="7746212" y="198262"/>
                  <a:pt x="7710247" y="191069"/>
                  <a:pt x="7792872" y="191069"/>
                </a:cubicBezTo>
              </a:path>
            </a:pathLst>
          </a:custGeom>
          <a:noFill/>
          <a:ln w="762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6" name="Freeform 35"/>
          <p:cNvSpPr/>
          <p:nvPr/>
        </p:nvSpPr>
        <p:spPr>
          <a:xfrm>
            <a:off x="614144" y="2169994"/>
            <a:ext cx="6987654" cy="2688609"/>
          </a:xfrm>
          <a:custGeom>
            <a:avLst/>
            <a:gdLst>
              <a:gd name="connsiteX0" fmla="*/ 6987654 w 6987654"/>
              <a:gd name="connsiteY0" fmla="*/ 40943 h 2688609"/>
              <a:gd name="connsiteX1" fmla="*/ 6905767 w 6987654"/>
              <a:gd name="connsiteY1" fmla="*/ 191069 h 2688609"/>
              <a:gd name="connsiteX2" fmla="*/ 6878472 w 6987654"/>
              <a:gd name="connsiteY2" fmla="*/ 232012 h 2688609"/>
              <a:gd name="connsiteX3" fmla="*/ 6837528 w 6987654"/>
              <a:gd name="connsiteY3" fmla="*/ 245660 h 2688609"/>
              <a:gd name="connsiteX4" fmla="*/ 6823881 w 6987654"/>
              <a:gd name="connsiteY4" fmla="*/ 286603 h 2688609"/>
              <a:gd name="connsiteX5" fmla="*/ 6769290 w 6987654"/>
              <a:gd name="connsiteY5" fmla="*/ 368490 h 2688609"/>
              <a:gd name="connsiteX6" fmla="*/ 6728346 w 6987654"/>
              <a:gd name="connsiteY6" fmla="*/ 450376 h 2688609"/>
              <a:gd name="connsiteX7" fmla="*/ 6687403 w 6987654"/>
              <a:gd name="connsiteY7" fmla="*/ 532263 h 2688609"/>
              <a:gd name="connsiteX8" fmla="*/ 6646460 w 6987654"/>
              <a:gd name="connsiteY8" fmla="*/ 559558 h 2688609"/>
              <a:gd name="connsiteX9" fmla="*/ 6632812 w 6987654"/>
              <a:gd name="connsiteY9" fmla="*/ 600502 h 2688609"/>
              <a:gd name="connsiteX10" fmla="*/ 6550925 w 6987654"/>
              <a:gd name="connsiteY10" fmla="*/ 723331 h 2688609"/>
              <a:gd name="connsiteX11" fmla="*/ 6441743 w 6987654"/>
              <a:gd name="connsiteY11" fmla="*/ 887105 h 2688609"/>
              <a:gd name="connsiteX12" fmla="*/ 6359857 w 6987654"/>
              <a:gd name="connsiteY12" fmla="*/ 1009934 h 2688609"/>
              <a:gd name="connsiteX13" fmla="*/ 6318913 w 6987654"/>
              <a:gd name="connsiteY13" fmla="*/ 1037230 h 2688609"/>
              <a:gd name="connsiteX14" fmla="*/ 6291618 w 6987654"/>
              <a:gd name="connsiteY14" fmla="*/ 1078173 h 2688609"/>
              <a:gd name="connsiteX15" fmla="*/ 6250675 w 6987654"/>
              <a:gd name="connsiteY15" fmla="*/ 1119116 h 2688609"/>
              <a:gd name="connsiteX16" fmla="*/ 6196084 w 6987654"/>
              <a:gd name="connsiteY16" fmla="*/ 1241946 h 2688609"/>
              <a:gd name="connsiteX17" fmla="*/ 6155140 w 6987654"/>
              <a:gd name="connsiteY17" fmla="*/ 1255594 h 2688609"/>
              <a:gd name="connsiteX18" fmla="*/ 6100549 w 6987654"/>
              <a:gd name="connsiteY18" fmla="*/ 1337481 h 2688609"/>
              <a:gd name="connsiteX19" fmla="*/ 6059606 w 6987654"/>
              <a:gd name="connsiteY19" fmla="*/ 1378424 h 2688609"/>
              <a:gd name="connsiteX20" fmla="*/ 5977719 w 6987654"/>
              <a:gd name="connsiteY20" fmla="*/ 1501254 h 2688609"/>
              <a:gd name="connsiteX21" fmla="*/ 5936776 w 6987654"/>
              <a:gd name="connsiteY21" fmla="*/ 1528549 h 2688609"/>
              <a:gd name="connsiteX22" fmla="*/ 5895833 w 6987654"/>
              <a:gd name="connsiteY22" fmla="*/ 1569493 h 2688609"/>
              <a:gd name="connsiteX23" fmla="*/ 5773003 w 6987654"/>
              <a:gd name="connsiteY23" fmla="*/ 1637731 h 2688609"/>
              <a:gd name="connsiteX24" fmla="*/ 5718412 w 6987654"/>
              <a:gd name="connsiteY24" fmla="*/ 1705970 h 2688609"/>
              <a:gd name="connsiteX25" fmla="*/ 5677469 w 6987654"/>
              <a:gd name="connsiteY25" fmla="*/ 1733266 h 2688609"/>
              <a:gd name="connsiteX26" fmla="*/ 5595582 w 6987654"/>
              <a:gd name="connsiteY26" fmla="*/ 1787857 h 2688609"/>
              <a:gd name="connsiteX27" fmla="*/ 5581934 w 6987654"/>
              <a:gd name="connsiteY27" fmla="*/ 1828800 h 2688609"/>
              <a:gd name="connsiteX28" fmla="*/ 5540991 w 6987654"/>
              <a:gd name="connsiteY28" fmla="*/ 1842448 h 2688609"/>
              <a:gd name="connsiteX29" fmla="*/ 5500048 w 6987654"/>
              <a:gd name="connsiteY29" fmla="*/ 1869743 h 2688609"/>
              <a:gd name="connsiteX30" fmla="*/ 5418161 w 6987654"/>
              <a:gd name="connsiteY30" fmla="*/ 1897039 h 2688609"/>
              <a:gd name="connsiteX31" fmla="*/ 5390866 w 6987654"/>
              <a:gd name="connsiteY31" fmla="*/ 1937982 h 2688609"/>
              <a:gd name="connsiteX32" fmla="*/ 5308979 w 6987654"/>
              <a:gd name="connsiteY32" fmla="*/ 1992573 h 2688609"/>
              <a:gd name="connsiteX33" fmla="*/ 5268036 w 6987654"/>
              <a:gd name="connsiteY33" fmla="*/ 2019869 h 2688609"/>
              <a:gd name="connsiteX34" fmla="*/ 5227093 w 6987654"/>
              <a:gd name="connsiteY34" fmla="*/ 2060812 h 2688609"/>
              <a:gd name="connsiteX35" fmla="*/ 5145206 w 6987654"/>
              <a:gd name="connsiteY35" fmla="*/ 2088107 h 2688609"/>
              <a:gd name="connsiteX36" fmla="*/ 5022376 w 6987654"/>
              <a:gd name="connsiteY36" fmla="*/ 2142699 h 2688609"/>
              <a:gd name="connsiteX37" fmla="*/ 4981433 w 6987654"/>
              <a:gd name="connsiteY37" fmla="*/ 2169994 h 2688609"/>
              <a:gd name="connsiteX38" fmla="*/ 4885899 w 6987654"/>
              <a:gd name="connsiteY38" fmla="*/ 2197290 h 2688609"/>
              <a:gd name="connsiteX39" fmla="*/ 4844955 w 6987654"/>
              <a:gd name="connsiteY39" fmla="*/ 2224585 h 2688609"/>
              <a:gd name="connsiteX40" fmla="*/ 4763069 w 6987654"/>
              <a:gd name="connsiteY40" fmla="*/ 2251881 h 2688609"/>
              <a:gd name="connsiteX41" fmla="*/ 4722125 w 6987654"/>
              <a:gd name="connsiteY41" fmla="*/ 2279176 h 2688609"/>
              <a:gd name="connsiteX42" fmla="*/ 4640239 w 6987654"/>
              <a:gd name="connsiteY42" fmla="*/ 2306472 h 2688609"/>
              <a:gd name="connsiteX43" fmla="*/ 4558352 w 6987654"/>
              <a:gd name="connsiteY43" fmla="*/ 2333767 h 2688609"/>
              <a:gd name="connsiteX44" fmla="*/ 4517409 w 6987654"/>
              <a:gd name="connsiteY44" fmla="*/ 2347415 h 2688609"/>
              <a:gd name="connsiteX45" fmla="*/ 4476466 w 6987654"/>
              <a:gd name="connsiteY45" fmla="*/ 2361063 h 2688609"/>
              <a:gd name="connsiteX46" fmla="*/ 4421875 w 6987654"/>
              <a:gd name="connsiteY46" fmla="*/ 2374710 h 2688609"/>
              <a:gd name="connsiteX47" fmla="*/ 4299045 w 6987654"/>
              <a:gd name="connsiteY47" fmla="*/ 2415654 h 2688609"/>
              <a:gd name="connsiteX48" fmla="*/ 4176215 w 6987654"/>
              <a:gd name="connsiteY48" fmla="*/ 2429302 h 2688609"/>
              <a:gd name="connsiteX49" fmla="*/ 4053385 w 6987654"/>
              <a:gd name="connsiteY49" fmla="*/ 2470245 h 2688609"/>
              <a:gd name="connsiteX50" fmla="*/ 4012442 w 6987654"/>
              <a:gd name="connsiteY50" fmla="*/ 2483893 h 2688609"/>
              <a:gd name="connsiteX51" fmla="*/ 3916907 w 6987654"/>
              <a:gd name="connsiteY51" fmla="*/ 2497540 h 2688609"/>
              <a:gd name="connsiteX52" fmla="*/ 3835021 w 6987654"/>
              <a:gd name="connsiteY52" fmla="*/ 2524836 h 2688609"/>
              <a:gd name="connsiteX53" fmla="*/ 3657600 w 6987654"/>
              <a:gd name="connsiteY53" fmla="*/ 2538484 h 2688609"/>
              <a:gd name="connsiteX54" fmla="*/ 3562066 w 6987654"/>
              <a:gd name="connsiteY54" fmla="*/ 2552131 h 2688609"/>
              <a:gd name="connsiteX55" fmla="*/ 3480179 w 6987654"/>
              <a:gd name="connsiteY55" fmla="*/ 2579427 h 2688609"/>
              <a:gd name="connsiteX56" fmla="*/ 3370997 w 6987654"/>
              <a:gd name="connsiteY56" fmla="*/ 2593075 h 2688609"/>
              <a:gd name="connsiteX57" fmla="*/ 3289110 w 6987654"/>
              <a:gd name="connsiteY57" fmla="*/ 2606722 h 2688609"/>
              <a:gd name="connsiteX58" fmla="*/ 3125337 w 6987654"/>
              <a:gd name="connsiteY58" fmla="*/ 2634018 h 2688609"/>
              <a:gd name="connsiteX59" fmla="*/ 3043451 w 6987654"/>
              <a:gd name="connsiteY59" fmla="*/ 2647666 h 2688609"/>
              <a:gd name="connsiteX60" fmla="*/ 2620370 w 6987654"/>
              <a:gd name="connsiteY60" fmla="*/ 2661313 h 2688609"/>
              <a:gd name="connsiteX61" fmla="*/ 2552131 w 6987654"/>
              <a:gd name="connsiteY61" fmla="*/ 2674961 h 2688609"/>
              <a:gd name="connsiteX62" fmla="*/ 2511188 w 6987654"/>
              <a:gd name="connsiteY62" fmla="*/ 2688609 h 2688609"/>
              <a:gd name="connsiteX63" fmla="*/ 2006221 w 6987654"/>
              <a:gd name="connsiteY63" fmla="*/ 2674961 h 2688609"/>
              <a:gd name="connsiteX64" fmla="*/ 1637731 w 6987654"/>
              <a:gd name="connsiteY64" fmla="*/ 2647666 h 2688609"/>
              <a:gd name="connsiteX65" fmla="*/ 1487606 w 6987654"/>
              <a:gd name="connsiteY65" fmla="*/ 2634018 h 2688609"/>
              <a:gd name="connsiteX66" fmla="*/ 504967 w 6987654"/>
              <a:gd name="connsiteY66" fmla="*/ 2620370 h 2688609"/>
              <a:gd name="connsiteX67" fmla="*/ 436728 w 6987654"/>
              <a:gd name="connsiteY67" fmla="*/ 2606722 h 2688609"/>
              <a:gd name="connsiteX68" fmla="*/ 150125 w 6987654"/>
              <a:gd name="connsiteY68" fmla="*/ 2579427 h 2688609"/>
              <a:gd name="connsiteX69" fmla="*/ 40943 w 6987654"/>
              <a:gd name="connsiteY69" fmla="*/ 2511188 h 2688609"/>
              <a:gd name="connsiteX70" fmla="*/ 13648 w 6987654"/>
              <a:gd name="connsiteY70" fmla="*/ 2429302 h 2688609"/>
              <a:gd name="connsiteX71" fmla="*/ 0 w 6987654"/>
              <a:gd name="connsiteY71" fmla="*/ 2388358 h 2688609"/>
              <a:gd name="connsiteX72" fmla="*/ 13648 w 6987654"/>
              <a:gd name="connsiteY72" fmla="*/ 2333767 h 2688609"/>
              <a:gd name="connsiteX73" fmla="*/ 54591 w 6987654"/>
              <a:gd name="connsiteY73" fmla="*/ 2320119 h 2688609"/>
              <a:gd name="connsiteX74" fmla="*/ 68239 w 6987654"/>
              <a:gd name="connsiteY74" fmla="*/ 2210937 h 2688609"/>
              <a:gd name="connsiteX75" fmla="*/ 95534 w 6987654"/>
              <a:gd name="connsiteY75" fmla="*/ 2169994 h 2688609"/>
              <a:gd name="connsiteX76" fmla="*/ 150125 w 6987654"/>
              <a:gd name="connsiteY76" fmla="*/ 1978925 h 2688609"/>
              <a:gd name="connsiteX77" fmla="*/ 163773 w 6987654"/>
              <a:gd name="connsiteY77" fmla="*/ 1937982 h 2688609"/>
              <a:gd name="connsiteX78" fmla="*/ 177421 w 6987654"/>
              <a:gd name="connsiteY78" fmla="*/ 1787857 h 2688609"/>
              <a:gd name="connsiteX79" fmla="*/ 232012 w 6987654"/>
              <a:gd name="connsiteY79" fmla="*/ 1665027 h 2688609"/>
              <a:gd name="connsiteX80" fmla="*/ 259307 w 6987654"/>
              <a:gd name="connsiteY80" fmla="*/ 1583140 h 2688609"/>
              <a:gd name="connsiteX81" fmla="*/ 286603 w 6987654"/>
              <a:gd name="connsiteY81" fmla="*/ 1460310 h 2688609"/>
              <a:gd name="connsiteX82" fmla="*/ 300251 w 6987654"/>
              <a:gd name="connsiteY82" fmla="*/ 1419367 h 2688609"/>
              <a:gd name="connsiteX83" fmla="*/ 327546 w 6987654"/>
              <a:gd name="connsiteY83" fmla="*/ 1378424 h 2688609"/>
              <a:gd name="connsiteX84" fmla="*/ 354842 w 6987654"/>
              <a:gd name="connsiteY84" fmla="*/ 1296537 h 2688609"/>
              <a:gd name="connsiteX85" fmla="*/ 409433 w 6987654"/>
              <a:gd name="connsiteY85" fmla="*/ 1173707 h 2688609"/>
              <a:gd name="connsiteX86" fmla="*/ 423081 w 6987654"/>
              <a:gd name="connsiteY86" fmla="*/ 1132764 h 2688609"/>
              <a:gd name="connsiteX87" fmla="*/ 436728 w 6987654"/>
              <a:gd name="connsiteY87" fmla="*/ 1091821 h 2688609"/>
              <a:gd name="connsiteX88" fmla="*/ 450376 w 6987654"/>
              <a:gd name="connsiteY88" fmla="*/ 859809 h 2688609"/>
              <a:gd name="connsiteX89" fmla="*/ 477672 w 6987654"/>
              <a:gd name="connsiteY89" fmla="*/ 818866 h 2688609"/>
              <a:gd name="connsiteX90" fmla="*/ 504967 w 6987654"/>
              <a:gd name="connsiteY90" fmla="*/ 736979 h 2688609"/>
              <a:gd name="connsiteX91" fmla="*/ 559558 w 6987654"/>
              <a:gd name="connsiteY91" fmla="*/ 573206 h 2688609"/>
              <a:gd name="connsiteX92" fmla="*/ 614149 w 6987654"/>
              <a:gd name="connsiteY92" fmla="*/ 491319 h 2688609"/>
              <a:gd name="connsiteX93" fmla="*/ 627797 w 6987654"/>
              <a:gd name="connsiteY93" fmla="*/ 450376 h 2688609"/>
              <a:gd name="connsiteX94" fmla="*/ 668740 w 6987654"/>
              <a:gd name="connsiteY94" fmla="*/ 177421 h 2688609"/>
              <a:gd name="connsiteX95" fmla="*/ 709684 w 6987654"/>
              <a:gd name="connsiteY95" fmla="*/ 150125 h 2688609"/>
              <a:gd name="connsiteX96" fmla="*/ 723331 w 6987654"/>
              <a:gd name="connsiteY96" fmla="*/ 95534 h 2688609"/>
              <a:gd name="connsiteX97" fmla="*/ 750627 w 6987654"/>
              <a:gd name="connsiteY97" fmla="*/ 0 h 26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87654" h="2688609">
                <a:moveTo>
                  <a:pt x="6987654" y="40943"/>
                </a:moveTo>
                <a:cubicBezTo>
                  <a:pt x="6948174" y="139641"/>
                  <a:pt x="6973948" y="88797"/>
                  <a:pt x="6905767" y="191069"/>
                </a:cubicBezTo>
                <a:cubicBezTo>
                  <a:pt x="6896669" y="204717"/>
                  <a:pt x="6894033" y="226825"/>
                  <a:pt x="6878472" y="232012"/>
                </a:cubicBezTo>
                <a:lnTo>
                  <a:pt x="6837528" y="245660"/>
                </a:lnTo>
                <a:cubicBezTo>
                  <a:pt x="6832979" y="259308"/>
                  <a:pt x="6830867" y="274027"/>
                  <a:pt x="6823881" y="286603"/>
                </a:cubicBezTo>
                <a:cubicBezTo>
                  <a:pt x="6807950" y="315280"/>
                  <a:pt x="6779664" y="337368"/>
                  <a:pt x="6769290" y="368490"/>
                </a:cubicBezTo>
                <a:cubicBezTo>
                  <a:pt x="6750455" y="424994"/>
                  <a:pt x="6763622" y="397463"/>
                  <a:pt x="6728346" y="450376"/>
                </a:cubicBezTo>
                <a:cubicBezTo>
                  <a:pt x="6717246" y="483677"/>
                  <a:pt x="6713861" y="505805"/>
                  <a:pt x="6687403" y="532263"/>
                </a:cubicBezTo>
                <a:cubicBezTo>
                  <a:pt x="6675805" y="543861"/>
                  <a:pt x="6660108" y="550460"/>
                  <a:pt x="6646460" y="559558"/>
                </a:cubicBezTo>
                <a:cubicBezTo>
                  <a:pt x="6641911" y="573206"/>
                  <a:pt x="6639799" y="587926"/>
                  <a:pt x="6632812" y="600502"/>
                </a:cubicBezTo>
                <a:cubicBezTo>
                  <a:pt x="6632802" y="600520"/>
                  <a:pt x="6564578" y="702851"/>
                  <a:pt x="6550925" y="723331"/>
                </a:cubicBezTo>
                <a:lnTo>
                  <a:pt x="6441743" y="887105"/>
                </a:lnTo>
                <a:lnTo>
                  <a:pt x="6359857" y="1009934"/>
                </a:lnTo>
                <a:cubicBezTo>
                  <a:pt x="6350758" y="1023582"/>
                  <a:pt x="6332561" y="1028131"/>
                  <a:pt x="6318913" y="1037230"/>
                </a:cubicBezTo>
                <a:cubicBezTo>
                  <a:pt x="6309815" y="1050878"/>
                  <a:pt x="6302119" y="1065572"/>
                  <a:pt x="6291618" y="1078173"/>
                </a:cubicBezTo>
                <a:cubicBezTo>
                  <a:pt x="6279262" y="1093000"/>
                  <a:pt x="6260048" y="1102244"/>
                  <a:pt x="6250675" y="1119116"/>
                </a:cubicBezTo>
                <a:cubicBezTo>
                  <a:pt x="6232328" y="1152141"/>
                  <a:pt x="6231280" y="1213789"/>
                  <a:pt x="6196084" y="1241946"/>
                </a:cubicBezTo>
                <a:cubicBezTo>
                  <a:pt x="6184850" y="1250933"/>
                  <a:pt x="6168788" y="1251045"/>
                  <a:pt x="6155140" y="1255594"/>
                </a:cubicBezTo>
                <a:cubicBezTo>
                  <a:pt x="6136943" y="1282890"/>
                  <a:pt x="6123746" y="1314284"/>
                  <a:pt x="6100549" y="1337481"/>
                </a:cubicBezTo>
                <a:cubicBezTo>
                  <a:pt x="6086901" y="1351129"/>
                  <a:pt x="6071456" y="1363189"/>
                  <a:pt x="6059606" y="1378424"/>
                </a:cubicBezTo>
                <a:cubicBezTo>
                  <a:pt x="6059603" y="1378427"/>
                  <a:pt x="5991368" y="1480781"/>
                  <a:pt x="5977719" y="1501254"/>
                </a:cubicBezTo>
                <a:cubicBezTo>
                  <a:pt x="5968621" y="1514902"/>
                  <a:pt x="5949377" y="1518048"/>
                  <a:pt x="5936776" y="1528549"/>
                </a:cubicBezTo>
                <a:cubicBezTo>
                  <a:pt x="5921949" y="1540905"/>
                  <a:pt x="5911068" y="1557643"/>
                  <a:pt x="5895833" y="1569493"/>
                </a:cubicBezTo>
                <a:cubicBezTo>
                  <a:pt x="5825441" y="1624243"/>
                  <a:pt x="5834778" y="1617140"/>
                  <a:pt x="5773003" y="1637731"/>
                </a:cubicBezTo>
                <a:cubicBezTo>
                  <a:pt x="5655666" y="1715958"/>
                  <a:pt x="5793751" y="1611796"/>
                  <a:pt x="5718412" y="1705970"/>
                </a:cubicBezTo>
                <a:cubicBezTo>
                  <a:pt x="5708165" y="1718778"/>
                  <a:pt x="5690070" y="1722765"/>
                  <a:pt x="5677469" y="1733266"/>
                </a:cubicBezTo>
                <a:cubicBezTo>
                  <a:pt x="5609316" y="1790060"/>
                  <a:pt x="5667534" y="1763872"/>
                  <a:pt x="5595582" y="1787857"/>
                </a:cubicBezTo>
                <a:cubicBezTo>
                  <a:pt x="5591033" y="1801505"/>
                  <a:pt x="5592106" y="1818628"/>
                  <a:pt x="5581934" y="1828800"/>
                </a:cubicBezTo>
                <a:cubicBezTo>
                  <a:pt x="5571762" y="1838972"/>
                  <a:pt x="5553858" y="1836014"/>
                  <a:pt x="5540991" y="1842448"/>
                </a:cubicBezTo>
                <a:cubicBezTo>
                  <a:pt x="5526320" y="1849783"/>
                  <a:pt x="5515037" y="1863081"/>
                  <a:pt x="5500048" y="1869743"/>
                </a:cubicBezTo>
                <a:cubicBezTo>
                  <a:pt x="5473756" y="1881428"/>
                  <a:pt x="5418161" y="1897039"/>
                  <a:pt x="5418161" y="1897039"/>
                </a:cubicBezTo>
                <a:cubicBezTo>
                  <a:pt x="5409063" y="1910687"/>
                  <a:pt x="5403210" y="1927181"/>
                  <a:pt x="5390866" y="1937982"/>
                </a:cubicBezTo>
                <a:cubicBezTo>
                  <a:pt x="5366178" y="1959584"/>
                  <a:pt x="5336275" y="1974376"/>
                  <a:pt x="5308979" y="1992573"/>
                </a:cubicBezTo>
                <a:lnTo>
                  <a:pt x="5268036" y="2019869"/>
                </a:lnTo>
                <a:cubicBezTo>
                  <a:pt x="5251977" y="2030575"/>
                  <a:pt x="5243965" y="2051439"/>
                  <a:pt x="5227093" y="2060812"/>
                </a:cubicBezTo>
                <a:cubicBezTo>
                  <a:pt x="5201942" y="2074785"/>
                  <a:pt x="5145206" y="2088107"/>
                  <a:pt x="5145206" y="2088107"/>
                </a:cubicBezTo>
                <a:cubicBezTo>
                  <a:pt x="5080323" y="2131363"/>
                  <a:pt x="5119824" y="2110216"/>
                  <a:pt x="5022376" y="2142699"/>
                </a:cubicBezTo>
                <a:cubicBezTo>
                  <a:pt x="5006815" y="2147886"/>
                  <a:pt x="4996509" y="2163533"/>
                  <a:pt x="4981433" y="2169994"/>
                </a:cubicBezTo>
                <a:cubicBezTo>
                  <a:pt x="4920206" y="2196234"/>
                  <a:pt x="4939022" y="2170729"/>
                  <a:pt x="4885899" y="2197290"/>
                </a:cubicBezTo>
                <a:cubicBezTo>
                  <a:pt x="4871228" y="2204625"/>
                  <a:pt x="4859944" y="2217923"/>
                  <a:pt x="4844955" y="2224585"/>
                </a:cubicBezTo>
                <a:cubicBezTo>
                  <a:pt x="4818663" y="2236270"/>
                  <a:pt x="4787009" y="2235922"/>
                  <a:pt x="4763069" y="2251881"/>
                </a:cubicBezTo>
                <a:cubicBezTo>
                  <a:pt x="4749421" y="2260979"/>
                  <a:pt x="4737114" y="2272514"/>
                  <a:pt x="4722125" y="2279176"/>
                </a:cubicBezTo>
                <a:cubicBezTo>
                  <a:pt x="4695833" y="2290861"/>
                  <a:pt x="4667534" y="2297374"/>
                  <a:pt x="4640239" y="2306472"/>
                </a:cubicBezTo>
                <a:lnTo>
                  <a:pt x="4558352" y="2333767"/>
                </a:lnTo>
                <a:lnTo>
                  <a:pt x="4517409" y="2347415"/>
                </a:lnTo>
                <a:cubicBezTo>
                  <a:pt x="4503761" y="2351964"/>
                  <a:pt x="4490422" y="2357574"/>
                  <a:pt x="4476466" y="2361063"/>
                </a:cubicBezTo>
                <a:cubicBezTo>
                  <a:pt x="4458269" y="2365612"/>
                  <a:pt x="4439841" y="2369320"/>
                  <a:pt x="4421875" y="2374710"/>
                </a:cubicBezTo>
                <a:cubicBezTo>
                  <a:pt x="4421863" y="2374713"/>
                  <a:pt x="4319523" y="2408828"/>
                  <a:pt x="4299045" y="2415654"/>
                </a:cubicBezTo>
                <a:cubicBezTo>
                  <a:pt x="4259964" y="2428681"/>
                  <a:pt x="4217158" y="2424753"/>
                  <a:pt x="4176215" y="2429302"/>
                </a:cubicBezTo>
                <a:lnTo>
                  <a:pt x="4053385" y="2470245"/>
                </a:lnTo>
                <a:cubicBezTo>
                  <a:pt x="4039737" y="2474794"/>
                  <a:pt x="4026683" y="2481859"/>
                  <a:pt x="4012442" y="2483893"/>
                </a:cubicBezTo>
                <a:lnTo>
                  <a:pt x="3916907" y="2497540"/>
                </a:lnTo>
                <a:lnTo>
                  <a:pt x="3835021" y="2524836"/>
                </a:lnTo>
                <a:cubicBezTo>
                  <a:pt x="3778750" y="2543593"/>
                  <a:pt x="3716621" y="2532582"/>
                  <a:pt x="3657600" y="2538484"/>
                </a:cubicBezTo>
                <a:cubicBezTo>
                  <a:pt x="3625592" y="2541685"/>
                  <a:pt x="3593911" y="2547582"/>
                  <a:pt x="3562066" y="2552131"/>
                </a:cubicBezTo>
                <a:lnTo>
                  <a:pt x="3480179" y="2579427"/>
                </a:lnTo>
                <a:cubicBezTo>
                  <a:pt x="3445384" y="2591025"/>
                  <a:pt x="3407306" y="2587888"/>
                  <a:pt x="3370997" y="2593075"/>
                </a:cubicBezTo>
                <a:cubicBezTo>
                  <a:pt x="3343603" y="2596988"/>
                  <a:pt x="3316406" y="2602173"/>
                  <a:pt x="3289110" y="2606722"/>
                </a:cubicBezTo>
                <a:cubicBezTo>
                  <a:pt x="3203765" y="2635171"/>
                  <a:pt x="3277702" y="2613702"/>
                  <a:pt x="3125337" y="2634018"/>
                </a:cubicBezTo>
                <a:cubicBezTo>
                  <a:pt x="3097908" y="2637675"/>
                  <a:pt x="3071083" y="2646172"/>
                  <a:pt x="3043451" y="2647666"/>
                </a:cubicBezTo>
                <a:cubicBezTo>
                  <a:pt x="2902556" y="2655282"/>
                  <a:pt x="2761397" y="2656764"/>
                  <a:pt x="2620370" y="2661313"/>
                </a:cubicBezTo>
                <a:cubicBezTo>
                  <a:pt x="2597624" y="2665862"/>
                  <a:pt x="2574635" y="2669335"/>
                  <a:pt x="2552131" y="2674961"/>
                </a:cubicBezTo>
                <a:cubicBezTo>
                  <a:pt x="2538175" y="2678450"/>
                  <a:pt x="2525574" y="2688609"/>
                  <a:pt x="2511188" y="2688609"/>
                </a:cubicBezTo>
                <a:cubicBezTo>
                  <a:pt x="2342804" y="2688609"/>
                  <a:pt x="2174543" y="2679510"/>
                  <a:pt x="2006221" y="2674961"/>
                </a:cubicBezTo>
                <a:cubicBezTo>
                  <a:pt x="1845243" y="2634716"/>
                  <a:pt x="1997071" y="2668803"/>
                  <a:pt x="1637731" y="2647666"/>
                </a:cubicBezTo>
                <a:cubicBezTo>
                  <a:pt x="1587570" y="2644715"/>
                  <a:pt x="1537839" y="2635228"/>
                  <a:pt x="1487606" y="2634018"/>
                </a:cubicBezTo>
                <a:cubicBezTo>
                  <a:pt x="1160123" y="2626127"/>
                  <a:pt x="832513" y="2624919"/>
                  <a:pt x="504967" y="2620370"/>
                </a:cubicBezTo>
                <a:cubicBezTo>
                  <a:pt x="482221" y="2615821"/>
                  <a:pt x="459772" y="2609381"/>
                  <a:pt x="436728" y="2606722"/>
                </a:cubicBezTo>
                <a:cubicBezTo>
                  <a:pt x="341394" y="2595722"/>
                  <a:pt x="150125" y="2579427"/>
                  <a:pt x="150125" y="2579427"/>
                </a:cubicBezTo>
                <a:cubicBezTo>
                  <a:pt x="52678" y="2546944"/>
                  <a:pt x="84199" y="2576070"/>
                  <a:pt x="40943" y="2511188"/>
                </a:cubicBezTo>
                <a:lnTo>
                  <a:pt x="13648" y="2429302"/>
                </a:lnTo>
                <a:lnTo>
                  <a:pt x="0" y="2388358"/>
                </a:lnTo>
                <a:cubicBezTo>
                  <a:pt x="4549" y="2370161"/>
                  <a:pt x="1931" y="2348414"/>
                  <a:pt x="13648" y="2333767"/>
                </a:cubicBezTo>
                <a:cubicBezTo>
                  <a:pt x="22635" y="2322533"/>
                  <a:pt x="48748" y="2333265"/>
                  <a:pt x="54591" y="2320119"/>
                </a:cubicBezTo>
                <a:cubicBezTo>
                  <a:pt x="69487" y="2286603"/>
                  <a:pt x="58589" y="2246322"/>
                  <a:pt x="68239" y="2210937"/>
                </a:cubicBezTo>
                <a:cubicBezTo>
                  <a:pt x="72555" y="2195113"/>
                  <a:pt x="86436" y="2183642"/>
                  <a:pt x="95534" y="2169994"/>
                </a:cubicBezTo>
                <a:cubicBezTo>
                  <a:pt x="129806" y="2032909"/>
                  <a:pt x="110969" y="2096393"/>
                  <a:pt x="150125" y="1978925"/>
                </a:cubicBezTo>
                <a:lnTo>
                  <a:pt x="163773" y="1937982"/>
                </a:lnTo>
                <a:cubicBezTo>
                  <a:pt x="168322" y="1887940"/>
                  <a:pt x="168689" y="1837340"/>
                  <a:pt x="177421" y="1787857"/>
                </a:cubicBezTo>
                <a:cubicBezTo>
                  <a:pt x="201208" y="1653061"/>
                  <a:pt x="193712" y="1751201"/>
                  <a:pt x="232012" y="1665027"/>
                </a:cubicBezTo>
                <a:cubicBezTo>
                  <a:pt x="243697" y="1638735"/>
                  <a:pt x="253664" y="1611353"/>
                  <a:pt x="259307" y="1583140"/>
                </a:cubicBezTo>
                <a:cubicBezTo>
                  <a:pt x="268687" y="1536239"/>
                  <a:pt x="273755" y="1505279"/>
                  <a:pt x="286603" y="1460310"/>
                </a:cubicBezTo>
                <a:cubicBezTo>
                  <a:pt x="290555" y="1446478"/>
                  <a:pt x="293817" y="1432234"/>
                  <a:pt x="300251" y="1419367"/>
                </a:cubicBezTo>
                <a:cubicBezTo>
                  <a:pt x="307586" y="1404696"/>
                  <a:pt x="320884" y="1393413"/>
                  <a:pt x="327546" y="1378424"/>
                </a:cubicBezTo>
                <a:cubicBezTo>
                  <a:pt x="339231" y="1352132"/>
                  <a:pt x="338882" y="1320477"/>
                  <a:pt x="354842" y="1296537"/>
                </a:cubicBezTo>
                <a:cubicBezTo>
                  <a:pt x="398097" y="1231654"/>
                  <a:pt x="376950" y="1271155"/>
                  <a:pt x="409433" y="1173707"/>
                </a:cubicBezTo>
                <a:lnTo>
                  <a:pt x="423081" y="1132764"/>
                </a:lnTo>
                <a:lnTo>
                  <a:pt x="436728" y="1091821"/>
                </a:lnTo>
                <a:cubicBezTo>
                  <a:pt x="441277" y="1014484"/>
                  <a:pt x="438884" y="936423"/>
                  <a:pt x="450376" y="859809"/>
                </a:cubicBezTo>
                <a:cubicBezTo>
                  <a:pt x="452809" y="843588"/>
                  <a:pt x="471010" y="833855"/>
                  <a:pt x="477672" y="818866"/>
                </a:cubicBezTo>
                <a:cubicBezTo>
                  <a:pt x="489357" y="792574"/>
                  <a:pt x="495869" y="764275"/>
                  <a:pt x="504967" y="736979"/>
                </a:cubicBezTo>
                <a:lnTo>
                  <a:pt x="559558" y="573206"/>
                </a:lnTo>
                <a:cubicBezTo>
                  <a:pt x="569932" y="542084"/>
                  <a:pt x="603775" y="522441"/>
                  <a:pt x="614149" y="491319"/>
                </a:cubicBezTo>
                <a:lnTo>
                  <a:pt x="627797" y="450376"/>
                </a:lnTo>
                <a:cubicBezTo>
                  <a:pt x="632036" y="378311"/>
                  <a:pt x="600668" y="245493"/>
                  <a:pt x="668740" y="177421"/>
                </a:cubicBezTo>
                <a:cubicBezTo>
                  <a:pt x="680339" y="165822"/>
                  <a:pt x="696036" y="159224"/>
                  <a:pt x="709684" y="150125"/>
                </a:cubicBezTo>
                <a:cubicBezTo>
                  <a:pt x="714233" y="131928"/>
                  <a:pt x="717941" y="113500"/>
                  <a:pt x="723331" y="95534"/>
                </a:cubicBezTo>
                <a:cubicBezTo>
                  <a:pt x="752066" y="-248"/>
                  <a:pt x="750627" y="43935"/>
                  <a:pt x="750627" y="0"/>
                </a:cubicBezTo>
              </a:path>
            </a:pathLst>
          </a:custGeom>
          <a:noFill/>
          <a:ln w="762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7" name="Freeform 36"/>
          <p:cNvSpPr/>
          <p:nvPr/>
        </p:nvSpPr>
        <p:spPr>
          <a:xfrm>
            <a:off x="1200998" y="2866026"/>
            <a:ext cx="2220454" cy="380560"/>
          </a:xfrm>
          <a:custGeom>
            <a:avLst/>
            <a:gdLst>
              <a:gd name="connsiteX0" fmla="*/ 0 w 2220454"/>
              <a:gd name="connsiteY0" fmla="*/ 13652 h 380560"/>
              <a:gd name="connsiteX1" fmla="*/ 191068 w 2220454"/>
              <a:gd name="connsiteY1" fmla="*/ 13652 h 380560"/>
              <a:gd name="connsiteX2" fmla="*/ 477671 w 2220454"/>
              <a:gd name="connsiteY2" fmla="*/ 27299 h 380560"/>
              <a:gd name="connsiteX3" fmla="*/ 545910 w 2220454"/>
              <a:gd name="connsiteY3" fmla="*/ 40947 h 380560"/>
              <a:gd name="connsiteX4" fmla="*/ 600501 w 2220454"/>
              <a:gd name="connsiteY4" fmla="*/ 54595 h 380560"/>
              <a:gd name="connsiteX5" fmla="*/ 655092 w 2220454"/>
              <a:gd name="connsiteY5" fmla="*/ 40947 h 380560"/>
              <a:gd name="connsiteX6" fmla="*/ 1460310 w 2220454"/>
              <a:gd name="connsiteY6" fmla="*/ 54595 h 380560"/>
              <a:gd name="connsiteX7" fmla="*/ 1501253 w 2220454"/>
              <a:gd name="connsiteY7" fmla="*/ 68243 h 380560"/>
              <a:gd name="connsiteX8" fmla="*/ 1665027 w 2220454"/>
              <a:gd name="connsiteY8" fmla="*/ 81890 h 380560"/>
              <a:gd name="connsiteX9" fmla="*/ 1746913 w 2220454"/>
              <a:gd name="connsiteY9" fmla="*/ 95538 h 380560"/>
              <a:gd name="connsiteX10" fmla="*/ 2197289 w 2220454"/>
              <a:gd name="connsiteY10" fmla="*/ 122834 h 380560"/>
              <a:gd name="connsiteX11" fmla="*/ 2183642 w 2220454"/>
              <a:gd name="connsiteY11" fmla="*/ 354846 h 380560"/>
              <a:gd name="connsiteX12" fmla="*/ 1746913 w 2220454"/>
              <a:gd name="connsiteY12" fmla="*/ 341198 h 380560"/>
              <a:gd name="connsiteX13" fmla="*/ 1596788 w 2220454"/>
              <a:gd name="connsiteY13" fmla="*/ 341198 h 38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0454" h="380560">
                <a:moveTo>
                  <a:pt x="0" y="13652"/>
                </a:moveTo>
                <a:cubicBezTo>
                  <a:pt x="142581" y="-10112"/>
                  <a:pt x="21932" y="1988"/>
                  <a:pt x="191068" y="13652"/>
                </a:cubicBezTo>
                <a:cubicBezTo>
                  <a:pt x="286484" y="20232"/>
                  <a:pt x="382137" y="22750"/>
                  <a:pt x="477671" y="27299"/>
                </a:cubicBezTo>
                <a:cubicBezTo>
                  <a:pt x="500417" y="31848"/>
                  <a:pt x="523266" y="35915"/>
                  <a:pt x="545910" y="40947"/>
                </a:cubicBezTo>
                <a:cubicBezTo>
                  <a:pt x="564220" y="45016"/>
                  <a:pt x="581744" y="54595"/>
                  <a:pt x="600501" y="54595"/>
                </a:cubicBezTo>
                <a:cubicBezTo>
                  <a:pt x="619258" y="54595"/>
                  <a:pt x="636895" y="45496"/>
                  <a:pt x="655092" y="40947"/>
                </a:cubicBezTo>
                <a:lnTo>
                  <a:pt x="1460310" y="54595"/>
                </a:lnTo>
                <a:cubicBezTo>
                  <a:pt x="1474688" y="55059"/>
                  <a:pt x="1486993" y="66342"/>
                  <a:pt x="1501253" y="68243"/>
                </a:cubicBezTo>
                <a:cubicBezTo>
                  <a:pt x="1555553" y="75483"/>
                  <a:pt x="1610436" y="77341"/>
                  <a:pt x="1665027" y="81890"/>
                </a:cubicBezTo>
                <a:cubicBezTo>
                  <a:pt x="1692322" y="86439"/>
                  <a:pt x="1719241" y="95538"/>
                  <a:pt x="1746913" y="95538"/>
                </a:cubicBezTo>
                <a:cubicBezTo>
                  <a:pt x="2220627" y="95538"/>
                  <a:pt x="2260307" y="-66219"/>
                  <a:pt x="2197289" y="122834"/>
                </a:cubicBezTo>
                <a:cubicBezTo>
                  <a:pt x="2192740" y="200171"/>
                  <a:pt x="2253352" y="321047"/>
                  <a:pt x="2183642" y="354846"/>
                </a:cubicBezTo>
                <a:cubicBezTo>
                  <a:pt x="2052586" y="418388"/>
                  <a:pt x="1892521" y="344584"/>
                  <a:pt x="1746913" y="341198"/>
                </a:cubicBezTo>
                <a:cubicBezTo>
                  <a:pt x="1696885" y="340035"/>
                  <a:pt x="1646830" y="341198"/>
                  <a:pt x="1596788" y="341198"/>
                </a:cubicBezTo>
              </a:path>
            </a:pathLst>
          </a:custGeom>
          <a:noFill/>
          <a:ln w="762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8" name="Freeform 37"/>
          <p:cNvSpPr/>
          <p:nvPr/>
        </p:nvSpPr>
        <p:spPr>
          <a:xfrm flipH="1">
            <a:off x="4652744" y="2896040"/>
            <a:ext cx="2220454" cy="380560"/>
          </a:xfrm>
          <a:custGeom>
            <a:avLst/>
            <a:gdLst>
              <a:gd name="connsiteX0" fmla="*/ 0 w 2220454"/>
              <a:gd name="connsiteY0" fmla="*/ 13652 h 380560"/>
              <a:gd name="connsiteX1" fmla="*/ 191068 w 2220454"/>
              <a:gd name="connsiteY1" fmla="*/ 13652 h 380560"/>
              <a:gd name="connsiteX2" fmla="*/ 477671 w 2220454"/>
              <a:gd name="connsiteY2" fmla="*/ 27299 h 380560"/>
              <a:gd name="connsiteX3" fmla="*/ 545910 w 2220454"/>
              <a:gd name="connsiteY3" fmla="*/ 40947 h 380560"/>
              <a:gd name="connsiteX4" fmla="*/ 600501 w 2220454"/>
              <a:gd name="connsiteY4" fmla="*/ 54595 h 380560"/>
              <a:gd name="connsiteX5" fmla="*/ 655092 w 2220454"/>
              <a:gd name="connsiteY5" fmla="*/ 40947 h 380560"/>
              <a:gd name="connsiteX6" fmla="*/ 1460310 w 2220454"/>
              <a:gd name="connsiteY6" fmla="*/ 54595 h 380560"/>
              <a:gd name="connsiteX7" fmla="*/ 1501253 w 2220454"/>
              <a:gd name="connsiteY7" fmla="*/ 68243 h 380560"/>
              <a:gd name="connsiteX8" fmla="*/ 1665027 w 2220454"/>
              <a:gd name="connsiteY8" fmla="*/ 81890 h 380560"/>
              <a:gd name="connsiteX9" fmla="*/ 1746913 w 2220454"/>
              <a:gd name="connsiteY9" fmla="*/ 95538 h 380560"/>
              <a:gd name="connsiteX10" fmla="*/ 2197289 w 2220454"/>
              <a:gd name="connsiteY10" fmla="*/ 122834 h 380560"/>
              <a:gd name="connsiteX11" fmla="*/ 2183642 w 2220454"/>
              <a:gd name="connsiteY11" fmla="*/ 354846 h 380560"/>
              <a:gd name="connsiteX12" fmla="*/ 1746913 w 2220454"/>
              <a:gd name="connsiteY12" fmla="*/ 341198 h 380560"/>
              <a:gd name="connsiteX13" fmla="*/ 1596788 w 2220454"/>
              <a:gd name="connsiteY13" fmla="*/ 341198 h 38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0454" h="380560">
                <a:moveTo>
                  <a:pt x="0" y="13652"/>
                </a:moveTo>
                <a:cubicBezTo>
                  <a:pt x="142581" y="-10112"/>
                  <a:pt x="21932" y="1988"/>
                  <a:pt x="191068" y="13652"/>
                </a:cubicBezTo>
                <a:cubicBezTo>
                  <a:pt x="286484" y="20232"/>
                  <a:pt x="382137" y="22750"/>
                  <a:pt x="477671" y="27299"/>
                </a:cubicBezTo>
                <a:cubicBezTo>
                  <a:pt x="500417" y="31848"/>
                  <a:pt x="523266" y="35915"/>
                  <a:pt x="545910" y="40947"/>
                </a:cubicBezTo>
                <a:cubicBezTo>
                  <a:pt x="564220" y="45016"/>
                  <a:pt x="581744" y="54595"/>
                  <a:pt x="600501" y="54595"/>
                </a:cubicBezTo>
                <a:cubicBezTo>
                  <a:pt x="619258" y="54595"/>
                  <a:pt x="636895" y="45496"/>
                  <a:pt x="655092" y="40947"/>
                </a:cubicBezTo>
                <a:lnTo>
                  <a:pt x="1460310" y="54595"/>
                </a:lnTo>
                <a:cubicBezTo>
                  <a:pt x="1474688" y="55059"/>
                  <a:pt x="1486993" y="66342"/>
                  <a:pt x="1501253" y="68243"/>
                </a:cubicBezTo>
                <a:cubicBezTo>
                  <a:pt x="1555553" y="75483"/>
                  <a:pt x="1610436" y="77341"/>
                  <a:pt x="1665027" y="81890"/>
                </a:cubicBezTo>
                <a:cubicBezTo>
                  <a:pt x="1692322" y="86439"/>
                  <a:pt x="1719241" y="95538"/>
                  <a:pt x="1746913" y="95538"/>
                </a:cubicBezTo>
                <a:cubicBezTo>
                  <a:pt x="2220627" y="95538"/>
                  <a:pt x="2260307" y="-66219"/>
                  <a:pt x="2197289" y="122834"/>
                </a:cubicBezTo>
                <a:cubicBezTo>
                  <a:pt x="2192740" y="200171"/>
                  <a:pt x="2253352" y="321047"/>
                  <a:pt x="2183642" y="354846"/>
                </a:cubicBezTo>
                <a:cubicBezTo>
                  <a:pt x="2052586" y="418388"/>
                  <a:pt x="1892521" y="344584"/>
                  <a:pt x="1746913" y="341198"/>
                </a:cubicBezTo>
                <a:cubicBezTo>
                  <a:pt x="1696885" y="340035"/>
                  <a:pt x="1646830" y="341198"/>
                  <a:pt x="1596788" y="341198"/>
                </a:cubicBezTo>
              </a:path>
            </a:pathLst>
          </a:custGeom>
          <a:noFill/>
          <a:ln w="762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9" name="Freeform 38"/>
          <p:cNvSpPr/>
          <p:nvPr/>
        </p:nvSpPr>
        <p:spPr>
          <a:xfrm>
            <a:off x="900747" y="3930494"/>
            <a:ext cx="1842448" cy="41005"/>
          </a:xfrm>
          <a:custGeom>
            <a:avLst/>
            <a:gdLst>
              <a:gd name="connsiteX0" fmla="*/ 0 w 1842448"/>
              <a:gd name="connsiteY0" fmla="*/ 61 h 41005"/>
              <a:gd name="connsiteX1" fmla="*/ 68239 w 1842448"/>
              <a:gd name="connsiteY1" fmla="*/ 13709 h 41005"/>
              <a:gd name="connsiteX2" fmla="*/ 109182 w 1842448"/>
              <a:gd name="connsiteY2" fmla="*/ 27357 h 41005"/>
              <a:gd name="connsiteX3" fmla="*/ 464024 w 1842448"/>
              <a:gd name="connsiteY3" fmla="*/ 41005 h 41005"/>
              <a:gd name="connsiteX4" fmla="*/ 1460310 w 1842448"/>
              <a:gd name="connsiteY4" fmla="*/ 27357 h 41005"/>
              <a:gd name="connsiteX5" fmla="*/ 1501254 w 1842448"/>
              <a:gd name="connsiteY5" fmla="*/ 13709 h 41005"/>
              <a:gd name="connsiteX6" fmla="*/ 1842448 w 1842448"/>
              <a:gd name="connsiteY6" fmla="*/ 61 h 4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448" h="41005">
                <a:moveTo>
                  <a:pt x="0" y="61"/>
                </a:moveTo>
                <a:cubicBezTo>
                  <a:pt x="22746" y="4610"/>
                  <a:pt x="45735" y="8083"/>
                  <a:pt x="68239" y="13709"/>
                </a:cubicBezTo>
                <a:cubicBezTo>
                  <a:pt x="82195" y="17198"/>
                  <a:pt x="94830" y="26367"/>
                  <a:pt x="109182" y="27357"/>
                </a:cubicBezTo>
                <a:cubicBezTo>
                  <a:pt x="227270" y="35501"/>
                  <a:pt x="345743" y="36456"/>
                  <a:pt x="464024" y="41005"/>
                </a:cubicBezTo>
                <a:lnTo>
                  <a:pt x="1460310" y="27357"/>
                </a:lnTo>
                <a:cubicBezTo>
                  <a:pt x="1474691" y="26979"/>
                  <a:pt x="1486933" y="15073"/>
                  <a:pt x="1501254" y="13709"/>
                </a:cubicBezTo>
                <a:cubicBezTo>
                  <a:pt x="1663103" y="-1705"/>
                  <a:pt x="1709789" y="61"/>
                  <a:pt x="1842448" y="61"/>
                </a:cubicBezTo>
              </a:path>
            </a:pathLst>
          </a:custGeom>
          <a:noFill/>
          <a:ln w="762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graphicFrame>
        <p:nvGraphicFramePr>
          <p:cNvPr id="40" name="Table 39"/>
          <p:cNvGraphicFramePr>
            <a:graphicFrameLocks noGrp="1"/>
          </p:cNvGraphicFramePr>
          <p:nvPr>
            <p:extLst/>
          </p:nvPr>
        </p:nvGraphicFramePr>
        <p:xfrm>
          <a:off x="6625986" y="3951606"/>
          <a:ext cx="2463422" cy="2590800"/>
        </p:xfrm>
        <a:graphic>
          <a:graphicData uri="http://schemas.openxmlformats.org/drawingml/2006/table">
            <a:tbl>
              <a:tblPr firstRow="1">
                <a:tableStyleId>{5C22544A-7EE6-4342-B048-85BDC9FD1C3A}</a:tableStyleId>
              </a:tblPr>
              <a:tblGrid>
                <a:gridCol w="720725"/>
                <a:gridCol w="752097"/>
                <a:gridCol w="533400"/>
                <a:gridCol w="457200"/>
              </a:tblGrid>
              <a:tr h="323850">
                <a:tc>
                  <a:txBody>
                    <a:bodyPr/>
                    <a:lstStyle/>
                    <a:p>
                      <a:pPr algn="l" fontAlgn="b"/>
                      <a:r>
                        <a:rPr lang="en-US" sz="1000" b="0" u="none" strike="noStrike" dirty="0">
                          <a:effectLst/>
                        </a:rPr>
                        <a:t>Wattage (HPSV)</a:t>
                      </a:r>
                      <a:endParaRPr lang="en-US" sz="1000" b="0" i="0" u="none" strike="noStrike" dirty="0">
                        <a:solidFill>
                          <a:srgbClr val="000000"/>
                        </a:solidFill>
                        <a:effectLst/>
                        <a:latin typeface="Calibri"/>
                      </a:endParaRPr>
                    </a:p>
                  </a:txBody>
                  <a:tcPr marL="45720" marR="45720" anchor="b">
                    <a:solidFill>
                      <a:srgbClr val="0070C0"/>
                    </a:solidFill>
                  </a:tcPr>
                </a:tc>
                <a:tc>
                  <a:txBody>
                    <a:bodyPr/>
                    <a:lstStyle/>
                    <a:p>
                      <a:pPr algn="l" fontAlgn="b"/>
                      <a:r>
                        <a:rPr lang="en-US" sz="1000" b="0" u="none" strike="noStrike" dirty="0">
                          <a:effectLst/>
                        </a:rPr>
                        <a:t>No. of streetlights</a:t>
                      </a:r>
                      <a:endParaRPr lang="en-US" sz="1000" b="0" i="0" u="none" strike="noStrike" dirty="0">
                        <a:solidFill>
                          <a:srgbClr val="000000"/>
                        </a:solidFill>
                        <a:effectLst/>
                        <a:latin typeface="Calibri"/>
                      </a:endParaRPr>
                    </a:p>
                  </a:txBody>
                  <a:tcPr marL="45720" marR="45720" anchor="b">
                    <a:solidFill>
                      <a:srgbClr val="0070C0"/>
                    </a:solidFill>
                  </a:tcPr>
                </a:tc>
                <a:tc>
                  <a:txBody>
                    <a:bodyPr/>
                    <a:lstStyle/>
                    <a:p>
                      <a:pPr algn="l" fontAlgn="b"/>
                      <a:r>
                        <a:rPr lang="en-US" sz="1000" b="0" u="none" strike="noStrike" dirty="0">
                          <a:effectLst/>
                        </a:rPr>
                        <a:t>Bulbs</a:t>
                      </a:r>
                      <a:endParaRPr lang="en-US" sz="1000" b="0" i="0" u="none" strike="noStrike" dirty="0">
                        <a:solidFill>
                          <a:srgbClr val="000000"/>
                        </a:solidFill>
                        <a:effectLst/>
                        <a:latin typeface="Calibri"/>
                      </a:endParaRPr>
                    </a:p>
                  </a:txBody>
                  <a:tcPr marL="45720" marR="45720" anchor="b">
                    <a:solidFill>
                      <a:srgbClr val="0070C0"/>
                    </a:solidFill>
                  </a:tcPr>
                </a:tc>
                <a:tc>
                  <a:txBody>
                    <a:bodyPr/>
                    <a:lstStyle/>
                    <a:p>
                      <a:pPr algn="l" fontAlgn="b"/>
                      <a:r>
                        <a:rPr lang="en-US" sz="1000" b="0" u="none" strike="noStrike" dirty="0">
                          <a:effectLst/>
                        </a:rPr>
                        <a:t>Total</a:t>
                      </a:r>
                      <a:endParaRPr lang="en-US" sz="1000" b="0" i="0" u="none" strike="noStrike" dirty="0">
                        <a:solidFill>
                          <a:srgbClr val="000000"/>
                        </a:solidFill>
                        <a:effectLst/>
                        <a:latin typeface="Calibri"/>
                      </a:endParaRPr>
                    </a:p>
                  </a:txBody>
                  <a:tcPr marL="45720" marR="45720" anchor="b">
                    <a:solidFill>
                      <a:srgbClr val="0070C0"/>
                    </a:solidFill>
                  </a:tcPr>
                </a:tc>
              </a:tr>
              <a:tr h="161925">
                <a:tc>
                  <a:txBody>
                    <a:bodyPr/>
                    <a:lstStyle/>
                    <a:p>
                      <a:pPr algn="r" fontAlgn="b"/>
                      <a:r>
                        <a:rPr lang="en-US" sz="1000" b="0" u="none" strike="noStrike" dirty="0">
                          <a:effectLst/>
                        </a:rPr>
                        <a:t>150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189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189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150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190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380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150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34</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102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229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229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168</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336</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63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4</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70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7</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14</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l" fontAlgn="b"/>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841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l" fontAlgn="b"/>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1325</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bl>
          </a:graphicData>
        </a:graphic>
      </p:graphicFrame>
      <p:pic>
        <p:nvPicPr>
          <p:cNvPr id="64" name="Picture 2" descr="http://www.uamarketingsolutions.com/wp-content/themes/directorypress/thumbs/street_ligh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438"/>
          <a:stretch/>
        </p:blipFill>
        <p:spPr bwMode="auto">
          <a:xfrm>
            <a:off x="8424428" y="86201"/>
            <a:ext cx="542626" cy="89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865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374" y="-152398"/>
            <a:ext cx="8203443" cy="1162050"/>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Location Analysis – G Block</a:t>
            </a:r>
            <a:endParaRPr lang="en-US" sz="2000" b="1" dirty="0">
              <a:solidFill>
                <a:srgbClr val="336699"/>
              </a:solidFill>
              <a:latin typeface="Calibri" pitchFamily="34" charset="0"/>
              <a:cs typeface="Calibri" pitchFamily="34" charset="0"/>
            </a:endParaRP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219200"/>
            <a:ext cx="645795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1337242" y="3227696"/>
            <a:ext cx="55321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NSE</a:t>
            </a:r>
            <a:endParaRPr lang="en-US" sz="1200" b="0" dirty="0">
              <a:solidFill>
                <a:srgbClr val="000000"/>
              </a:solidFill>
              <a:latin typeface="Calibri" panose="020F0502020204030204" pitchFamily="34" charset="0"/>
              <a:cs typeface="Arial" charset="0"/>
            </a:endParaRPr>
          </a:p>
        </p:txBody>
      </p:sp>
      <p:sp>
        <p:nvSpPr>
          <p:cNvPr id="24" name="TextBox 23"/>
          <p:cNvSpPr txBox="1"/>
          <p:nvPr/>
        </p:nvSpPr>
        <p:spPr>
          <a:xfrm>
            <a:off x="1828800" y="34568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SEBI</a:t>
            </a:r>
            <a:endParaRPr lang="en-US" sz="1200" b="0" dirty="0">
              <a:solidFill>
                <a:srgbClr val="000000"/>
              </a:solidFill>
              <a:latin typeface="Calibri" panose="020F0502020204030204" pitchFamily="34" charset="0"/>
              <a:cs typeface="Arial" charset="0"/>
            </a:endParaRPr>
          </a:p>
        </p:txBody>
      </p:sp>
      <p:sp>
        <p:nvSpPr>
          <p:cNvPr id="25" name="TextBox 24"/>
          <p:cNvSpPr txBox="1"/>
          <p:nvPr/>
        </p:nvSpPr>
        <p:spPr>
          <a:xfrm>
            <a:off x="1475096" y="36854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SBI</a:t>
            </a:r>
            <a:endParaRPr lang="en-US" sz="1200" b="0" dirty="0">
              <a:solidFill>
                <a:srgbClr val="000000"/>
              </a:solidFill>
              <a:latin typeface="Calibri" panose="020F0502020204030204" pitchFamily="34" charset="0"/>
              <a:cs typeface="Arial" charset="0"/>
            </a:endParaRPr>
          </a:p>
        </p:txBody>
      </p:sp>
      <p:sp>
        <p:nvSpPr>
          <p:cNvPr id="26" name="TextBox 25"/>
          <p:cNvSpPr txBox="1"/>
          <p:nvPr/>
        </p:nvSpPr>
        <p:spPr>
          <a:xfrm>
            <a:off x="1268104" y="3810000"/>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IDBI</a:t>
            </a:r>
            <a:endParaRPr lang="en-US" sz="1200" b="0" dirty="0">
              <a:solidFill>
                <a:srgbClr val="000000"/>
              </a:solidFill>
              <a:latin typeface="Calibri" panose="020F0502020204030204" pitchFamily="34" charset="0"/>
              <a:cs typeface="Arial" charset="0"/>
            </a:endParaRPr>
          </a:p>
        </p:txBody>
      </p:sp>
      <p:sp>
        <p:nvSpPr>
          <p:cNvPr id="27" name="TextBox 26"/>
          <p:cNvSpPr txBox="1"/>
          <p:nvPr/>
        </p:nvSpPr>
        <p:spPr>
          <a:xfrm>
            <a:off x="2209800" y="3124200"/>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ILFS</a:t>
            </a:r>
            <a:endParaRPr lang="en-US" sz="1200" b="0" dirty="0">
              <a:solidFill>
                <a:srgbClr val="000000"/>
              </a:solidFill>
              <a:latin typeface="Calibri" panose="020F0502020204030204" pitchFamily="34" charset="0"/>
              <a:cs typeface="Arial" charset="0"/>
            </a:endParaRPr>
          </a:p>
        </p:txBody>
      </p:sp>
      <p:sp>
        <p:nvSpPr>
          <p:cNvPr id="28" name="TextBox 27"/>
          <p:cNvSpPr txBox="1"/>
          <p:nvPr/>
        </p:nvSpPr>
        <p:spPr>
          <a:xfrm>
            <a:off x="2541896" y="3228201"/>
            <a:ext cx="6096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ICICI</a:t>
            </a:r>
            <a:endParaRPr lang="en-US" sz="1200" b="0" dirty="0">
              <a:solidFill>
                <a:srgbClr val="000000"/>
              </a:solidFill>
              <a:latin typeface="Calibri" panose="020F0502020204030204" pitchFamily="34" charset="0"/>
              <a:cs typeface="Arial" charset="0"/>
            </a:endParaRPr>
          </a:p>
        </p:txBody>
      </p:sp>
      <p:sp>
        <p:nvSpPr>
          <p:cNvPr id="29" name="TextBox 28"/>
          <p:cNvSpPr txBox="1"/>
          <p:nvPr/>
        </p:nvSpPr>
        <p:spPr>
          <a:xfrm>
            <a:off x="3124200" y="3849469"/>
            <a:ext cx="914400" cy="646331"/>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Bharat </a:t>
            </a:r>
          </a:p>
          <a:p>
            <a:pPr eaLnBrk="1" hangingPunct="1"/>
            <a:r>
              <a:rPr lang="en-US" sz="1200" b="0" dirty="0" smtClean="0">
                <a:solidFill>
                  <a:srgbClr val="000000"/>
                </a:solidFill>
                <a:latin typeface="Calibri" panose="020F0502020204030204" pitchFamily="34" charset="0"/>
                <a:cs typeface="Arial" charset="0"/>
              </a:rPr>
              <a:t>Diamond Bourse</a:t>
            </a:r>
            <a:endParaRPr lang="en-US" sz="1200" b="0" dirty="0">
              <a:solidFill>
                <a:srgbClr val="000000"/>
              </a:solidFill>
              <a:latin typeface="Calibri" panose="020F0502020204030204" pitchFamily="34" charset="0"/>
              <a:cs typeface="Arial" charset="0"/>
            </a:endParaRPr>
          </a:p>
        </p:txBody>
      </p:sp>
      <p:sp>
        <p:nvSpPr>
          <p:cNvPr id="30" name="TextBox 29"/>
          <p:cNvSpPr txBox="1"/>
          <p:nvPr/>
        </p:nvSpPr>
        <p:spPr>
          <a:xfrm>
            <a:off x="4114800" y="4800600"/>
            <a:ext cx="6096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EIH</a:t>
            </a:r>
            <a:endParaRPr lang="en-US" sz="1200" b="0" dirty="0">
              <a:solidFill>
                <a:srgbClr val="000000"/>
              </a:solidFill>
              <a:latin typeface="Calibri" panose="020F0502020204030204" pitchFamily="34" charset="0"/>
              <a:cs typeface="Arial" charset="0"/>
            </a:endParaRPr>
          </a:p>
        </p:txBody>
      </p:sp>
      <p:sp>
        <p:nvSpPr>
          <p:cNvPr id="31" name="TextBox 30"/>
          <p:cNvSpPr txBox="1"/>
          <p:nvPr/>
        </p:nvSpPr>
        <p:spPr>
          <a:xfrm>
            <a:off x="3048000" y="4648200"/>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Reliance Ind. Ltd</a:t>
            </a:r>
            <a:endParaRPr lang="en-US" sz="1200" b="0" dirty="0">
              <a:solidFill>
                <a:srgbClr val="000000"/>
              </a:solidFill>
              <a:latin typeface="Calibri" panose="020F0502020204030204" pitchFamily="34" charset="0"/>
              <a:cs typeface="Arial" charset="0"/>
            </a:endParaRPr>
          </a:p>
        </p:txBody>
      </p:sp>
      <p:sp>
        <p:nvSpPr>
          <p:cNvPr id="32" name="TextBox 31"/>
          <p:cNvSpPr txBox="1"/>
          <p:nvPr/>
        </p:nvSpPr>
        <p:spPr>
          <a:xfrm>
            <a:off x="3581400" y="5100935"/>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US Embassy</a:t>
            </a:r>
            <a:endParaRPr lang="en-US" sz="1200" b="0" dirty="0">
              <a:solidFill>
                <a:srgbClr val="000000"/>
              </a:solidFill>
              <a:latin typeface="Calibri" panose="020F0502020204030204" pitchFamily="34" charset="0"/>
              <a:cs typeface="Arial" charset="0"/>
            </a:endParaRPr>
          </a:p>
        </p:txBody>
      </p:sp>
      <p:sp>
        <p:nvSpPr>
          <p:cNvPr id="33" name="TextBox 32"/>
          <p:cNvSpPr txBox="1"/>
          <p:nvPr/>
        </p:nvSpPr>
        <p:spPr>
          <a:xfrm rot="2069716">
            <a:off x="4017214" y="3535462"/>
            <a:ext cx="1691888"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 Grounds</a:t>
            </a:r>
            <a:endParaRPr lang="en-US" sz="1200" b="0" dirty="0">
              <a:solidFill>
                <a:srgbClr val="000000"/>
              </a:solidFill>
              <a:latin typeface="Calibri" panose="020F0502020204030204" pitchFamily="34" charset="0"/>
              <a:cs typeface="Arial" charset="0"/>
            </a:endParaRPr>
          </a:p>
        </p:txBody>
      </p:sp>
      <p:sp>
        <p:nvSpPr>
          <p:cNvPr id="34" name="TextBox 33"/>
          <p:cNvSpPr txBox="1"/>
          <p:nvPr/>
        </p:nvSpPr>
        <p:spPr>
          <a:xfrm rot="3622293">
            <a:off x="998608" y="4429877"/>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 Grounds</a:t>
            </a:r>
            <a:endParaRPr lang="en-US" sz="1200" b="0" dirty="0">
              <a:solidFill>
                <a:srgbClr val="000000"/>
              </a:solidFill>
              <a:latin typeface="Calibri" panose="020F0502020204030204" pitchFamily="34" charset="0"/>
              <a:cs typeface="Arial" charset="0"/>
            </a:endParaRPr>
          </a:p>
        </p:txBody>
      </p:sp>
      <p:sp>
        <p:nvSpPr>
          <p:cNvPr id="35" name="TextBox 34"/>
          <p:cNvSpPr txBox="1"/>
          <p:nvPr/>
        </p:nvSpPr>
        <p:spPr>
          <a:xfrm rot="2069716">
            <a:off x="3479751" y="3779915"/>
            <a:ext cx="186343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 Grounds</a:t>
            </a:r>
            <a:endParaRPr lang="en-US" sz="1200" b="0" dirty="0">
              <a:solidFill>
                <a:srgbClr val="000000"/>
              </a:solidFill>
              <a:latin typeface="Calibri" panose="020F0502020204030204" pitchFamily="34" charset="0"/>
              <a:cs typeface="Arial" charset="0"/>
            </a:endParaRPr>
          </a:p>
        </p:txBody>
      </p:sp>
      <p:sp>
        <p:nvSpPr>
          <p:cNvPr id="36" name="Freeform 35"/>
          <p:cNvSpPr/>
          <p:nvPr/>
        </p:nvSpPr>
        <p:spPr>
          <a:xfrm>
            <a:off x="955343" y="2197290"/>
            <a:ext cx="5431809" cy="4135271"/>
          </a:xfrm>
          <a:custGeom>
            <a:avLst/>
            <a:gdLst>
              <a:gd name="connsiteX0" fmla="*/ 0 w 5431809"/>
              <a:gd name="connsiteY0" fmla="*/ 0 h 4135271"/>
              <a:gd name="connsiteX1" fmla="*/ 81887 w 5431809"/>
              <a:gd name="connsiteY1" fmla="*/ 109182 h 4135271"/>
              <a:gd name="connsiteX2" fmla="*/ 109182 w 5431809"/>
              <a:gd name="connsiteY2" fmla="*/ 191068 h 4135271"/>
              <a:gd name="connsiteX3" fmla="*/ 150126 w 5431809"/>
              <a:gd name="connsiteY3" fmla="*/ 313898 h 4135271"/>
              <a:gd name="connsiteX4" fmla="*/ 204717 w 5431809"/>
              <a:gd name="connsiteY4" fmla="*/ 395785 h 4135271"/>
              <a:gd name="connsiteX5" fmla="*/ 286603 w 5431809"/>
              <a:gd name="connsiteY5" fmla="*/ 450376 h 4135271"/>
              <a:gd name="connsiteX6" fmla="*/ 327547 w 5431809"/>
              <a:gd name="connsiteY6" fmla="*/ 477671 h 4135271"/>
              <a:gd name="connsiteX7" fmla="*/ 368490 w 5431809"/>
              <a:gd name="connsiteY7" fmla="*/ 491319 h 4135271"/>
              <a:gd name="connsiteX8" fmla="*/ 450376 w 5431809"/>
              <a:gd name="connsiteY8" fmla="*/ 545910 h 4135271"/>
              <a:gd name="connsiteX9" fmla="*/ 464024 w 5431809"/>
              <a:gd name="connsiteY9" fmla="*/ 586853 h 4135271"/>
              <a:gd name="connsiteX10" fmla="*/ 545911 w 5431809"/>
              <a:gd name="connsiteY10" fmla="*/ 709683 h 4135271"/>
              <a:gd name="connsiteX11" fmla="*/ 573206 w 5431809"/>
              <a:gd name="connsiteY11" fmla="*/ 750626 h 4135271"/>
              <a:gd name="connsiteX12" fmla="*/ 600502 w 5431809"/>
              <a:gd name="connsiteY12" fmla="*/ 791570 h 4135271"/>
              <a:gd name="connsiteX13" fmla="*/ 627797 w 5431809"/>
              <a:gd name="connsiteY13" fmla="*/ 873456 h 4135271"/>
              <a:gd name="connsiteX14" fmla="*/ 709684 w 5431809"/>
              <a:gd name="connsiteY14" fmla="*/ 900752 h 4135271"/>
              <a:gd name="connsiteX15" fmla="*/ 900753 w 5431809"/>
              <a:gd name="connsiteY15" fmla="*/ 928047 h 4135271"/>
              <a:gd name="connsiteX16" fmla="*/ 996287 w 5431809"/>
              <a:gd name="connsiteY16" fmla="*/ 914400 h 4135271"/>
              <a:gd name="connsiteX17" fmla="*/ 1037230 w 5431809"/>
              <a:gd name="connsiteY17" fmla="*/ 900752 h 4135271"/>
              <a:gd name="connsiteX18" fmla="*/ 1337481 w 5431809"/>
              <a:gd name="connsiteY18" fmla="*/ 887104 h 4135271"/>
              <a:gd name="connsiteX19" fmla="*/ 1392072 w 5431809"/>
              <a:gd name="connsiteY19" fmla="*/ 873456 h 4135271"/>
              <a:gd name="connsiteX20" fmla="*/ 1473958 w 5431809"/>
              <a:gd name="connsiteY20" fmla="*/ 846161 h 4135271"/>
              <a:gd name="connsiteX21" fmla="*/ 1692323 w 5431809"/>
              <a:gd name="connsiteY21" fmla="*/ 859809 h 4135271"/>
              <a:gd name="connsiteX22" fmla="*/ 1746914 w 5431809"/>
              <a:gd name="connsiteY22" fmla="*/ 873456 h 4135271"/>
              <a:gd name="connsiteX23" fmla="*/ 1774209 w 5431809"/>
              <a:gd name="connsiteY23" fmla="*/ 914400 h 4135271"/>
              <a:gd name="connsiteX24" fmla="*/ 1883391 w 5431809"/>
              <a:gd name="connsiteY24" fmla="*/ 955343 h 4135271"/>
              <a:gd name="connsiteX25" fmla="*/ 1965278 w 5431809"/>
              <a:gd name="connsiteY25" fmla="*/ 996286 h 4135271"/>
              <a:gd name="connsiteX26" fmla="*/ 2047164 w 5431809"/>
              <a:gd name="connsiteY26" fmla="*/ 1037229 h 4135271"/>
              <a:gd name="connsiteX27" fmla="*/ 2060812 w 5431809"/>
              <a:gd name="connsiteY27" fmla="*/ 1078173 h 4135271"/>
              <a:gd name="connsiteX28" fmla="*/ 2142699 w 5431809"/>
              <a:gd name="connsiteY28" fmla="*/ 1105468 h 4135271"/>
              <a:gd name="connsiteX29" fmla="*/ 2183642 w 5431809"/>
              <a:gd name="connsiteY29" fmla="*/ 1119116 h 4135271"/>
              <a:gd name="connsiteX30" fmla="*/ 2224585 w 5431809"/>
              <a:gd name="connsiteY30" fmla="*/ 1132764 h 4135271"/>
              <a:gd name="connsiteX31" fmla="*/ 2265529 w 5431809"/>
              <a:gd name="connsiteY31" fmla="*/ 1146411 h 4135271"/>
              <a:gd name="connsiteX32" fmla="*/ 2292824 w 5431809"/>
              <a:gd name="connsiteY32" fmla="*/ 1187355 h 4135271"/>
              <a:gd name="connsiteX33" fmla="*/ 2306472 w 5431809"/>
              <a:gd name="connsiteY33" fmla="*/ 1228298 h 4135271"/>
              <a:gd name="connsiteX34" fmla="*/ 2347415 w 5431809"/>
              <a:gd name="connsiteY34" fmla="*/ 1241946 h 4135271"/>
              <a:gd name="connsiteX35" fmla="*/ 2429302 w 5431809"/>
              <a:gd name="connsiteY35" fmla="*/ 1296537 h 4135271"/>
              <a:gd name="connsiteX36" fmla="*/ 2497541 w 5431809"/>
              <a:gd name="connsiteY36" fmla="*/ 1351128 h 4135271"/>
              <a:gd name="connsiteX37" fmla="*/ 2579427 w 5431809"/>
              <a:gd name="connsiteY37" fmla="*/ 1405719 h 4135271"/>
              <a:gd name="connsiteX38" fmla="*/ 2620370 w 5431809"/>
              <a:gd name="connsiteY38" fmla="*/ 1419367 h 4135271"/>
              <a:gd name="connsiteX39" fmla="*/ 2702257 w 5431809"/>
              <a:gd name="connsiteY39" fmla="*/ 1460310 h 4135271"/>
              <a:gd name="connsiteX40" fmla="*/ 2729553 w 5431809"/>
              <a:gd name="connsiteY40" fmla="*/ 1501253 h 4135271"/>
              <a:gd name="connsiteX41" fmla="*/ 2811439 w 5431809"/>
              <a:gd name="connsiteY41" fmla="*/ 1542197 h 4135271"/>
              <a:gd name="connsiteX42" fmla="*/ 2879678 w 5431809"/>
              <a:gd name="connsiteY42" fmla="*/ 1596788 h 4135271"/>
              <a:gd name="connsiteX43" fmla="*/ 2906973 w 5431809"/>
              <a:gd name="connsiteY43" fmla="*/ 1637731 h 4135271"/>
              <a:gd name="connsiteX44" fmla="*/ 2988860 w 5431809"/>
              <a:gd name="connsiteY44" fmla="*/ 1678674 h 4135271"/>
              <a:gd name="connsiteX45" fmla="*/ 3029803 w 5431809"/>
              <a:gd name="connsiteY45" fmla="*/ 1719617 h 4135271"/>
              <a:gd name="connsiteX46" fmla="*/ 3111690 w 5431809"/>
              <a:gd name="connsiteY46" fmla="*/ 1774209 h 4135271"/>
              <a:gd name="connsiteX47" fmla="*/ 3193576 w 5431809"/>
              <a:gd name="connsiteY47" fmla="*/ 1828800 h 4135271"/>
              <a:gd name="connsiteX48" fmla="*/ 3275463 w 5431809"/>
              <a:gd name="connsiteY48" fmla="*/ 1856095 h 4135271"/>
              <a:gd name="connsiteX49" fmla="*/ 3302758 w 5431809"/>
              <a:gd name="connsiteY49" fmla="*/ 1897038 h 4135271"/>
              <a:gd name="connsiteX50" fmla="*/ 3343702 w 5431809"/>
              <a:gd name="connsiteY50" fmla="*/ 1924334 h 4135271"/>
              <a:gd name="connsiteX51" fmla="*/ 3425588 w 5431809"/>
              <a:gd name="connsiteY51" fmla="*/ 2047164 h 4135271"/>
              <a:gd name="connsiteX52" fmla="*/ 3466532 w 5431809"/>
              <a:gd name="connsiteY52" fmla="*/ 2060811 h 4135271"/>
              <a:gd name="connsiteX53" fmla="*/ 3698544 w 5431809"/>
              <a:gd name="connsiteY53" fmla="*/ 2210937 h 4135271"/>
              <a:gd name="connsiteX54" fmla="*/ 3739487 w 5431809"/>
              <a:gd name="connsiteY54" fmla="*/ 2238232 h 4135271"/>
              <a:gd name="connsiteX55" fmla="*/ 3780430 w 5431809"/>
              <a:gd name="connsiteY55" fmla="*/ 2265528 h 4135271"/>
              <a:gd name="connsiteX56" fmla="*/ 3821373 w 5431809"/>
              <a:gd name="connsiteY56" fmla="*/ 2279176 h 4135271"/>
              <a:gd name="connsiteX57" fmla="*/ 3903260 w 5431809"/>
              <a:gd name="connsiteY57" fmla="*/ 2320119 h 4135271"/>
              <a:gd name="connsiteX58" fmla="*/ 3957851 w 5431809"/>
              <a:gd name="connsiteY58" fmla="*/ 2374710 h 4135271"/>
              <a:gd name="connsiteX59" fmla="*/ 4039738 w 5431809"/>
              <a:gd name="connsiteY59" fmla="*/ 2429301 h 4135271"/>
              <a:gd name="connsiteX60" fmla="*/ 4080681 w 5431809"/>
              <a:gd name="connsiteY60" fmla="*/ 2456597 h 4135271"/>
              <a:gd name="connsiteX61" fmla="*/ 4121624 w 5431809"/>
              <a:gd name="connsiteY61" fmla="*/ 2470244 h 4135271"/>
              <a:gd name="connsiteX62" fmla="*/ 4148920 w 5431809"/>
              <a:gd name="connsiteY62" fmla="*/ 2511188 h 4135271"/>
              <a:gd name="connsiteX63" fmla="*/ 4189863 w 5431809"/>
              <a:gd name="connsiteY63" fmla="*/ 2524835 h 4135271"/>
              <a:gd name="connsiteX64" fmla="*/ 4230806 w 5431809"/>
              <a:gd name="connsiteY64" fmla="*/ 2552131 h 4135271"/>
              <a:gd name="connsiteX65" fmla="*/ 4271750 w 5431809"/>
              <a:gd name="connsiteY65" fmla="*/ 2593074 h 4135271"/>
              <a:gd name="connsiteX66" fmla="*/ 4353636 w 5431809"/>
              <a:gd name="connsiteY66" fmla="*/ 2647665 h 4135271"/>
              <a:gd name="connsiteX67" fmla="*/ 4380932 w 5431809"/>
              <a:gd name="connsiteY67" fmla="*/ 2688609 h 4135271"/>
              <a:gd name="connsiteX68" fmla="*/ 4421875 w 5431809"/>
              <a:gd name="connsiteY68" fmla="*/ 2702256 h 4135271"/>
              <a:gd name="connsiteX69" fmla="*/ 4476466 w 5431809"/>
              <a:gd name="connsiteY69" fmla="*/ 2756847 h 4135271"/>
              <a:gd name="connsiteX70" fmla="*/ 4558353 w 5431809"/>
              <a:gd name="connsiteY70" fmla="*/ 2811438 h 4135271"/>
              <a:gd name="connsiteX71" fmla="*/ 4572000 w 5431809"/>
              <a:gd name="connsiteY71" fmla="*/ 2852382 h 4135271"/>
              <a:gd name="connsiteX72" fmla="*/ 4653887 w 5431809"/>
              <a:gd name="connsiteY72" fmla="*/ 2906973 h 4135271"/>
              <a:gd name="connsiteX73" fmla="*/ 4776717 w 5431809"/>
              <a:gd name="connsiteY73" fmla="*/ 2988859 h 4135271"/>
              <a:gd name="connsiteX74" fmla="*/ 4817660 w 5431809"/>
              <a:gd name="connsiteY74" fmla="*/ 3002507 h 4135271"/>
              <a:gd name="connsiteX75" fmla="*/ 4899547 w 5431809"/>
              <a:gd name="connsiteY75" fmla="*/ 3057098 h 4135271"/>
              <a:gd name="connsiteX76" fmla="*/ 4940490 w 5431809"/>
              <a:gd name="connsiteY76" fmla="*/ 3084394 h 4135271"/>
              <a:gd name="connsiteX77" fmla="*/ 4954138 w 5431809"/>
              <a:gd name="connsiteY77" fmla="*/ 3125337 h 4135271"/>
              <a:gd name="connsiteX78" fmla="*/ 4995081 w 5431809"/>
              <a:gd name="connsiteY78" fmla="*/ 3138985 h 4135271"/>
              <a:gd name="connsiteX79" fmla="*/ 5036024 w 5431809"/>
              <a:gd name="connsiteY79" fmla="*/ 3166280 h 4135271"/>
              <a:gd name="connsiteX80" fmla="*/ 5131558 w 5431809"/>
              <a:gd name="connsiteY80" fmla="*/ 3261814 h 4135271"/>
              <a:gd name="connsiteX81" fmla="*/ 5172502 w 5431809"/>
              <a:gd name="connsiteY81" fmla="*/ 3289110 h 4135271"/>
              <a:gd name="connsiteX82" fmla="*/ 5213445 w 5431809"/>
              <a:gd name="connsiteY82" fmla="*/ 3370997 h 4135271"/>
              <a:gd name="connsiteX83" fmla="*/ 5240741 w 5431809"/>
              <a:gd name="connsiteY83" fmla="*/ 3411940 h 4135271"/>
              <a:gd name="connsiteX84" fmla="*/ 5268036 w 5431809"/>
              <a:gd name="connsiteY84" fmla="*/ 3548417 h 4135271"/>
              <a:gd name="connsiteX85" fmla="*/ 5322627 w 5431809"/>
              <a:gd name="connsiteY85" fmla="*/ 3630304 h 4135271"/>
              <a:gd name="connsiteX86" fmla="*/ 5349923 w 5431809"/>
              <a:gd name="connsiteY86" fmla="*/ 3712191 h 4135271"/>
              <a:gd name="connsiteX87" fmla="*/ 5363570 w 5431809"/>
              <a:gd name="connsiteY87" fmla="*/ 3821373 h 4135271"/>
              <a:gd name="connsiteX88" fmla="*/ 5390866 w 5431809"/>
              <a:gd name="connsiteY88" fmla="*/ 3903259 h 4135271"/>
              <a:gd name="connsiteX89" fmla="*/ 5404514 w 5431809"/>
              <a:gd name="connsiteY89" fmla="*/ 3957850 h 4135271"/>
              <a:gd name="connsiteX90" fmla="*/ 5418161 w 5431809"/>
              <a:gd name="connsiteY90" fmla="*/ 3998794 h 4135271"/>
              <a:gd name="connsiteX91" fmla="*/ 5431809 w 5431809"/>
              <a:gd name="connsiteY91" fmla="*/ 4135271 h 413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431809" h="4135271">
                <a:moveTo>
                  <a:pt x="0" y="0"/>
                </a:moveTo>
                <a:cubicBezTo>
                  <a:pt x="6962" y="8703"/>
                  <a:pt x="71023" y="84738"/>
                  <a:pt x="81887" y="109182"/>
                </a:cubicBezTo>
                <a:cubicBezTo>
                  <a:pt x="93572" y="135474"/>
                  <a:pt x="100084" y="163773"/>
                  <a:pt x="109182" y="191068"/>
                </a:cubicBezTo>
                <a:lnTo>
                  <a:pt x="150126" y="313898"/>
                </a:lnTo>
                <a:cubicBezTo>
                  <a:pt x="160500" y="345020"/>
                  <a:pt x="186520" y="368489"/>
                  <a:pt x="204717" y="395785"/>
                </a:cubicBezTo>
                <a:cubicBezTo>
                  <a:pt x="222914" y="423080"/>
                  <a:pt x="259308" y="432179"/>
                  <a:pt x="286603" y="450376"/>
                </a:cubicBezTo>
                <a:cubicBezTo>
                  <a:pt x="300251" y="459475"/>
                  <a:pt x="311986" y="472484"/>
                  <a:pt x="327547" y="477671"/>
                </a:cubicBezTo>
                <a:cubicBezTo>
                  <a:pt x="341195" y="482220"/>
                  <a:pt x="355914" y="484333"/>
                  <a:pt x="368490" y="491319"/>
                </a:cubicBezTo>
                <a:cubicBezTo>
                  <a:pt x="397167" y="507251"/>
                  <a:pt x="450376" y="545910"/>
                  <a:pt x="450376" y="545910"/>
                </a:cubicBezTo>
                <a:cubicBezTo>
                  <a:pt x="454925" y="559558"/>
                  <a:pt x="457038" y="574277"/>
                  <a:pt x="464024" y="586853"/>
                </a:cubicBezTo>
                <a:cubicBezTo>
                  <a:pt x="464036" y="586875"/>
                  <a:pt x="532256" y="689201"/>
                  <a:pt x="545911" y="709683"/>
                </a:cubicBezTo>
                <a:lnTo>
                  <a:pt x="573206" y="750626"/>
                </a:lnTo>
                <a:cubicBezTo>
                  <a:pt x="582305" y="764274"/>
                  <a:pt x="595315" y="776009"/>
                  <a:pt x="600502" y="791570"/>
                </a:cubicBezTo>
                <a:lnTo>
                  <a:pt x="627797" y="873456"/>
                </a:lnTo>
                <a:cubicBezTo>
                  <a:pt x="636895" y="900752"/>
                  <a:pt x="682388" y="891653"/>
                  <a:pt x="709684" y="900752"/>
                </a:cubicBezTo>
                <a:cubicBezTo>
                  <a:pt x="798298" y="930290"/>
                  <a:pt x="736297" y="913097"/>
                  <a:pt x="900753" y="928047"/>
                </a:cubicBezTo>
                <a:cubicBezTo>
                  <a:pt x="932598" y="923498"/>
                  <a:pt x="964744" y="920709"/>
                  <a:pt x="996287" y="914400"/>
                </a:cubicBezTo>
                <a:cubicBezTo>
                  <a:pt x="1010394" y="911579"/>
                  <a:pt x="1022890" y="901899"/>
                  <a:pt x="1037230" y="900752"/>
                </a:cubicBezTo>
                <a:cubicBezTo>
                  <a:pt x="1137098" y="892762"/>
                  <a:pt x="1237397" y="891653"/>
                  <a:pt x="1337481" y="887104"/>
                </a:cubicBezTo>
                <a:cubicBezTo>
                  <a:pt x="1355678" y="882555"/>
                  <a:pt x="1374106" y="878846"/>
                  <a:pt x="1392072" y="873456"/>
                </a:cubicBezTo>
                <a:cubicBezTo>
                  <a:pt x="1419630" y="865189"/>
                  <a:pt x="1473958" y="846161"/>
                  <a:pt x="1473958" y="846161"/>
                </a:cubicBezTo>
                <a:cubicBezTo>
                  <a:pt x="1546746" y="850710"/>
                  <a:pt x="1619755" y="852552"/>
                  <a:pt x="1692323" y="859809"/>
                </a:cubicBezTo>
                <a:cubicBezTo>
                  <a:pt x="1710987" y="861675"/>
                  <a:pt x="1731307" y="863051"/>
                  <a:pt x="1746914" y="873456"/>
                </a:cubicBezTo>
                <a:cubicBezTo>
                  <a:pt x="1760562" y="882555"/>
                  <a:pt x="1762611" y="902802"/>
                  <a:pt x="1774209" y="914400"/>
                </a:cubicBezTo>
                <a:cubicBezTo>
                  <a:pt x="1809350" y="949541"/>
                  <a:pt x="1834571" y="945579"/>
                  <a:pt x="1883391" y="955343"/>
                </a:cubicBezTo>
                <a:cubicBezTo>
                  <a:pt x="2000746" y="1033577"/>
                  <a:pt x="1852256" y="939774"/>
                  <a:pt x="1965278" y="996286"/>
                </a:cubicBezTo>
                <a:cubicBezTo>
                  <a:pt x="2071096" y="1049196"/>
                  <a:pt x="1944260" y="1002929"/>
                  <a:pt x="2047164" y="1037229"/>
                </a:cubicBezTo>
                <a:cubicBezTo>
                  <a:pt x="2051713" y="1050877"/>
                  <a:pt x="2049105" y="1069811"/>
                  <a:pt x="2060812" y="1078173"/>
                </a:cubicBezTo>
                <a:cubicBezTo>
                  <a:pt x="2084225" y="1094896"/>
                  <a:pt x="2115403" y="1096370"/>
                  <a:pt x="2142699" y="1105468"/>
                </a:cubicBezTo>
                <a:lnTo>
                  <a:pt x="2183642" y="1119116"/>
                </a:lnTo>
                <a:lnTo>
                  <a:pt x="2224585" y="1132764"/>
                </a:lnTo>
                <a:lnTo>
                  <a:pt x="2265529" y="1146411"/>
                </a:lnTo>
                <a:cubicBezTo>
                  <a:pt x="2274627" y="1160059"/>
                  <a:pt x="2285489" y="1172684"/>
                  <a:pt x="2292824" y="1187355"/>
                </a:cubicBezTo>
                <a:cubicBezTo>
                  <a:pt x="2299258" y="1200222"/>
                  <a:pt x="2296300" y="1218126"/>
                  <a:pt x="2306472" y="1228298"/>
                </a:cubicBezTo>
                <a:cubicBezTo>
                  <a:pt x="2316644" y="1238470"/>
                  <a:pt x="2334839" y="1234960"/>
                  <a:pt x="2347415" y="1241946"/>
                </a:cubicBezTo>
                <a:cubicBezTo>
                  <a:pt x="2376092" y="1257878"/>
                  <a:pt x="2429302" y="1296537"/>
                  <a:pt x="2429302" y="1296537"/>
                </a:cubicBezTo>
                <a:cubicBezTo>
                  <a:pt x="2479735" y="1372188"/>
                  <a:pt x="2427741" y="1312350"/>
                  <a:pt x="2497541" y="1351128"/>
                </a:cubicBezTo>
                <a:cubicBezTo>
                  <a:pt x="2526218" y="1367060"/>
                  <a:pt x="2552132" y="1387522"/>
                  <a:pt x="2579427" y="1405719"/>
                </a:cubicBezTo>
                <a:cubicBezTo>
                  <a:pt x="2591397" y="1413699"/>
                  <a:pt x="2607503" y="1412933"/>
                  <a:pt x="2620370" y="1419367"/>
                </a:cubicBezTo>
                <a:cubicBezTo>
                  <a:pt x="2726197" y="1472280"/>
                  <a:pt x="2599346" y="1426006"/>
                  <a:pt x="2702257" y="1460310"/>
                </a:cubicBezTo>
                <a:cubicBezTo>
                  <a:pt x="2711356" y="1473958"/>
                  <a:pt x="2717955" y="1489655"/>
                  <a:pt x="2729553" y="1501253"/>
                </a:cubicBezTo>
                <a:cubicBezTo>
                  <a:pt x="2756010" y="1527710"/>
                  <a:pt x="2778138" y="1531096"/>
                  <a:pt x="2811439" y="1542197"/>
                </a:cubicBezTo>
                <a:cubicBezTo>
                  <a:pt x="2889668" y="1659537"/>
                  <a:pt x="2785502" y="1521447"/>
                  <a:pt x="2879678" y="1596788"/>
                </a:cubicBezTo>
                <a:cubicBezTo>
                  <a:pt x="2892486" y="1607035"/>
                  <a:pt x="2895375" y="1626133"/>
                  <a:pt x="2906973" y="1637731"/>
                </a:cubicBezTo>
                <a:cubicBezTo>
                  <a:pt x="2933428" y="1664186"/>
                  <a:pt x="2955562" y="1667574"/>
                  <a:pt x="2988860" y="1678674"/>
                </a:cubicBezTo>
                <a:cubicBezTo>
                  <a:pt x="3002508" y="1692322"/>
                  <a:pt x="3014568" y="1707767"/>
                  <a:pt x="3029803" y="1719617"/>
                </a:cubicBezTo>
                <a:cubicBezTo>
                  <a:pt x="3055698" y="1739758"/>
                  <a:pt x="3084394" y="1756012"/>
                  <a:pt x="3111690" y="1774209"/>
                </a:cubicBezTo>
                <a:lnTo>
                  <a:pt x="3193576" y="1828800"/>
                </a:lnTo>
                <a:cubicBezTo>
                  <a:pt x="3217516" y="1844760"/>
                  <a:pt x="3275463" y="1856095"/>
                  <a:pt x="3275463" y="1856095"/>
                </a:cubicBezTo>
                <a:cubicBezTo>
                  <a:pt x="3284561" y="1869743"/>
                  <a:pt x="3291160" y="1885440"/>
                  <a:pt x="3302758" y="1897038"/>
                </a:cubicBezTo>
                <a:cubicBezTo>
                  <a:pt x="3314357" y="1908637"/>
                  <a:pt x="3332901" y="1911990"/>
                  <a:pt x="3343702" y="1924334"/>
                </a:cubicBezTo>
                <a:cubicBezTo>
                  <a:pt x="3343713" y="1924347"/>
                  <a:pt x="3411936" y="2026685"/>
                  <a:pt x="3425588" y="2047164"/>
                </a:cubicBezTo>
                <a:cubicBezTo>
                  <a:pt x="3433568" y="2059134"/>
                  <a:pt x="3452884" y="2056262"/>
                  <a:pt x="3466532" y="2060811"/>
                </a:cubicBezTo>
                <a:lnTo>
                  <a:pt x="3698544" y="2210937"/>
                </a:lnTo>
                <a:cubicBezTo>
                  <a:pt x="3712296" y="2219876"/>
                  <a:pt x="3725839" y="2229134"/>
                  <a:pt x="3739487" y="2238232"/>
                </a:cubicBezTo>
                <a:cubicBezTo>
                  <a:pt x="3753135" y="2247331"/>
                  <a:pt x="3764869" y="2260341"/>
                  <a:pt x="3780430" y="2265528"/>
                </a:cubicBezTo>
                <a:cubicBezTo>
                  <a:pt x="3794078" y="2270077"/>
                  <a:pt x="3808506" y="2272742"/>
                  <a:pt x="3821373" y="2279176"/>
                </a:cubicBezTo>
                <a:cubicBezTo>
                  <a:pt x="3927200" y="2332089"/>
                  <a:pt x="3800349" y="2285815"/>
                  <a:pt x="3903260" y="2320119"/>
                </a:cubicBezTo>
                <a:cubicBezTo>
                  <a:pt x="3926420" y="2389598"/>
                  <a:pt x="3898298" y="2341625"/>
                  <a:pt x="3957851" y="2374710"/>
                </a:cubicBezTo>
                <a:cubicBezTo>
                  <a:pt x="3986528" y="2390642"/>
                  <a:pt x="4012442" y="2411104"/>
                  <a:pt x="4039738" y="2429301"/>
                </a:cubicBezTo>
                <a:cubicBezTo>
                  <a:pt x="4053386" y="2438400"/>
                  <a:pt x="4065120" y="2451410"/>
                  <a:pt x="4080681" y="2456597"/>
                </a:cubicBezTo>
                <a:lnTo>
                  <a:pt x="4121624" y="2470244"/>
                </a:lnTo>
                <a:cubicBezTo>
                  <a:pt x="4130723" y="2483892"/>
                  <a:pt x="4136112" y="2500941"/>
                  <a:pt x="4148920" y="2511188"/>
                </a:cubicBezTo>
                <a:cubicBezTo>
                  <a:pt x="4160153" y="2520175"/>
                  <a:pt x="4176996" y="2518401"/>
                  <a:pt x="4189863" y="2524835"/>
                </a:cubicBezTo>
                <a:cubicBezTo>
                  <a:pt x="4204534" y="2532170"/>
                  <a:pt x="4218205" y="2541630"/>
                  <a:pt x="4230806" y="2552131"/>
                </a:cubicBezTo>
                <a:cubicBezTo>
                  <a:pt x="4245633" y="2564487"/>
                  <a:pt x="4256515" y="2581224"/>
                  <a:pt x="4271750" y="2593074"/>
                </a:cubicBezTo>
                <a:cubicBezTo>
                  <a:pt x="4297645" y="2613214"/>
                  <a:pt x="4353636" y="2647665"/>
                  <a:pt x="4353636" y="2647665"/>
                </a:cubicBezTo>
                <a:cubicBezTo>
                  <a:pt x="4362735" y="2661313"/>
                  <a:pt x="4368124" y="2678362"/>
                  <a:pt x="4380932" y="2688609"/>
                </a:cubicBezTo>
                <a:cubicBezTo>
                  <a:pt x="4392165" y="2697596"/>
                  <a:pt x="4411703" y="2692084"/>
                  <a:pt x="4421875" y="2702256"/>
                </a:cubicBezTo>
                <a:cubicBezTo>
                  <a:pt x="4494662" y="2775043"/>
                  <a:pt x="4367286" y="2720456"/>
                  <a:pt x="4476466" y="2756847"/>
                </a:cubicBezTo>
                <a:cubicBezTo>
                  <a:pt x="4503762" y="2775044"/>
                  <a:pt x="4547980" y="2780316"/>
                  <a:pt x="4558353" y="2811438"/>
                </a:cubicBezTo>
                <a:cubicBezTo>
                  <a:pt x="4562902" y="2825086"/>
                  <a:pt x="4561828" y="2842209"/>
                  <a:pt x="4572000" y="2852382"/>
                </a:cubicBezTo>
                <a:cubicBezTo>
                  <a:pt x="4595197" y="2875579"/>
                  <a:pt x="4626591" y="2888776"/>
                  <a:pt x="4653887" y="2906973"/>
                </a:cubicBezTo>
                <a:lnTo>
                  <a:pt x="4776717" y="2988859"/>
                </a:lnTo>
                <a:cubicBezTo>
                  <a:pt x="4788687" y="2996839"/>
                  <a:pt x="4805084" y="2995521"/>
                  <a:pt x="4817660" y="3002507"/>
                </a:cubicBezTo>
                <a:cubicBezTo>
                  <a:pt x="4846337" y="3018439"/>
                  <a:pt x="4872251" y="3038901"/>
                  <a:pt x="4899547" y="3057098"/>
                </a:cubicBezTo>
                <a:lnTo>
                  <a:pt x="4940490" y="3084394"/>
                </a:lnTo>
                <a:cubicBezTo>
                  <a:pt x="4945039" y="3098042"/>
                  <a:pt x="4943966" y="3115165"/>
                  <a:pt x="4954138" y="3125337"/>
                </a:cubicBezTo>
                <a:cubicBezTo>
                  <a:pt x="4964310" y="3135509"/>
                  <a:pt x="4982214" y="3132551"/>
                  <a:pt x="4995081" y="3138985"/>
                </a:cubicBezTo>
                <a:cubicBezTo>
                  <a:pt x="5009752" y="3146320"/>
                  <a:pt x="5022376" y="3157182"/>
                  <a:pt x="5036024" y="3166280"/>
                </a:cubicBezTo>
                <a:cubicBezTo>
                  <a:pt x="5060046" y="3238344"/>
                  <a:pt x="5037702" y="3199243"/>
                  <a:pt x="5131558" y="3261814"/>
                </a:cubicBezTo>
                <a:lnTo>
                  <a:pt x="5172502" y="3289110"/>
                </a:lnTo>
                <a:cubicBezTo>
                  <a:pt x="5250731" y="3406454"/>
                  <a:pt x="5156936" y="3257981"/>
                  <a:pt x="5213445" y="3370997"/>
                </a:cubicBezTo>
                <a:cubicBezTo>
                  <a:pt x="5220781" y="3385668"/>
                  <a:pt x="5231642" y="3398292"/>
                  <a:pt x="5240741" y="3411940"/>
                </a:cubicBezTo>
                <a:cubicBezTo>
                  <a:pt x="5244132" y="3435679"/>
                  <a:pt x="5249712" y="3515433"/>
                  <a:pt x="5268036" y="3548417"/>
                </a:cubicBezTo>
                <a:cubicBezTo>
                  <a:pt x="5283968" y="3577094"/>
                  <a:pt x="5304430" y="3603008"/>
                  <a:pt x="5322627" y="3630304"/>
                </a:cubicBezTo>
                <a:cubicBezTo>
                  <a:pt x="5338587" y="3654244"/>
                  <a:pt x="5349923" y="3712191"/>
                  <a:pt x="5349923" y="3712191"/>
                </a:cubicBezTo>
                <a:cubicBezTo>
                  <a:pt x="5354472" y="3748585"/>
                  <a:pt x="5355885" y="3785510"/>
                  <a:pt x="5363570" y="3821373"/>
                </a:cubicBezTo>
                <a:cubicBezTo>
                  <a:pt x="5369599" y="3849506"/>
                  <a:pt x="5381767" y="3875964"/>
                  <a:pt x="5390866" y="3903259"/>
                </a:cubicBezTo>
                <a:cubicBezTo>
                  <a:pt x="5396798" y="3921053"/>
                  <a:pt x="5399361" y="3939815"/>
                  <a:pt x="5404514" y="3957850"/>
                </a:cubicBezTo>
                <a:cubicBezTo>
                  <a:pt x="5408466" y="3971683"/>
                  <a:pt x="5413612" y="3985146"/>
                  <a:pt x="5418161" y="3998794"/>
                </a:cubicBezTo>
                <a:lnTo>
                  <a:pt x="5431809" y="4135271"/>
                </a:lnTo>
              </a:path>
            </a:pathLst>
          </a:cu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7" name="Freeform 36"/>
          <p:cNvSpPr/>
          <p:nvPr/>
        </p:nvSpPr>
        <p:spPr>
          <a:xfrm>
            <a:off x="1378424" y="3111690"/>
            <a:ext cx="859809" cy="504967"/>
          </a:xfrm>
          <a:custGeom>
            <a:avLst/>
            <a:gdLst>
              <a:gd name="connsiteX0" fmla="*/ 859809 w 859809"/>
              <a:gd name="connsiteY0" fmla="*/ 0 h 504967"/>
              <a:gd name="connsiteX1" fmla="*/ 723331 w 859809"/>
              <a:gd name="connsiteY1" fmla="*/ 122829 h 504967"/>
              <a:gd name="connsiteX2" fmla="*/ 682388 w 859809"/>
              <a:gd name="connsiteY2" fmla="*/ 163773 h 504967"/>
              <a:gd name="connsiteX3" fmla="*/ 586854 w 859809"/>
              <a:gd name="connsiteY3" fmla="*/ 232011 h 504967"/>
              <a:gd name="connsiteX4" fmla="*/ 532263 w 859809"/>
              <a:gd name="connsiteY4" fmla="*/ 259307 h 504967"/>
              <a:gd name="connsiteX5" fmla="*/ 464024 w 859809"/>
              <a:gd name="connsiteY5" fmla="*/ 300250 h 504967"/>
              <a:gd name="connsiteX6" fmla="*/ 354842 w 859809"/>
              <a:gd name="connsiteY6" fmla="*/ 327546 h 504967"/>
              <a:gd name="connsiteX7" fmla="*/ 81886 w 859809"/>
              <a:gd name="connsiteY7" fmla="*/ 341194 h 504967"/>
              <a:gd name="connsiteX8" fmla="*/ 13648 w 859809"/>
              <a:gd name="connsiteY8" fmla="*/ 450376 h 504967"/>
              <a:gd name="connsiteX9" fmla="*/ 0 w 859809"/>
              <a:gd name="connsiteY9" fmla="*/ 504967 h 50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809" h="504967">
                <a:moveTo>
                  <a:pt x="859809" y="0"/>
                </a:moveTo>
                <a:cubicBezTo>
                  <a:pt x="653022" y="206785"/>
                  <a:pt x="872924" y="-5394"/>
                  <a:pt x="723331" y="122829"/>
                </a:cubicBezTo>
                <a:cubicBezTo>
                  <a:pt x="708677" y="135390"/>
                  <a:pt x="697042" y="151212"/>
                  <a:pt x="682388" y="163773"/>
                </a:cubicBezTo>
                <a:cubicBezTo>
                  <a:pt x="667741" y="176328"/>
                  <a:pt x="608457" y="219666"/>
                  <a:pt x="586854" y="232011"/>
                </a:cubicBezTo>
                <a:cubicBezTo>
                  <a:pt x="569190" y="242105"/>
                  <a:pt x="550048" y="249427"/>
                  <a:pt x="532263" y="259307"/>
                </a:cubicBezTo>
                <a:cubicBezTo>
                  <a:pt x="509075" y="272189"/>
                  <a:pt x="488782" y="290728"/>
                  <a:pt x="464024" y="300250"/>
                </a:cubicBezTo>
                <a:cubicBezTo>
                  <a:pt x="429010" y="313717"/>
                  <a:pt x="391236" y="318447"/>
                  <a:pt x="354842" y="327546"/>
                </a:cubicBezTo>
                <a:cubicBezTo>
                  <a:pt x="266463" y="349641"/>
                  <a:pt x="172871" y="336645"/>
                  <a:pt x="81886" y="341194"/>
                </a:cubicBezTo>
                <a:cubicBezTo>
                  <a:pt x="22558" y="380746"/>
                  <a:pt x="36386" y="359424"/>
                  <a:pt x="13648" y="450376"/>
                </a:cubicBezTo>
                <a:lnTo>
                  <a:pt x="0" y="504967"/>
                </a:ln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cxnSp>
        <p:nvCxnSpPr>
          <p:cNvPr id="38" name="Straight Connector 37"/>
          <p:cNvCxnSpPr/>
          <p:nvPr/>
        </p:nvCxnSpPr>
        <p:spPr>
          <a:xfrm flipH="1">
            <a:off x="2209800" y="3084394"/>
            <a:ext cx="54591" cy="1475835"/>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6" idx="34"/>
          </p:cNvCxnSpPr>
          <p:nvPr/>
        </p:nvCxnSpPr>
        <p:spPr>
          <a:xfrm flipH="1">
            <a:off x="2966113" y="3439236"/>
            <a:ext cx="336645" cy="1120993"/>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209801" y="4560229"/>
            <a:ext cx="1828799" cy="0"/>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55343" y="4560229"/>
            <a:ext cx="1309048" cy="697571"/>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1268105" y="3999733"/>
            <a:ext cx="574342" cy="1110132"/>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48000" y="4939099"/>
            <a:ext cx="1039517" cy="547301"/>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2057400" y="5365149"/>
            <a:ext cx="990600" cy="121251"/>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985146" y="4939100"/>
            <a:ext cx="878012" cy="392667"/>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36" idx="64"/>
          </p:cNvCxnSpPr>
          <p:nvPr/>
        </p:nvCxnSpPr>
        <p:spPr>
          <a:xfrm flipV="1">
            <a:off x="4863158" y="4749421"/>
            <a:ext cx="322991" cy="508379"/>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079544" y="4152331"/>
            <a:ext cx="193337" cy="402468"/>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671247" y="3124200"/>
            <a:ext cx="2653354" cy="1879411"/>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286000" y="5763904"/>
            <a:ext cx="2125467" cy="0"/>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343400" y="5425774"/>
            <a:ext cx="643733" cy="338130"/>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997925" y="5425774"/>
            <a:ext cx="488475" cy="338130"/>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257800" y="5774536"/>
            <a:ext cx="838200" cy="16664"/>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990600" y="5365149"/>
            <a:ext cx="741528" cy="551156"/>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361364" y="2942912"/>
            <a:ext cx="168324" cy="742489"/>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1201003" y="4135272"/>
            <a:ext cx="71384" cy="846161"/>
          </a:xfrm>
          <a:custGeom>
            <a:avLst/>
            <a:gdLst>
              <a:gd name="connsiteX0" fmla="*/ 27296 w 71384"/>
              <a:gd name="connsiteY0" fmla="*/ 846161 h 846161"/>
              <a:gd name="connsiteX1" fmla="*/ 0 w 71384"/>
              <a:gd name="connsiteY1" fmla="*/ 668740 h 846161"/>
              <a:gd name="connsiteX2" fmla="*/ 13648 w 71384"/>
              <a:gd name="connsiteY2" fmla="*/ 272955 h 846161"/>
              <a:gd name="connsiteX3" fmla="*/ 40943 w 71384"/>
              <a:gd name="connsiteY3" fmla="*/ 191068 h 846161"/>
              <a:gd name="connsiteX4" fmla="*/ 68239 w 71384"/>
              <a:gd name="connsiteY4" fmla="*/ 150125 h 846161"/>
              <a:gd name="connsiteX5" fmla="*/ 68239 w 71384"/>
              <a:gd name="connsiteY5" fmla="*/ 0 h 8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84" h="846161">
                <a:moveTo>
                  <a:pt x="27296" y="846161"/>
                </a:moveTo>
                <a:cubicBezTo>
                  <a:pt x="16906" y="794214"/>
                  <a:pt x="0" y="718315"/>
                  <a:pt x="0" y="668740"/>
                </a:cubicBezTo>
                <a:cubicBezTo>
                  <a:pt x="0" y="536733"/>
                  <a:pt x="2375" y="404479"/>
                  <a:pt x="13648" y="272955"/>
                </a:cubicBezTo>
                <a:cubicBezTo>
                  <a:pt x="16105" y="244288"/>
                  <a:pt x="24983" y="215008"/>
                  <a:pt x="40943" y="191068"/>
                </a:cubicBezTo>
                <a:cubicBezTo>
                  <a:pt x="50042" y="177420"/>
                  <a:pt x="65919" y="166363"/>
                  <a:pt x="68239" y="150125"/>
                </a:cubicBezTo>
                <a:cubicBezTo>
                  <a:pt x="75316" y="100586"/>
                  <a:pt x="68239" y="50042"/>
                  <a:pt x="68239" y="0"/>
                </a:cubicBez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56" name="Freeform 55"/>
          <p:cNvSpPr/>
          <p:nvPr/>
        </p:nvSpPr>
        <p:spPr>
          <a:xfrm>
            <a:off x="1528549" y="5186149"/>
            <a:ext cx="764275" cy="551867"/>
          </a:xfrm>
          <a:custGeom>
            <a:avLst/>
            <a:gdLst>
              <a:gd name="connsiteX0" fmla="*/ 464024 w 764275"/>
              <a:gd name="connsiteY0" fmla="*/ 122830 h 551867"/>
              <a:gd name="connsiteX1" fmla="*/ 409433 w 764275"/>
              <a:gd name="connsiteY1" fmla="*/ 54591 h 551867"/>
              <a:gd name="connsiteX2" fmla="*/ 354842 w 764275"/>
              <a:gd name="connsiteY2" fmla="*/ 0 h 551867"/>
              <a:gd name="connsiteX3" fmla="*/ 232012 w 764275"/>
              <a:gd name="connsiteY3" fmla="*/ 40944 h 551867"/>
              <a:gd name="connsiteX4" fmla="*/ 150126 w 764275"/>
              <a:gd name="connsiteY4" fmla="*/ 68239 h 551867"/>
              <a:gd name="connsiteX5" fmla="*/ 27296 w 764275"/>
              <a:gd name="connsiteY5" fmla="*/ 136478 h 551867"/>
              <a:gd name="connsiteX6" fmla="*/ 0 w 764275"/>
              <a:gd name="connsiteY6" fmla="*/ 177421 h 551867"/>
              <a:gd name="connsiteX7" fmla="*/ 68239 w 764275"/>
              <a:gd name="connsiteY7" fmla="*/ 232012 h 551867"/>
              <a:gd name="connsiteX8" fmla="*/ 95535 w 764275"/>
              <a:gd name="connsiteY8" fmla="*/ 272955 h 551867"/>
              <a:gd name="connsiteX9" fmla="*/ 177421 w 764275"/>
              <a:gd name="connsiteY9" fmla="*/ 327547 h 551867"/>
              <a:gd name="connsiteX10" fmla="*/ 204717 w 764275"/>
              <a:gd name="connsiteY10" fmla="*/ 368490 h 551867"/>
              <a:gd name="connsiteX11" fmla="*/ 245660 w 764275"/>
              <a:gd name="connsiteY11" fmla="*/ 382138 h 551867"/>
              <a:gd name="connsiteX12" fmla="*/ 286603 w 764275"/>
              <a:gd name="connsiteY12" fmla="*/ 409433 h 551867"/>
              <a:gd name="connsiteX13" fmla="*/ 313899 w 764275"/>
              <a:gd name="connsiteY13" fmla="*/ 450376 h 551867"/>
              <a:gd name="connsiteX14" fmla="*/ 450376 w 764275"/>
              <a:gd name="connsiteY14" fmla="*/ 504967 h 551867"/>
              <a:gd name="connsiteX15" fmla="*/ 532263 w 764275"/>
              <a:gd name="connsiteY15" fmla="*/ 532263 h 551867"/>
              <a:gd name="connsiteX16" fmla="*/ 764275 w 764275"/>
              <a:gd name="connsiteY16" fmla="*/ 545911 h 55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4275" h="551867">
                <a:moveTo>
                  <a:pt x="464024" y="122830"/>
                </a:moveTo>
                <a:cubicBezTo>
                  <a:pt x="445827" y="100084"/>
                  <a:pt x="431550" y="73548"/>
                  <a:pt x="409433" y="54591"/>
                </a:cubicBezTo>
                <a:cubicBezTo>
                  <a:pt x="341497" y="-3640"/>
                  <a:pt x="386384" y="94627"/>
                  <a:pt x="354842" y="0"/>
                </a:cubicBezTo>
                <a:cubicBezTo>
                  <a:pt x="170437" y="30735"/>
                  <a:pt x="347156" y="-10232"/>
                  <a:pt x="232012" y="40944"/>
                </a:cubicBezTo>
                <a:cubicBezTo>
                  <a:pt x="205720" y="52629"/>
                  <a:pt x="174066" y="52279"/>
                  <a:pt x="150126" y="68239"/>
                </a:cubicBezTo>
                <a:cubicBezTo>
                  <a:pt x="56269" y="130810"/>
                  <a:pt x="99361" y="112456"/>
                  <a:pt x="27296" y="136478"/>
                </a:cubicBezTo>
                <a:cubicBezTo>
                  <a:pt x="18197" y="150126"/>
                  <a:pt x="0" y="161018"/>
                  <a:pt x="0" y="177421"/>
                </a:cubicBezTo>
                <a:cubicBezTo>
                  <a:pt x="0" y="218575"/>
                  <a:pt x="42674" y="223490"/>
                  <a:pt x="68239" y="232012"/>
                </a:cubicBezTo>
                <a:cubicBezTo>
                  <a:pt x="77338" y="245660"/>
                  <a:pt x="83191" y="262154"/>
                  <a:pt x="95535" y="272955"/>
                </a:cubicBezTo>
                <a:cubicBezTo>
                  <a:pt x="120223" y="294557"/>
                  <a:pt x="177421" y="327547"/>
                  <a:pt x="177421" y="327547"/>
                </a:cubicBezTo>
                <a:cubicBezTo>
                  <a:pt x="186520" y="341195"/>
                  <a:pt x="191909" y="358243"/>
                  <a:pt x="204717" y="368490"/>
                </a:cubicBezTo>
                <a:cubicBezTo>
                  <a:pt x="215951" y="377477"/>
                  <a:pt x="232793" y="375704"/>
                  <a:pt x="245660" y="382138"/>
                </a:cubicBezTo>
                <a:cubicBezTo>
                  <a:pt x="260331" y="389473"/>
                  <a:pt x="272955" y="400335"/>
                  <a:pt x="286603" y="409433"/>
                </a:cubicBezTo>
                <a:cubicBezTo>
                  <a:pt x="295702" y="423081"/>
                  <a:pt x="302301" y="438778"/>
                  <a:pt x="313899" y="450376"/>
                </a:cubicBezTo>
                <a:cubicBezTo>
                  <a:pt x="350828" y="487305"/>
                  <a:pt x="403443" y="490887"/>
                  <a:pt x="450376" y="504967"/>
                </a:cubicBezTo>
                <a:cubicBezTo>
                  <a:pt x="477935" y="513235"/>
                  <a:pt x="504967" y="523164"/>
                  <a:pt x="532263" y="532263"/>
                </a:cubicBezTo>
                <a:cubicBezTo>
                  <a:pt x="633628" y="566052"/>
                  <a:pt x="558816" y="545911"/>
                  <a:pt x="764275" y="545911"/>
                </a:cubicBez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57" name="Freeform 56"/>
          <p:cNvSpPr/>
          <p:nvPr/>
        </p:nvSpPr>
        <p:spPr>
          <a:xfrm>
            <a:off x="1705970" y="5786651"/>
            <a:ext cx="641445" cy="191068"/>
          </a:xfrm>
          <a:custGeom>
            <a:avLst/>
            <a:gdLst>
              <a:gd name="connsiteX0" fmla="*/ 0 w 641445"/>
              <a:gd name="connsiteY0" fmla="*/ 136477 h 191068"/>
              <a:gd name="connsiteX1" fmla="*/ 68239 w 641445"/>
              <a:gd name="connsiteY1" fmla="*/ 163773 h 191068"/>
              <a:gd name="connsiteX2" fmla="*/ 150126 w 641445"/>
              <a:gd name="connsiteY2" fmla="*/ 191068 h 191068"/>
              <a:gd name="connsiteX3" fmla="*/ 327546 w 641445"/>
              <a:gd name="connsiteY3" fmla="*/ 177421 h 191068"/>
              <a:gd name="connsiteX4" fmla="*/ 354842 w 641445"/>
              <a:gd name="connsiteY4" fmla="*/ 136477 h 191068"/>
              <a:gd name="connsiteX5" fmla="*/ 436729 w 641445"/>
              <a:gd name="connsiteY5" fmla="*/ 109182 h 191068"/>
              <a:gd name="connsiteX6" fmla="*/ 477672 w 641445"/>
              <a:gd name="connsiteY6" fmla="*/ 95534 h 191068"/>
              <a:gd name="connsiteX7" fmla="*/ 504967 w 641445"/>
              <a:gd name="connsiteY7" fmla="*/ 54591 h 191068"/>
              <a:gd name="connsiteX8" fmla="*/ 627797 w 641445"/>
              <a:gd name="connsiteY8" fmla="*/ 13648 h 191068"/>
              <a:gd name="connsiteX9" fmla="*/ 641445 w 641445"/>
              <a:gd name="connsiteY9" fmla="*/ 0 h 1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445" h="191068">
                <a:moveTo>
                  <a:pt x="0" y="136477"/>
                </a:moveTo>
                <a:cubicBezTo>
                  <a:pt x="22746" y="145576"/>
                  <a:pt x="45215" y="155401"/>
                  <a:pt x="68239" y="163773"/>
                </a:cubicBezTo>
                <a:cubicBezTo>
                  <a:pt x="95279" y="173606"/>
                  <a:pt x="150126" y="191068"/>
                  <a:pt x="150126" y="191068"/>
                </a:cubicBezTo>
                <a:cubicBezTo>
                  <a:pt x="209266" y="186519"/>
                  <a:pt x="270234" y="192704"/>
                  <a:pt x="327546" y="177421"/>
                </a:cubicBezTo>
                <a:cubicBezTo>
                  <a:pt x="343395" y="173195"/>
                  <a:pt x="340932" y="145170"/>
                  <a:pt x="354842" y="136477"/>
                </a:cubicBezTo>
                <a:cubicBezTo>
                  <a:pt x="379241" y="121228"/>
                  <a:pt x="409433" y="118280"/>
                  <a:pt x="436729" y="109182"/>
                </a:cubicBezTo>
                <a:lnTo>
                  <a:pt x="477672" y="95534"/>
                </a:lnTo>
                <a:cubicBezTo>
                  <a:pt x="486770" y="81886"/>
                  <a:pt x="491058" y="63284"/>
                  <a:pt x="504967" y="54591"/>
                </a:cubicBezTo>
                <a:cubicBezTo>
                  <a:pt x="504974" y="54587"/>
                  <a:pt x="607321" y="20473"/>
                  <a:pt x="627797" y="13648"/>
                </a:cubicBezTo>
                <a:cubicBezTo>
                  <a:pt x="633901" y="11614"/>
                  <a:pt x="636896" y="4549"/>
                  <a:pt x="641445" y="0"/>
                </a:cubicBez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58" name="Freeform 57"/>
          <p:cNvSpPr/>
          <p:nvPr/>
        </p:nvSpPr>
        <p:spPr>
          <a:xfrm>
            <a:off x="6237027" y="4921044"/>
            <a:ext cx="696036" cy="600612"/>
          </a:xfrm>
          <a:custGeom>
            <a:avLst/>
            <a:gdLst>
              <a:gd name="connsiteX0" fmla="*/ 0 w 696036"/>
              <a:gd name="connsiteY0" fmla="*/ 600612 h 600612"/>
              <a:gd name="connsiteX1" fmla="*/ 68239 w 696036"/>
              <a:gd name="connsiteY1" fmla="*/ 559669 h 600612"/>
              <a:gd name="connsiteX2" fmla="*/ 150125 w 696036"/>
              <a:gd name="connsiteY2" fmla="*/ 505077 h 600612"/>
              <a:gd name="connsiteX3" fmla="*/ 191069 w 696036"/>
              <a:gd name="connsiteY3" fmla="*/ 423191 h 600612"/>
              <a:gd name="connsiteX4" fmla="*/ 204716 w 696036"/>
              <a:gd name="connsiteY4" fmla="*/ 382248 h 600612"/>
              <a:gd name="connsiteX5" fmla="*/ 245660 w 696036"/>
              <a:gd name="connsiteY5" fmla="*/ 368600 h 600612"/>
              <a:gd name="connsiteX6" fmla="*/ 300251 w 696036"/>
              <a:gd name="connsiteY6" fmla="*/ 300361 h 600612"/>
              <a:gd name="connsiteX7" fmla="*/ 341194 w 696036"/>
              <a:gd name="connsiteY7" fmla="*/ 259418 h 600612"/>
              <a:gd name="connsiteX8" fmla="*/ 423080 w 696036"/>
              <a:gd name="connsiteY8" fmla="*/ 232122 h 600612"/>
              <a:gd name="connsiteX9" fmla="*/ 464024 w 696036"/>
              <a:gd name="connsiteY9" fmla="*/ 204827 h 600612"/>
              <a:gd name="connsiteX10" fmla="*/ 491319 w 696036"/>
              <a:gd name="connsiteY10" fmla="*/ 163883 h 600612"/>
              <a:gd name="connsiteX11" fmla="*/ 573206 w 696036"/>
              <a:gd name="connsiteY11" fmla="*/ 109292 h 600612"/>
              <a:gd name="connsiteX12" fmla="*/ 586854 w 696036"/>
              <a:gd name="connsiteY12" fmla="*/ 68349 h 600612"/>
              <a:gd name="connsiteX13" fmla="*/ 668740 w 696036"/>
              <a:gd name="connsiteY13" fmla="*/ 41054 h 600612"/>
              <a:gd name="connsiteX14" fmla="*/ 696036 w 696036"/>
              <a:gd name="connsiteY14" fmla="*/ 110 h 6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6036" h="600612">
                <a:moveTo>
                  <a:pt x="0" y="600612"/>
                </a:moveTo>
                <a:cubicBezTo>
                  <a:pt x="22746" y="586964"/>
                  <a:pt x="45860" y="573911"/>
                  <a:pt x="68239" y="559669"/>
                </a:cubicBezTo>
                <a:cubicBezTo>
                  <a:pt x="95915" y="542057"/>
                  <a:pt x="150125" y="505077"/>
                  <a:pt x="150125" y="505077"/>
                </a:cubicBezTo>
                <a:cubicBezTo>
                  <a:pt x="184432" y="402159"/>
                  <a:pt x="138152" y="529024"/>
                  <a:pt x="191069" y="423191"/>
                </a:cubicBezTo>
                <a:cubicBezTo>
                  <a:pt x="197503" y="410324"/>
                  <a:pt x="194544" y="392420"/>
                  <a:pt x="204716" y="382248"/>
                </a:cubicBezTo>
                <a:cubicBezTo>
                  <a:pt x="214889" y="372075"/>
                  <a:pt x="232012" y="373149"/>
                  <a:pt x="245660" y="368600"/>
                </a:cubicBezTo>
                <a:cubicBezTo>
                  <a:pt x="268063" y="301387"/>
                  <a:pt x="243267" y="347847"/>
                  <a:pt x="300251" y="300361"/>
                </a:cubicBezTo>
                <a:cubicBezTo>
                  <a:pt x="315078" y="288005"/>
                  <a:pt x="324322" y="268791"/>
                  <a:pt x="341194" y="259418"/>
                </a:cubicBezTo>
                <a:cubicBezTo>
                  <a:pt x="366345" y="245445"/>
                  <a:pt x="399140" y="248081"/>
                  <a:pt x="423080" y="232122"/>
                </a:cubicBezTo>
                <a:lnTo>
                  <a:pt x="464024" y="204827"/>
                </a:lnTo>
                <a:cubicBezTo>
                  <a:pt x="473122" y="191179"/>
                  <a:pt x="478975" y="174684"/>
                  <a:pt x="491319" y="163883"/>
                </a:cubicBezTo>
                <a:cubicBezTo>
                  <a:pt x="516007" y="142280"/>
                  <a:pt x="573206" y="109292"/>
                  <a:pt x="573206" y="109292"/>
                </a:cubicBezTo>
                <a:cubicBezTo>
                  <a:pt x="577755" y="95644"/>
                  <a:pt x="575148" y="76711"/>
                  <a:pt x="586854" y="68349"/>
                </a:cubicBezTo>
                <a:cubicBezTo>
                  <a:pt x="610267" y="51626"/>
                  <a:pt x="668740" y="41054"/>
                  <a:pt x="668740" y="41054"/>
                </a:cubicBezTo>
                <a:cubicBezTo>
                  <a:pt x="683827" y="-4206"/>
                  <a:pt x="668002" y="110"/>
                  <a:pt x="696036" y="110"/>
                </a:cubicBez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cxnSp>
        <p:nvCxnSpPr>
          <p:cNvPr id="59" name="Straight Connector 58"/>
          <p:cNvCxnSpPr/>
          <p:nvPr/>
        </p:nvCxnSpPr>
        <p:spPr>
          <a:xfrm flipH="1">
            <a:off x="2707944" y="3591636"/>
            <a:ext cx="304801" cy="675564"/>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37095" y="4264925"/>
            <a:ext cx="470849" cy="2275"/>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624919" y="3456801"/>
            <a:ext cx="235425" cy="138499"/>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264391" y="3439237"/>
            <a:ext cx="360528" cy="17564"/>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445526" y="4027029"/>
            <a:ext cx="764274" cy="353832"/>
          </a:xfrm>
          <a:prstGeom prst="line">
            <a:avLst/>
          </a:prstGeom>
          <a:ln w="571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p:cNvSpPr/>
          <p:nvPr/>
        </p:nvSpPr>
        <p:spPr>
          <a:xfrm>
            <a:off x="1392072" y="3452884"/>
            <a:ext cx="846161" cy="206136"/>
          </a:xfrm>
          <a:custGeom>
            <a:avLst/>
            <a:gdLst>
              <a:gd name="connsiteX0" fmla="*/ 0 w 846161"/>
              <a:gd name="connsiteY0" fmla="*/ 163773 h 206136"/>
              <a:gd name="connsiteX1" fmla="*/ 68238 w 846161"/>
              <a:gd name="connsiteY1" fmla="*/ 191068 h 206136"/>
              <a:gd name="connsiteX2" fmla="*/ 341194 w 846161"/>
              <a:gd name="connsiteY2" fmla="*/ 191068 h 206136"/>
              <a:gd name="connsiteX3" fmla="*/ 368489 w 846161"/>
              <a:gd name="connsiteY3" fmla="*/ 150125 h 206136"/>
              <a:gd name="connsiteX4" fmla="*/ 450376 w 846161"/>
              <a:gd name="connsiteY4" fmla="*/ 109182 h 206136"/>
              <a:gd name="connsiteX5" fmla="*/ 532262 w 846161"/>
              <a:gd name="connsiteY5" fmla="*/ 68238 h 206136"/>
              <a:gd name="connsiteX6" fmla="*/ 573206 w 846161"/>
              <a:gd name="connsiteY6" fmla="*/ 40943 h 206136"/>
              <a:gd name="connsiteX7" fmla="*/ 614149 w 846161"/>
              <a:gd name="connsiteY7" fmla="*/ 27295 h 206136"/>
              <a:gd name="connsiteX8" fmla="*/ 846161 w 846161"/>
              <a:gd name="connsiteY8" fmla="*/ 0 h 2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161" h="206136">
                <a:moveTo>
                  <a:pt x="0" y="163773"/>
                </a:moveTo>
                <a:cubicBezTo>
                  <a:pt x="22746" y="172871"/>
                  <a:pt x="44773" y="184029"/>
                  <a:pt x="68238" y="191068"/>
                </a:cubicBezTo>
                <a:cubicBezTo>
                  <a:pt x="166640" y="220589"/>
                  <a:pt x="222120" y="199006"/>
                  <a:pt x="341194" y="191068"/>
                </a:cubicBezTo>
                <a:cubicBezTo>
                  <a:pt x="350292" y="177420"/>
                  <a:pt x="356891" y="161723"/>
                  <a:pt x="368489" y="150125"/>
                </a:cubicBezTo>
                <a:cubicBezTo>
                  <a:pt x="394947" y="123666"/>
                  <a:pt x="417074" y="120282"/>
                  <a:pt x="450376" y="109182"/>
                </a:cubicBezTo>
                <a:cubicBezTo>
                  <a:pt x="567699" y="30965"/>
                  <a:pt x="419267" y="124735"/>
                  <a:pt x="532262" y="68238"/>
                </a:cubicBezTo>
                <a:cubicBezTo>
                  <a:pt x="546933" y="60903"/>
                  <a:pt x="558535" y="48278"/>
                  <a:pt x="573206" y="40943"/>
                </a:cubicBezTo>
                <a:cubicBezTo>
                  <a:pt x="586073" y="34509"/>
                  <a:pt x="599939" y="29539"/>
                  <a:pt x="614149" y="27295"/>
                </a:cubicBezTo>
                <a:cubicBezTo>
                  <a:pt x="790592" y="-564"/>
                  <a:pt x="762038" y="0"/>
                  <a:pt x="846161" y="0"/>
                </a:cubicBez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graphicFrame>
        <p:nvGraphicFramePr>
          <p:cNvPr id="65" name="Table 64"/>
          <p:cNvGraphicFramePr>
            <a:graphicFrameLocks noGrp="1"/>
          </p:cNvGraphicFramePr>
          <p:nvPr>
            <p:extLst/>
          </p:nvPr>
        </p:nvGraphicFramePr>
        <p:xfrm>
          <a:off x="6553200" y="1219200"/>
          <a:ext cx="2463422" cy="2590800"/>
        </p:xfrm>
        <a:graphic>
          <a:graphicData uri="http://schemas.openxmlformats.org/drawingml/2006/table">
            <a:tbl>
              <a:tblPr firstRow="1">
                <a:tableStyleId>{5C22544A-7EE6-4342-B048-85BDC9FD1C3A}</a:tableStyleId>
              </a:tblPr>
              <a:tblGrid>
                <a:gridCol w="720725"/>
                <a:gridCol w="752097"/>
                <a:gridCol w="533400"/>
                <a:gridCol w="457200"/>
              </a:tblGrid>
              <a:tr h="323850">
                <a:tc>
                  <a:txBody>
                    <a:bodyPr/>
                    <a:lstStyle/>
                    <a:p>
                      <a:pPr algn="l" fontAlgn="b"/>
                      <a:r>
                        <a:rPr lang="en-US" sz="1000" b="0" u="none" strike="noStrike" dirty="0">
                          <a:effectLst/>
                        </a:rPr>
                        <a:t>Wattage (HPSV)</a:t>
                      </a:r>
                      <a:endParaRPr lang="en-US" sz="1000" b="0" i="0" u="none" strike="noStrike" dirty="0">
                        <a:solidFill>
                          <a:srgbClr val="000000"/>
                        </a:solidFill>
                        <a:effectLst/>
                        <a:latin typeface="Calibri"/>
                      </a:endParaRPr>
                    </a:p>
                  </a:txBody>
                  <a:tcPr marL="45720" marR="45720" anchor="b">
                    <a:solidFill>
                      <a:srgbClr val="0070C0"/>
                    </a:solidFill>
                  </a:tcPr>
                </a:tc>
                <a:tc>
                  <a:txBody>
                    <a:bodyPr/>
                    <a:lstStyle/>
                    <a:p>
                      <a:pPr algn="l" fontAlgn="b"/>
                      <a:r>
                        <a:rPr lang="en-US" sz="1000" b="0" u="none" strike="noStrike" dirty="0">
                          <a:effectLst/>
                        </a:rPr>
                        <a:t>No. of streetlights</a:t>
                      </a:r>
                      <a:endParaRPr lang="en-US" sz="1000" b="0" i="0" u="none" strike="noStrike" dirty="0">
                        <a:solidFill>
                          <a:srgbClr val="000000"/>
                        </a:solidFill>
                        <a:effectLst/>
                        <a:latin typeface="Calibri"/>
                      </a:endParaRPr>
                    </a:p>
                  </a:txBody>
                  <a:tcPr marL="45720" marR="45720" anchor="b">
                    <a:solidFill>
                      <a:srgbClr val="0070C0"/>
                    </a:solidFill>
                  </a:tcPr>
                </a:tc>
                <a:tc>
                  <a:txBody>
                    <a:bodyPr/>
                    <a:lstStyle/>
                    <a:p>
                      <a:pPr algn="l" fontAlgn="b"/>
                      <a:r>
                        <a:rPr lang="en-US" sz="1000" b="0" u="none" strike="noStrike" dirty="0">
                          <a:effectLst/>
                        </a:rPr>
                        <a:t>Bulbs</a:t>
                      </a:r>
                      <a:endParaRPr lang="en-US" sz="1000" b="0" i="0" u="none" strike="noStrike" dirty="0">
                        <a:solidFill>
                          <a:srgbClr val="000000"/>
                        </a:solidFill>
                        <a:effectLst/>
                        <a:latin typeface="Calibri"/>
                      </a:endParaRPr>
                    </a:p>
                  </a:txBody>
                  <a:tcPr marL="45720" marR="45720" anchor="b">
                    <a:solidFill>
                      <a:srgbClr val="0070C0"/>
                    </a:solidFill>
                  </a:tcPr>
                </a:tc>
                <a:tc>
                  <a:txBody>
                    <a:bodyPr/>
                    <a:lstStyle/>
                    <a:p>
                      <a:pPr algn="l" fontAlgn="b"/>
                      <a:r>
                        <a:rPr lang="en-US" sz="1000" b="0" u="none" strike="noStrike" dirty="0">
                          <a:effectLst/>
                        </a:rPr>
                        <a:t>Total</a:t>
                      </a:r>
                      <a:endParaRPr lang="en-US" sz="1000" b="0" i="0" u="none" strike="noStrike" dirty="0">
                        <a:solidFill>
                          <a:srgbClr val="000000"/>
                        </a:solidFill>
                        <a:effectLst/>
                        <a:latin typeface="Calibri"/>
                      </a:endParaRPr>
                    </a:p>
                  </a:txBody>
                  <a:tcPr marL="45720" marR="45720" anchor="b">
                    <a:solidFill>
                      <a:srgbClr val="0070C0"/>
                    </a:solidFill>
                  </a:tcPr>
                </a:tc>
              </a:tr>
              <a:tr h="161925">
                <a:tc>
                  <a:txBody>
                    <a:bodyPr/>
                    <a:lstStyle/>
                    <a:p>
                      <a:pPr algn="r" fontAlgn="b"/>
                      <a:r>
                        <a:rPr lang="en-US" sz="1000" b="0" u="none" strike="noStrike" dirty="0">
                          <a:effectLst/>
                        </a:rPr>
                        <a:t>150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189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189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150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190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380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150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34</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102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229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229</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168</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336</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63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250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3</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4</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r" fontAlgn="b"/>
                      <a:r>
                        <a:rPr lang="en-US" sz="1000" b="0" u="none" strike="noStrike" dirty="0">
                          <a:effectLst/>
                        </a:rPr>
                        <a:t>70</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7</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2</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14</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r h="161925">
                <a:tc>
                  <a:txBody>
                    <a:bodyPr/>
                    <a:lstStyle/>
                    <a:p>
                      <a:pPr algn="l" fontAlgn="b"/>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841</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l" fontAlgn="b"/>
                      <a:endParaRPr lang="en-US" sz="1000" b="0" i="0" u="none" strike="noStrike" dirty="0">
                        <a:solidFill>
                          <a:srgbClr val="000000"/>
                        </a:solidFill>
                        <a:effectLst/>
                        <a:latin typeface="Calibri"/>
                      </a:endParaRPr>
                    </a:p>
                  </a:txBody>
                  <a:tcPr marL="45720" marR="45720" anchor="b">
                    <a:solidFill>
                      <a:schemeClr val="bg1">
                        <a:lumMod val="75000"/>
                      </a:schemeClr>
                    </a:solidFill>
                  </a:tcPr>
                </a:tc>
                <a:tc>
                  <a:txBody>
                    <a:bodyPr/>
                    <a:lstStyle/>
                    <a:p>
                      <a:pPr algn="r" fontAlgn="b"/>
                      <a:r>
                        <a:rPr lang="en-US" sz="1000" b="0" u="none" strike="noStrike" dirty="0">
                          <a:effectLst/>
                        </a:rPr>
                        <a:t>1325</a:t>
                      </a:r>
                      <a:endParaRPr lang="en-US" sz="1000" b="0" i="0" u="none" strike="noStrike" dirty="0">
                        <a:solidFill>
                          <a:srgbClr val="000000"/>
                        </a:solidFill>
                        <a:effectLst/>
                        <a:latin typeface="Calibri"/>
                      </a:endParaRPr>
                    </a:p>
                  </a:txBody>
                  <a:tcPr marL="45720" marR="45720" anchor="b">
                    <a:solidFill>
                      <a:schemeClr val="bg1">
                        <a:lumMod val="75000"/>
                      </a:schemeClr>
                    </a:solidFill>
                  </a:tcPr>
                </a:tc>
              </a:tr>
            </a:tbl>
          </a:graphicData>
        </a:graphic>
      </p:graphicFrame>
      <p:pic>
        <p:nvPicPr>
          <p:cNvPr id="82" name="Picture 2" descr="http://www.uamarketingsolutions.com/wp-content/themes/directorypress/thumbs/street_ligh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438"/>
          <a:stretch/>
        </p:blipFill>
        <p:spPr bwMode="auto">
          <a:xfrm>
            <a:off x="8424428" y="86201"/>
            <a:ext cx="542626" cy="89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43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47167" y="2030"/>
            <a:ext cx="8151900" cy="1002979"/>
          </a:xfrm>
          <a:prstGeom prst="rect">
            <a:avLst/>
          </a:prstGeom>
        </p:spPr>
        <p:txBody>
          <a:bodyPr vert="horz" lIns="0" tIns="45720" rIns="91440" bIns="0" rtlCol="0" anchor="b" anchorCtr="0">
            <a:normAutofit/>
          </a:bodyPr>
          <a:lstStyle>
            <a:lvl1pPr algn="l" rtl="0" eaLnBrk="1" fontAlgn="base" hangingPunct="1">
              <a:lnSpc>
                <a:spcPct val="100000"/>
              </a:lnSpc>
              <a:spcBef>
                <a:spcPct val="0"/>
              </a:spcBef>
              <a:spcAft>
                <a:spcPct val="0"/>
              </a:spcAft>
              <a:buFont typeface="Arial" charset="0"/>
              <a:defRPr lang="en-AU" sz="2600" kern="1200" spc="0" baseline="0" dirty="0" smtClean="0">
                <a:solidFill>
                  <a:schemeClr val="tx1"/>
                </a:solidFill>
                <a:latin typeface="+mj-lt"/>
                <a:ea typeface="Arial" pitchFamily="-105" charset="-52"/>
                <a:cs typeface="Arial" pitchFamily="34" charset="0"/>
              </a:defRPr>
            </a:lvl1pPr>
            <a:lvl2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2pPr>
            <a:lvl3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3pPr>
            <a:lvl4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4pPr>
            <a:lvl5pPr algn="l" rtl="0" eaLnBrk="1" fontAlgn="base" hangingPunct="1">
              <a:lnSpc>
                <a:spcPts val="2600"/>
              </a:lnSpc>
              <a:spcBef>
                <a:spcPct val="0"/>
              </a:spcBef>
              <a:spcAft>
                <a:spcPct val="0"/>
              </a:spcAft>
              <a:buFont typeface="Arial" charset="0"/>
              <a:defRPr sz="2400">
                <a:solidFill>
                  <a:schemeClr val="tx1"/>
                </a:solidFill>
                <a:latin typeface="Arial" pitchFamily="-105" charset="-52"/>
                <a:ea typeface="Arial" pitchFamily="-105" charset="-52"/>
                <a:cs typeface="Arial" pitchFamily="-105" charset="-52"/>
              </a:defRPr>
            </a:lvl5pPr>
            <a:lvl6pPr marL="4572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6pPr>
            <a:lvl7pPr marL="9144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7pPr>
            <a:lvl8pPr marL="13716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8pPr>
            <a:lvl9pPr marL="1828800" algn="l" rtl="0" eaLnBrk="1" fontAlgn="base" hangingPunct="1">
              <a:spcBef>
                <a:spcPct val="0"/>
              </a:spcBef>
              <a:spcAft>
                <a:spcPct val="0"/>
              </a:spcAft>
              <a:buFont typeface="Arial" pitchFamily="-105" charset="-52"/>
              <a:defRPr sz="2600">
                <a:solidFill>
                  <a:schemeClr val="tx1"/>
                </a:solidFill>
                <a:latin typeface="Arial" pitchFamily="-105" charset="-52"/>
                <a:ea typeface="Arial" pitchFamily="-105" charset="-52"/>
                <a:cs typeface="Arial" pitchFamily="-105" charset="-52"/>
              </a:defRPr>
            </a:lvl9pPr>
          </a:lstStyle>
          <a:p>
            <a:r>
              <a:rPr lang="en-US" sz="2000">
                <a:solidFill>
                  <a:srgbClr val="336699"/>
                </a:solidFill>
                <a:latin typeface="Calibri" pitchFamily="34" charset="0"/>
                <a:cs typeface="Calibri" pitchFamily="34" charset="0"/>
              </a:rPr>
              <a:t>Aesthetics of Solar Panels for Streetlights</a:t>
            </a:r>
          </a:p>
        </p:txBody>
      </p:sp>
      <p:pic>
        <p:nvPicPr>
          <p:cNvPr id="5" name="Picture 2" descr="http://cdn2.hubspot.net/hub/112667/file-16481711-jpg/images/solar_street_light.jpg?t=1364996976000"/>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5000" b="100000" l="6000" r="92000"/>
                    </a14:imgEffect>
                  </a14:imgLayer>
                </a14:imgProps>
              </a:ext>
              <a:ext uri="{28A0092B-C50C-407E-A947-70E740481C1C}">
                <a14:useLocalDpi xmlns:a14="http://schemas.microsoft.com/office/drawing/2010/main"/>
              </a:ext>
            </a:extLst>
          </a:blip>
          <a:srcRect/>
          <a:stretch>
            <a:fillRect/>
          </a:stretch>
        </p:blipFill>
        <p:spPr bwMode="auto">
          <a:xfrm>
            <a:off x="381000" y="172246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sontec.cn/UploadFile/UploadThumbs/2012121222432817.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9932" b="100000" l="9847" r="96499"/>
                    </a14:imgEffect>
                  </a14:imgLayer>
                </a14:imgProps>
              </a:ext>
              <a:ext uri="{28A0092B-C50C-407E-A947-70E740481C1C}">
                <a14:useLocalDpi xmlns:a14="http://schemas.microsoft.com/office/drawing/2010/main"/>
              </a:ext>
            </a:extLst>
          </a:blip>
          <a:srcRect/>
          <a:stretch/>
        </p:blipFill>
        <p:spPr bwMode="auto">
          <a:xfrm>
            <a:off x="2209799" y="1585300"/>
            <a:ext cx="1901237" cy="1843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3.imimg.com/data3/UY/QC/MY-8369425/solar-street-lights-250x250.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5881" y="4000499"/>
            <a:ext cx="238125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3.imimg.com/data3/YG/DC/MY-4022423/solar-street-lights-250x250.gi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08861" y="1646260"/>
            <a:ext cx="1782739" cy="17827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thumbs.dreamstime.com/z/solar-panel-street-illumination-closeup-light-lamp-powered-generating-ecological-green-electricity-to-run-35577734.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817294" y="1713455"/>
            <a:ext cx="1632757" cy="1573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ttp://www.greendiary.com/wp-content/uploads/2012/07/embryo_street_light_k48zw.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2217" b="89579" l="4500" r="90000"/>
                    </a14:imgEffect>
                  </a14:imgLayer>
                </a14:imgProps>
              </a:ext>
              <a:ext uri="{28A0092B-C50C-407E-A947-70E740481C1C}">
                <a14:useLocalDpi xmlns:a14="http://schemas.microsoft.com/office/drawing/2010/main"/>
              </a:ext>
            </a:extLst>
          </a:blip>
          <a:srcRect/>
          <a:stretch>
            <a:fillRect/>
          </a:stretch>
        </p:blipFill>
        <p:spPr bwMode="auto">
          <a:xfrm>
            <a:off x="354848" y="4117776"/>
            <a:ext cx="2327660" cy="1749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ttp://www.lateraltechnology.com.au/home/wp-content/uploads/2009/07/ropeworks-geelong1.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943600" y="3276600"/>
            <a:ext cx="3276600" cy="31341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www.tuvie.com/wp-content/uploads/sunflower-street-lighting-features-efficient-cost-effective-and-eco-friendly-city-lighting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448" b="89655" l="9091" r="97475"/>
                    </a14:imgEffect>
                  </a14:imgLayer>
                </a14:imgProps>
              </a:ext>
              <a:ext uri="{28A0092B-C50C-407E-A947-70E740481C1C}">
                <a14:useLocalDpi xmlns:a14="http://schemas.microsoft.com/office/drawing/2010/main"/>
              </a:ext>
            </a:extLst>
          </a:blip>
          <a:srcRect/>
          <a:stretch/>
        </p:blipFill>
        <p:spPr bwMode="auto">
          <a:xfrm>
            <a:off x="4532010" y="3897324"/>
            <a:ext cx="1934480" cy="22748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p:cNvSpPr>
          <p:nvPr/>
        </p:nvSpPr>
        <p:spPr bwMode="auto">
          <a:xfrm>
            <a:off x="509520" y="1219200"/>
            <a:ext cx="22759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Conventional Designs</a:t>
            </a:r>
            <a:endParaRPr lang="en-US" sz="1400" dirty="0">
              <a:solidFill>
                <a:srgbClr val="000000"/>
              </a:solidFill>
              <a:latin typeface="Calibri" pitchFamily="34" charset="0"/>
              <a:cs typeface="Arial" charset="0"/>
            </a:endParaRPr>
          </a:p>
        </p:txBody>
      </p:sp>
      <p:sp>
        <p:nvSpPr>
          <p:cNvPr id="15" name="Rectangle 3"/>
          <p:cNvSpPr txBox="1">
            <a:spLocks/>
          </p:cNvSpPr>
          <p:nvPr/>
        </p:nvSpPr>
        <p:spPr bwMode="auto">
          <a:xfrm>
            <a:off x="505892" y="3637285"/>
            <a:ext cx="22759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Modern Designs</a:t>
            </a:r>
            <a:endParaRPr lang="en-US" sz="1400" dirty="0">
              <a:solidFill>
                <a:srgbClr val="000000"/>
              </a:solidFill>
              <a:latin typeface="Calibri" pitchFamily="34" charset="0"/>
              <a:cs typeface="Arial" charset="0"/>
            </a:endParaRPr>
          </a:p>
        </p:txBody>
      </p:sp>
      <p:pic>
        <p:nvPicPr>
          <p:cNvPr id="24" name="Picture 2" descr="http://www.uamarketingsolutions.com/wp-content/themes/directorypress/thumbs/street_light.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0438"/>
          <a:stretch/>
        </p:blipFill>
        <p:spPr bwMode="auto">
          <a:xfrm>
            <a:off x="8424428" y="86201"/>
            <a:ext cx="542626" cy="89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8207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41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To address security issues it is proposed to install an advanced video analytics solution</a:t>
            </a:r>
            <a:endParaRPr lang="en-US" sz="2000" b="1" dirty="0">
              <a:solidFill>
                <a:srgbClr val="336699"/>
              </a:solidFill>
              <a:latin typeface="Calibri" pitchFamily="34" charset="0"/>
              <a:cs typeface="Calibri" pitchFamily="34" charset="0"/>
            </a:endParaRPr>
          </a:p>
        </p:txBody>
      </p:sp>
      <p:sp>
        <p:nvSpPr>
          <p:cNvPr id="5" name="Rectangle 4"/>
          <p:cNvSpPr/>
          <p:nvPr/>
        </p:nvSpPr>
        <p:spPr>
          <a:xfrm>
            <a:off x="4343400" y="1621485"/>
            <a:ext cx="4495800" cy="4648198"/>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500" dirty="0">
              <a:solidFill>
                <a:srgbClr val="FFFFFF"/>
              </a:solidFill>
              <a:latin typeface="Calibri" panose="020F0502020204030204" pitchFamily="34" charset="0"/>
            </a:endParaRPr>
          </a:p>
        </p:txBody>
      </p:sp>
      <p:sp>
        <p:nvSpPr>
          <p:cNvPr id="8" name="TextBox 13"/>
          <p:cNvSpPr txBox="1">
            <a:spLocks noChangeArrowheads="1"/>
          </p:cNvSpPr>
          <p:nvPr/>
        </p:nvSpPr>
        <p:spPr bwMode="auto">
          <a:xfrm>
            <a:off x="4191000" y="5180089"/>
            <a:ext cx="4572000" cy="1356713"/>
          </a:xfrm>
          <a:prstGeom prst="rect">
            <a:avLst/>
          </a:prstGeom>
          <a:noFill/>
          <a:ln w="9525">
            <a:noFill/>
            <a:miter lim="800000"/>
            <a:headEnd/>
            <a:tailEnd/>
          </a:ln>
        </p:spPr>
        <p:txBody>
          <a:bodyPr wrap="square" lIns="0" tIns="36000" rIns="0" bIns="0">
            <a:spAutoFit/>
          </a:bodyPr>
          <a:lstStyle/>
          <a:p>
            <a:pPr marL="228600" indent="-228600" defTabSz="456644">
              <a:lnSpc>
                <a:spcPct val="130000"/>
              </a:lnSpc>
              <a:buFont typeface="Arial" pitchFamily="34" charset="0"/>
              <a:buChar char="•"/>
              <a:defRPr/>
            </a:pPr>
            <a:r>
              <a:rPr lang="en-US" sz="1100" b="0" kern="0" dirty="0">
                <a:solidFill>
                  <a:srgbClr val="000000"/>
                </a:solidFill>
                <a:latin typeface="Calibri" pitchFamily="34" charset="0"/>
                <a:cs typeface="Arial" charset="0"/>
              </a:rPr>
              <a:t>These video services can </a:t>
            </a:r>
            <a:r>
              <a:rPr lang="en-US" sz="1100" b="0" kern="0" dirty="0">
                <a:solidFill>
                  <a:srgbClr val="0070C0"/>
                </a:solidFill>
                <a:latin typeface="Calibri" pitchFamily="34" charset="0"/>
                <a:cs typeface="Arial" charset="0"/>
              </a:rPr>
              <a:t>help </a:t>
            </a:r>
            <a:r>
              <a:rPr lang="en-US" sz="1100" kern="0" dirty="0">
                <a:solidFill>
                  <a:srgbClr val="0070C0"/>
                </a:solidFill>
                <a:latin typeface="Calibri" pitchFamily="34" charset="0"/>
                <a:cs typeface="Arial" charset="0"/>
              </a:rPr>
              <a:t>monitor footfall</a:t>
            </a:r>
            <a:r>
              <a:rPr lang="en-US" sz="1100" b="0" kern="0" dirty="0">
                <a:solidFill>
                  <a:srgbClr val="0070C0"/>
                </a:solidFill>
                <a:latin typeface="Calibri" pitchFamily="34" charset="0"/>
                <a:cs typeface="Arial" charset="0"/>
              </a:rPr>
              <a:t>, </a:t>
            </a:r>
            <a:r>
              <a:rPr lang="en-US" sz="1100" kern="0" dirty="0">
                <a:solidFill>
                  <a:srgbClr val="0070C0"/>
                </a:solidFill>
                <a:latin typeface="Calibri" pitchFamily="34" charset="0"/>
                <a:cs typeface="Arial" charset="0"/>
              </a:rPr>
              <a:t>security incidents</a:t>
            </a:r>
            <a:r>
              <a:rPr lang="en-US" sz="1100" b="0" kern="0" dirty="0">
                <a:solidFill>
                  <a:srgbClr val="0070C0"/>
                </a:solidFill>
                <a:latin typeface="Calibri" pitchFamily="34" charset="0"/>
                <a:cs typeface="Arial" charset="0"/>
              </a:rPr>
              <a:t>, </a:t>
            </a:r>
            <a:r>
              <a:rPr lang="en-US" sz="1100" kern="0" dirty="0">
                <a:solidFill>
                  <a:srgbClr val="0070C0"/>
                </a:solidFill>
                <a:latin typeface="Calibri" pitchFamily="34" charset="0"/>
                <a:cs typeface="Arial" charset="0"/>
              </a:rPr>
              <a:t>detect left objects</a:t>
            </a:r>
            <a:r>
              <a:rPr lang="en-US" sz="1100" b="0" kern="0" dirty="0">
                <a:solidFill>
                  <a:srgbClr val="0070C0"/>
                </a:solidFill>
                <a:latin typeface="Calibri" pitchFamily="34" charset="0"/>
                <a:cs typeface="Arial" charset="0"/>
              </a:rPr>
              <a:t>, </a:t>
            </a:r>
            <a:r>
              <a:rPr lang="en-US" sz="1100" kern="0" dirty="0">
                <a:solidFill>
                  <a:srgbClr val="0070C0"/>
                </a:solidFill>
                <a:latin typeface="Calibri" pitchFamily="34" charset="0"/>
                <a:cs typeface="Arial" charset="0"/>
              </a:rPr>
              <a:t>report suspicious activities </a:t>
            </a:r>
            <a:r>
              <a:rPr lang="en-US" sz="1100" b="0" kern="0" dirty="0" smtClean="0">
                <a:solidFill>
                  <a:srgbClr val="000000"/>
                </a:solidFill>
                <a:latin typeface="Calibri" pitchFamily="34" charset="0"/>
                <a:cs typeface="Arial" charset="0"/>
              </a:rPr>
              <a:t>etc..</a:t>
            </a:r>
          </a:p>
          <a:p>
            <a:pPr marL="228600" indent="-228600" defTabSz="456644">
              <a:lnSpc>
                <a:spcPct val="130000"/>
              </a:lnSpc>
              <a:buFont typeface="Arial" pitchFamily="34" charset="0"/>
              <a:buChar char="•"/>
              <a:defRPr/>
            </a:pPr>
            <a:r>
              <a:rPr lang="en-US" sz="1100" kern="0" dirty="0" smtClean="0">
                <a:solidFill>
                  <a:srgbClr val="0070C0"/>
                </a:solidFill>
                <a:latin typeface="Calibri" pitchFamily="34" charset="0"/>
                <a:cs typeface="Arial" charset="0"/>
              </a:rPr>
              <a:t>Video Feed </a:t>
            </a:r>
            <a:r>
              <a:rPr lang="en-US" sz="1100" b="0" kern="0" dirty="0" smtClean="0">
                <a:solidFill>
                  <a:srgbClr val="000000"/>
                </a:solidFill>
                <a:latin typeface="Calibri" pitchFamily="34" charset="0"/>
                <a:cs typeface="Arial" charset="0"/>
              </a:rPr>
              <a:t>can be shared by </a:t>
            </a:r>
            <a:r>
              <a:rPr lang="en-US" sz="1100" kern="0" dirty="0" smtClean="0">
                <a:solidFill>
                  <a:srgbClr val="0070C0"/>
                </a:solidFill>
                <a:latin typeface="Calibri" pitchFamily="34" charset="0"/>
                <a:cs typeface="Arial" charset="0"/>
              </a:rPr>
              <a:t>multiple agencies </a:t>
            </a:r>
            <a:r>
              <a:rPr lang="en-US" sz="1100" b="0" kern="0" dirty="0" smtClean="0">
                <a:solidFill>
                  <a:srgbClr val="000000"/>
                </a:solidFill>
                <a:latin typeface="Calibri" pitchFamily="34" charset="0"/>
                <a:cs typeface="Arial" charset="0"/>
              </a:rPr>
              <a:t>like MMRDA, Police, Fire etc..</a:t>
            </a:r>
          </a:p>
          <a:p>
            <a:pPr marL="228600" indent="-228600" defTabSz="456644">
              <a:lnSpc>
                <a:spcPct val="130000"/>
              </a:lnSpc>
              <a:buFont typeface="Arial" pitchFamily="34" charset="0"/>
              <a:buChar char="•"/>
              <a:defRPr/>
            </a:pPr>
            <a:r>
              <a:rPr lang="en-US" sz="1100" b="0" kern="0" dirty="0" smtClean="0">
                <a:solidFill>
                  <a:srgbClr val="000000"/>
                </a:solidFill>
                <a:latin typeface="Calibri" pitchFamily="34" charset="0"/>
                <a:cs typeface="Arial" charset="0"/>
              </a:rPr>
              <a:t>SMS alert will alert respective agency in case of emergency situation</a:t>
            </a:r>
          </a:p>
          <a:p>
            <a:pPr marL="228600" indent="-228600" defTabSz="456644">
              <a:lnSpc>
                <a:spcPct val="130000"/>
              </a:lnSpc>
              <a:buFont typeface="Arial" pitchFamily="34" charset="0"/>
              <a:buChar char="•"/>
              <a:defRPr/>
            </a:pPr>
            <a:endParaRPr lang="en-US" sz="1100" b="0" kern="0" dirty="0">
              <a:solidFill>
                <a:srgbClr val="000000"/>
              </a:solidFill>
              <a:latin typeface="Calibri" pitchFamily="34" charset="0"/>
              <a:cs typeface="Arial" charset="0"/>
            </a:endParaRPr>
          </a:p>
        </p:txBody>
      </p:sp>
      <p:sp>
        <p:nvSpPr>
          <p:cNvPr id="19" name="Rectangle 18"/>
          <p:cNvSpPr/>
          <p:nvPr/>
        </p:nvSpPr>
        <p:spPr bwMode="auto">
          <a:xfrm>
            <a:off x="4114800" y="1290969"/>
            <a:ext cx="4724400"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20" name="Rectangle 3"/>
          <p:cNvSpPr txBox="1">
            <a:spLocks/>
          </p:cNvSpPr>
          <p:nvPr/>
        </p:nvSpPr>
        <p:spPr bwMode="auto">
          <a:xfrm>
            <a:off x="4201020" y="11557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a:solidFill>
                  <a:srgbClr val="000000"/>
                </a:solidFill>
                <a:latin typeface="Calibri" panose="020F0502020204030204" pitchFamily="34" charset="0"/>
                <a:cs typeface="Arial" charset="0"/>
              </a:rPr>
              <a:t>Conceptual View</a:t>
            </a:r>
          </a:p>
        </p:txBody>
      </p:sp>
      <p:pic>
        <p:nvPicPr>
          <p:cNvPr id="12277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1000" y="1404615"/>
            <a:ext cx="4592043" cy="3700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bwMode="auto">
          <a:xfrm>
            <a:off x="462888" y="1278268"/>
            <a:ext cx="3581400" cy="269027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171450" indent="-171450">
              <a:lnSpc>
                <a:spcPct val="150000"/>
              </a:lnSpc>
              <a:buFont typeface="Wingdings" panose="05000000000000000000" pitchFamily="2" charset="2"/>
              <a:buChar char="§"/>
              <a:defRPr/>
            </a:pPr>
            <a:r>
              <a:rPr lang="en-US" sz="1100" b="0" kern="0" dirty="0">
                <a:solidFill>
                  <a:srgbClr val="000000"/>
                </a:solidFill>
                <a:latin typeface="Calibri" pitchFamily="34" charset="0"/>
                <a:cs typeface="Arial" charset="0"/>
              </a:rPr>
              <a:t>Smart surveillance consists of </a:t>
            </a:r>
            <a:r>
              <a:rPr lang="en-US" sz="1100" kern="0" dirty="0">
                <a:solidFill>
                  <a:srgbClr val="0070C0"/>
                </a:solidFill>
                <a:latin typeface="Calibri" pitchFamily="34" charset="0"/>
                <a:cs typeface="Arial" charset="0"/>
              </a:rPr>
              <a:t>cameras</a:t>
            </a:r>
            <a:r>
              <a:rPr lang="en-US" sz="1100" b="0" kern="0" dirty="0">
                <a:solidFill>
                  <a:srgbClr val="0070C0"/>
                </a:solidFill>
                <a:latin typeface="Calibri" pitchFamily="34" charset="0"/>
                <a:cs typeface="Arial" charset="0"/>
              </a:rPr>
              <a:t> </a:t>
            </a:r>
            <a:r>
              <a:rPr lang="en-US" sz="1100" b="0" kern="0" dirty="0">
                <a:solidFill>
                  <a:srgbClr val="000000"/>
                </a:solidFill>
                <a:latin typeface="Calibri" pitchFamily="34" charset="0"/>
                <a:cs typeface="Arial" charset="0"/>
              </a:rPr>
              <a:t>overlaid with </a:t>
            </a:r>
            <a:r>
              <a:rPr lang="en-US" sz="1100" kern="0" dirty="0">
                <a:solidFill>
                  <a:srgbClr val="0070C0"/>
                </a:solidFill>
                <a:latin typeface="Calibri" pitchFamily="34" charset="0"/>
                <a:cs typeface="Arial" charset="0"/>
              </a:rPr>
              <a:t>video analytics </a:t>
            </a:r>
            <a:r>
              <a:rPr lang="en-US" sz="1100" b="0" kern="0" dirty="0">
                <a:solidFill>
                  <a:srgbClr val="000000"/>
                </a:solidFill>
                <a:latin typeface="Calibri" pitchFamily="34" charset="0"/>
                <a:cs typeface="Arial" charset="0"/>
              </a:rPr>
              <a:t>that </a:t>
            </a:r>
            <a:r>
              <a:rPr lang="en-US" sz="1100" kern="0" dirty="0" smtClean="0">
                <a:solidFill>
                  <a:srgbClr val="0070C0"/>
                </a:solidFill>
                <a:latin typeface="Calibri" pitchFamily="34" charset="0"/>
                <a:cs typeface="Arial" charset="0"/>
              </a:rPr>
              <a:t>analyze</a:t>
            </a:r>
            <a:r>
              <a:rPr lang="en-US" sz="1100" b="0" kern="0" dirty="0" smtClean="0">
                <a:solidFill>
                  <a:srgbClr val="0070C0"/>
                </a:solidFill>
                <a:latin typeface="Calibri" pitchFamily="34" charset="0"/>
                <a:cs typeface="Arial" charset="0"/>
              </a:rPr>
              <a:t> </a:t>
            </a:r>
            <a:r>
              <a:rPr lang="en-US" sz="1100" b="0" kern="0" dirty="0">
                <a:solidFill>
                  <a:srgbClr val="0070C0"/>
                </a:solidFill>
                <a:latin typeface="Calibri" pitchFamily="34" charset="0"/>
                <a:cs typeface="Arial" charset="0"/>
              </a:rPr>
              <a:t>the </a:t>
            </a:r>
            <a:r>
              <a:rPr lang="en-US" sz="1100" kern="0" dirty="0">
                <a:solidFill>
                  <a:srgbClr val="0070C0"/>
                </a:solidFill>
                <a:latin typeface="Calibri" pitchFamily="34" charset="0"/>
                <a:cs typeface="Arial" charset="0"/>
              </a:rPr>
              <a:t>feed</a:t>
            </a:r>
            <a:r>
              <a:rPr lang="en-US" sz="1100" b="0" kern="0" dirty="0">
                <a:solidFill>
                  <a:srgbClr val="000000"/>
                </a:solidFill>
                <a:latin typeface="Calibri" pitchFamily="34" charset="0"/>
                <a:cs typeface="Arial" charset="0"/>
              </a:rPr>
              <a:t> supplied by the cameras in </a:t>
            </a:r>
            <a:r>
              <a:rPr lang="en-US" sz="1100" kern="0" dirty="0">
                <a:solidFill>
                  <a:srgbClr val="0070C0"/>
                </a:solidFill>
                <a:latin typeface="Calibri" pitchFamily="34" charset="0"/>
                <a:cs typeface="Arial" charset="0"/>
              </a:rPr>
              <a:t>real time </a:t>
            </a:r>
            <a:r>
              <a:rPr lang="en-US" sz="1100" b="0" kern="0" dirty="0">
                <a:solidFill>
                  <a:srgbClr val="000000"/>
                </a:solidFill>
                <a:latin typeface="Calibri" pitchFamily="34" charset="0"/>
                <a:cs typeface="Arial" charset="0"/>
              </a:rPr>
              <a:t>and point out anomalies based on the instances programmed in it. </a:t>
            </a:r>
          </a:p>
          <a:p>
            <a:pPr marL="171450" indent="-171450">
              <a:lnSpc>
                <a:spcPct val="150000"/>
              </a:lnSpc>
              <a:buFont typeface="Wingdings" panose="05000000000000000000" pitchFamily="2" charset="2"/>
              <a:buChar char="§"/>
              <a:defRPr/>
            </a:pPr>
            <a:r>
              <a:rPr lang="en-US" sz="1100" kern="0" dirty="0" smtClean="0">
                <a:solidFill>
                  <a:srgbClr val="000000"/>
                </a:solidFill>
                <a:latin typeface="Calibri" pitchFamily="34" charset="0"/>
                <a:cs typeface="Arial" charset="0"/>
              </a:rPr>
              <a:t>The </a:t>
            </a:r>
            <a:r>
              <a:rPr lang="en-US" sz="1100" kern="0" dirty="0">
                <a:solidFill>
                  <a:srgbClr val="0070C0"/>
                </a:solidFill>
                <a:latin typeface="Calibri" pitchFamily="34" charset="0"/>
                <a:cs typeface="Arial" charset="0"/>
              </a:rPr>
              <a:t>video analytics </a:t>
            </a:r>
            <a:r>
              <a:rPr lang="en-US" sz="1100" b="0" kern="0" dirty="0">
                <a:solidFill>
                  <a:srgbClr val="000000"/>
                </a:solidFill>
                <a:latin typeface="Calibri" pitchFamily="34" charset="0"/>
                <a:cs typeface="Arial" charset="0"/>
              </a:rPr>
              <a:t>server will process the information and </a:t>
            </a:r>
            <a:r>
              <a:rPr lang="en-US" sz="1100" kern="0" dirty="0">
                <a:solidFill>
                  <a:srgbClr val="0070C0"/>
                </a:solidFill>
                <a:latin typeface="Calibri" pitchFamily="34" charset="0"/>
                <a:cs typeface="Arial" charset="0"/>
              </a:rPr>
              <a:t>display</a:t>
            </a:r>
            <a:r>
              <a:rPr lang="en-US" sz="1100" b="0" kern="0" dirty="0">
                <a:solidFill>
                  <a:srgbClr val="0070C0"/>
                </a:solidFill>
                <a:latin typeface="Calibri" pitchFamily="34" charset="0"/>
                <a:cs typeface="Arial" charset="0"/>
              </a:rPr>
              <a:t> </a:t>
            </a:r>
            <a:r>
              <a:rPr lang="en-US" sz="1100" b="0" kern="0" dirty="0">
                <a:solidFill>
                  <a:srgbClr val="000000"/>
                </a:solidFill>
                <a:latin typeface="Calibri" pitchFamily="34" charset="0"/>
                <a:cs typeface="Arial" charset="0"/>
              </a:rPr>
              <a:t>the outcomes in the </a:t>
            </a:r>
            <a:r>
              <a:rPr lang="en-US" sz="1100" kern="0" dirty="0">
                <a:solidFill>
                  <a:srgbClr val="000000"/>
                </a:solidFill>
                <a:latin typeface="Calibri" pitchFamily="34" charset="0"/>
                <a:cs typeface="Arial" charset="0"/>
              </a:rPr>
              <a:t>command </a:t>
            </a:r>
            <a:r>
              <a:rPr lang="en-US" sz="1100" kern="0" dirty="0" smtClean="0">
                <a:solidFill>
                  <a:srgbClr val="000000"/>
                </a:solidFill>
                <a:latin typeface="Calibri" pitchFamily="34" charset="0"/>
                <a:cs typeface="Arial" charset="0"/>
              </a:rPr>
              <a:t>center.</a:t>
            </a:r>
          </a:p>
          <a:p>
            <a:pPr marL="171450" indent="-171450">
              <a:lnSpc>
                <a:spcPct val="150000"/>
              </a:lnSpc>
              <a:buFont typeface="Wingdings" panose="05000000000000000000" pitchFamily="2" charset="2"/>
              <a:buChar char="§"/>
              <a:defRPr/>
            </a:pPr>
            <a:r>
              <a:rPr lang="en-US" sz="1100" kern="0" dirty="0" smtClean="0">
                <a:solidFill>
                  <a:srgbClr val="0070C0"/>
                </a:solidFill>
                <a:latin typeface="Calibri" pitchFamily="34" charset="0"/>
                <a:cs typeface="Arial" charset="0"/>
              </a:rPr>
              <a:t>Auto traffic monitoring</a:t>
            </a:r>
            <a:r>
              <a:rPr lang="en-US" sz="1100" b="0" kern="0" dirty="0" smtClean="0">
                <a:solidFill>
                  <a:srgbClr val="0070C0"/>
                </a:solidFill>
                <a:latin typeface="Calibri" pitchFamily="34" charset="0"/>
                <a:cs typeface="Arial" charset="0"/>
              </a:rPr>
              <a:t>, </a:t>
            </a:r>
            <a:r>
              <a:rPr lang="en-US" sz="1100" kern="0" dirty="0" smtClean="0">
                <a:solidFill>
                  <a:srgbClr val="0070C0"/>
                </a:solidFill>
                <a:latin typeface="Calibri" pitchFamily="34" charset="0"/>
                <a:cs typeface="Arial" charset="0"/>
              </a:rPr>
              <a:t>crowd </a:t>
            </a:r>
            <a:r>
              <a:rPr lang="en-US" sz="1100" kern="0" dirty="0">
                <a:solidFill>
                  <a:srgbClr val="0070C0"/>
                </a:solidFill>
                <a:latin typeface="Calibri" pitchFamily="34" charset="0"/>
                <a:cs typeface="Arial" charset="0"/>
              </a:rPr>
              <a:t>counting</a:t>
            </a:r>
            <a:r>
              <a:rPr lang="en-US" sz="1100" b="0" kern="0" dirty="0">
                <a:solidFill>
                  <a:srgbClr val="0070C0"/>
                </a:solidFill>
                <a:latin typeface="Calibri" pitchFamily="34" charset="0"/>
                <a:cs typeface="Arial" charset="0"/>
              </a:rPr>
              <a:t>, </a:t>
            </a:r>
            <a:r>
              <a:rPr lang="en-US" sz="1100" kern="0" dirty="0">
                <a:solidFill>
                  <a:srgbClr val="0070C0"/>
                </a:solidFill>
                <a:latin typeface="Calibri" pitchFamily="34" charset="0"/>
                <a:cs typeface="Arial" charset="0"/>
              </a:rPr>
              <a:t>people and object </a:t>
            </a:r>
            <a:r>
              <a:rPr lang="en-US" sz="1100" kern="0" dirty="0" smtClean="0">
                <a:solidFill>
                  <a:srgbClr val="0070C0"/>
                </a:solidFill>
                <a:latin typeface="Calibri" pitchFamily="34" charset="0"/>
                <a:cs typeface="Arial" charset="0"/>
              </a:rPr>
              <a:t>recognition, Street furniture theft, </a:t>
            </a:r>
            <a:r>
              <a:rPr lang="en-US" sz="1100" kern="0" dirty="0">
                <a:solidFill>
                  <a:srgbClr val="0070C0"/>
                </a:solidFill>
                <a:latin typeface="Calibri" pitchFamily="34" charset="0"/>
                <a:cs typeface="Arial" charset="0"/>
              </a:rPr>
              <a:t>left baggage </a:t>
            </a:r>
            <a:r>
              <a:rPr lang="en-US" sz="1100" b="0" kern="0" dirty="0" smtClean="0">
                <a:solidFill>
                  <a:srgbClr val="000000"/>
                </a:solidFill>
                <a:latin typeface="Calibri" pitchFamily="34" charset="0"/>
                <a:cs typeface="Arial" charset="0"/>
              </a:rPr>
              <a:t>etc.. </a:t>
            </a:r>
            <a:r>
              <a:rPr lang="en-US" sz="1100" b="0" kern="0" dirty="0">
                <a:solidFill>
                  <a:srgbClr val="000000"/>
                </a:solidFill>
                <a:latin typeface="Calibri" pitchFamily="34" charset="0"/>
                <a:cs typeface="Arial" charset="0"/>
              </a:rPr>
              <a:t>would augment existing security measures</a:t>
            </a:r>
          </a:p>
        </p:txBody>
      </p:sp>
      <p:sp>
        <p:nvSpPr>
          <p:cNvPr id="22" name="Rectangle 3"/>
          <p:cNvSpPr txBox="1">
            <a:spLocks/>
          </p:cNvSpPr>
          <p:nvPr/>
        </p:nvSpPr>
        <p:spPr bwMode="auto">
          <a:xfrm>
            <a:off x="549108" y="1143000"/>
            <a:ext cx="13234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a:solidFill>
                  <a:srgbClr val="000000"/>
                </a:solidFill>
                <a:latin typeface="Calibri" pitchFamily="34" charset="0"/>
                <a:cs typeface="Arial" charset="0"/>
              </a:rPr>
              <a:t>Solution </a:t>
            </a:r>
            <a:r>
              <a:rPr lang="en-US" sz="1400" dirty="0" smtClean="0">
                <a:solidFill>
                  <a:srgbClr val="000000"/>
                </a:solidFill>
                <a:latin typeface="Calibri" pitchFamily="34" charset="0"/>
                <a:cs typeface="Arial" charset="0"/>
              </a:rPr>
              <a:t>Details</a:t>
            </a:r>
            <a:endParaRPr lang="en-US" sz="1400" dirty="0">
              <a:solidFill>
                <a:srgbClr val="000000"/>
              </a:solidFill>
              <a:latin typeface="Calibri" pitchFamily="34" charset="0"/>
              <a:cs typeface="Arial" charset="0"/>
            </a:endParaRPr>
          </a:p>
        </p:txBody>
      </p:sp>
      <p:sp>
        <p:nvSpPr>
          <p:cNvPr id="23" name="Rectangle 22"/>
          <p:cNvSpPr/>
          <p:nvPr/>
        </p:nvSpPr>
        <p:spPr bwMode="auto">
          <a:xfrm>
            <a:off x="462888" y="4177249"/>
            <a:ext cx="3581400" cy="237595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r>
              <a:rPr lang="en-US" sz="1100" b="0" kern="0" dirty="0">
                <a:solidFill>
                  <a:srgbClr val="000000"/>
                </a:solidFill>
                <a:latin typeface="Calibri" pitchFamily="34" charset="0"/>
                <a:cs typeface="Arial" charset="0"/>
              </a:rPr>
              <a:t>Video Analytics will provide </a:t>
            </a:r>
            <a:r>
              <a:rPr lang="en-US" sz="1100" kern="0" dirty="0">
                <a:solidFill>
                  <a:srgbClr val="0070C0"/>
                </a:solidFill>
                <a:latin typeface="Calibri" pitchFamily="34" charset="0"/>
                <a:cs typeface="Arial" charset="0"/>
              </a:rPr>
              <a:t>proactive threat detection </a:t>
            </a:r>
            <a:endParaRPr lang="en-US" sz="1100" b="0" kern="0" dirty="0" smtClean="0">
              <a:solidFill>
                <a:srgbClr val="0070C0"/>
              </a:solidFill>
              <a:latin typeface="Calibri" pitchFamily="34" charset="0"/>
              <a:cs typeface="Arial" charset="0"/>
            </a:endParaRP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Help </a:t>
            </a:r>
            <a:r>
              <a:rPr lang="en-US" sz="1100" b="0" kern="0" dirty="0">
                <a:solidFill>
                  <a:srgbClr val="000000"/>
                </a:solidFill>
                <a:latin typeface="Calibri" pitchFamily="34" charset="0"/>
                <a:cs typeface="Arial" charset="0"/>
              </a:rPr>
              <a:t>in </a:t>
            </a:r>
            <a:r>
              <a:rPr lang="en-US" sz="1100" kern="0" dirty="0">
                <a:solidFill>
                  <a:srgbClr val="000000"/>
                </a:solidFill>
                <a:latin typeface="Calibri" pitchFamily="34" charset="0"/>
                <a:cs typeface="Arial" charset="0"/>
              </a:rPr>
              <a:t>reducing</a:t>
            </a:r>
            <a:r>
              <a:rPr lang="en-US" sz="1100" b="0" kern="0" dirty="0">
                <a:solidFill>
                  <a:srgbClr val="000000"/>
                </a:solidFill>
                <a:latin typeface="Calibri" pitchFamily="34" charset="0"/>
                <a:cs typeface="Arial" charset="0"/>
              </a:rPr>
              <a:t> the </a:t>
            </a:r>
            <a:r>
              <a:rPr lang="en-US" sz="1100" kern="0" dirty="0">
                <a:solidFill>
                  <a:srgbClr val="0070C0"/>
                </a:solidFill>
                <a:latin typeface="Calibri" pitchFamily="34" charset="0"/>
                <a:cs typeface="Arial" charset="0"/>
              </a:rPr>
              <a:t>street furniture theft</a:t>
            </a: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Help </a:t>
            </a:r>
            <a:r>
              <a:rPr lang="en-US" sz="1100" b="0" kern="0" dirty="0">
                <a:solidFill>
                  <a:srgbClr val="000000"/>
                </a:solidFill>
                <a:latin typeface="Calibri" pitchFamily="34" charset="0"/>
                <a:cs typeface="Arial" charset="0"/>
              </a:rPr>
              <a:t>security agencies spot incidents, respond quickly, and gather evidence</a:t>
            </a:r>
          </a:p>
          <a:p>
            <a:pPr marL="228600" indent="-228600">
              <a:lnSpc>
                <a:spcPct val="130000"/>
              </a:lnSpc>
              <a:buFont typeface="Arial" pitchFamily="34" charset="0"/>
              <a:buChar char="•"/>
              <a:defRPr/>
            </a:pPr>
            <a:r>
              <a:rPr lang="en-US" sz="1100" b="0" kern="0" dirty="0" smtClean="0">
                <a:solidFill>
                  <a:srgbClr val="000000"/>
                </a:solidFill>
                <a:latin typeface="Calibri" pitchFamily="34" charset="0"/>
                <a:cs typeface="Arial" charset="0"/>
              </a:rPr>
              <a:t>Improve </a:t>
            </a:r>
            <a:r>
              <a:rPr lang="en-US" sz="1100" b="0" kern="0" dirty="0">
                <a:solidFill>
                  <a:srgbClr val="000000"/>
                </a:solidFill>
                <a:latin typeface="Calibri" pitchFamily="34" charset="0"/>
                <a:cs typeface="Arial" charset="0"/>
              </a:rPr>
              <a:t>operations and effectiveness: Detected events are automatically analyzed, and aggregated into meaningful business alerts, enabling the Operation Centre to respond in a quick and efficient </a:t>
            </a:r>
            <a:r>
              <a:rPr lang="en-US" sz="1100" b="0" kern="0" dirty="0" smtClean="0">
                <a:solidFill>
                  <a:srgbClr val="000000"/>
                </a:solidFill>
                <a:latin typeface="Calibri" pitchFamily="34" charset="0"/>
                <a:cs typeface="Arial" charset="0"/>
              </a:rPr>
              <a:t>way</a:t>
            </a:r>
            <a:endParaRPr lang="en-US" sz="1100" b="0" kern="0" dirty="0">
              <a:solidFill>
                <a:srgbClr val="000000"/>
              </a:solidFill>
              <a:latin typeface="Calibri" pitchFamily="34" charset="0"/>
              <a:cs typeface="Arial" charset="0"/>
            </a:endParaRPr>
          </a:p>
        </p:txBody>
      </p:sp>
      <p:sp>
        <p:nvSpPr>
          <p:cNvPr id="24" name="Rectangle 3"/>
          <p:cNvSpPr txBox="1">
            <a:spLocks/>
          </p:cNvSpPr>
          <p:nvPr/>
        </p:nvSpPr>
        <p:spPr bwMode="auto">
          <a:xfrm>
            <a:off x="549108" y="4044181"/>
            <a:ext cx="751980" cy="248915"/>
          </a:xfrm>
          <a:prstGeom prst="rect">
            <a:avLst/>
          </a:prstGeom>
          <a:solidFill>
            <a:schemeClr val="bg1"/>
          </a:solidFill>
          <a:ln w="9525">
            <a:noFill/>
            <a:miter lim="800000"/>
            <a:headEnd/>
            <a:tailEnd/>
          </a:ln>
        </p:spPr>
        <p:txBody>
          <a:bodyPr lIns="45720" tIns="0" rIns="0" bIns="0"/>
          <a:lstStyle/>
          <a:p>
            <a:pPr>
              <a:lnSpc>
                <a:spcPct val="125000"/>
              </a:lnSpc>
              <a:buClr>
                <a:srgbClr val="000000"/>
              </a:buClr>
            </a:pPr>
            <a:r>
              <a:rPr lang="en-US" sz="1400" dirty="0" smtClean="0">
                <a:solidFill>
                  <a:srgbClr val="000000"/>
                </a:solidFill>
                <a:latin typeface="Calibri" pitchFamily="34" charset="0"/>
                <a:cs typeface="Arial" charset="0"/>
              </a:rPr>
              <a:t>Benefits</a:t>
            </a:r>
            <a:endParaRPr lang="en-US" sz="1400" dirty="0">
              <a:solidFill>
                <a:srgbClr val="000000"/>
              </a:solidFill>
              <a:latin typeface="Calibri" pitchFamily="34" charset="0"/>
              <a:cs typeface="Arial" charset="0"/>
            </a:endParaRPr>
          </a:p>
        </p:txBody>
      </p:sp>
      <p:grpSp>
        <p:nvGrpSpPr>
          <p:cNvPr id="14" name="Group 13"/>
          <p:cNvGrpSpPr/>
          <p:nvPr/>
        </p:nvGrpSpPr>
        <p:grpSpPr>
          <a:xfrm>
            <a:off x="8083097" y="103045"/>
            <a:ext cx="972476" cy="948528"/>
            <a:chOff x="2384041" y="1342228"/>
            <a:chExt cx="4349827" cy="4568825"/>
          </a:xfrm>
        </p:grpSpPr>
        <p:sp>
          <p:nvSpPr>
            <p:cNvPr id="17"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18"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25"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26"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27"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28"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29" name="Picture 10" descr="https://encrypted-tbn3.gstatic.com/images?q=tbn:ANd9GcTwdpsmYxLQzyYC8_8EtHGplTg2-bE7keyvHKS7O6KcyHPiWYI9"/>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t="22219"/>
          <a:stretch/>
        </p:blipFill>
        <p:spPr bwMode="auto">
          <a:xfrm flipH="1">
            <a:off x="8370140" y="391848"/>
            <a:ext cx="366486" cy="37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6018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41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Video analytics architecture would enable integratio</a:t>
            </a:r>
            <a:r>
              <a:rPr lang="en-US" dirty="0" smtClean="0">
                <a:solidFill>
                  <a:srgbClr val="336699"/>
                </a:solidFill>
                <a:cs typeface="Calibri" pitchFamily="34" charset="0"/>
              </a:rPr>
              <a:t>n of multiple VMS and both analog and IP cameras based analytics (Indicative)</a:t>
            </a:r>
            <a:endParaRPr lang="en-US" sz="2000" b="1" dirty="0">
              <a:solidFill>
                <a:srgbClr val="336699"/>
              </a:solidFill>
              <a:latin typeface="Calibri" pitchFamily="34" charset="0"/>
              <a:cs typeface="Calibri"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373" y="1524000"/>
            <a:ext cx="3429027" cy="4551983"/>
          </a:xfrm>
          <a:prstGeom prst="rect">
            <a:avLst/>
          </a:prstGeom>
        </p:spPr>
      </p:pic>
      <p:sp>
        <p:nvSpPr>
          <p:cNvPr id="7" name="Rectangle 6"/>
          <p:cNvSpPr/>
          <p:nvPr/>
        </p:nvSpPr>
        <p:spPr bwMode="auto">
          <a:xfrm>
            <a:off x="4495800" y="1290969"/>
            <a:ext cx="4191000"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8" name="Rectangle 3"/>
          <p:cNvSpPr txBox="1">
            <a:spLocks/>
          </p:cNvSpPr>
          <p:nvPr/>
        </p:nvSpPr>
        <p:spPr bwMode="auto">
          <a:xfrm>
            <a:off x="4543920" y="11557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Infrastructure</a:t>
            </a:r>
            <a:endParaRPr lang="en-US" sz="1400" dirty="0">
              <a:solidFill>
                <a:srgbClr val="000000"/>
              </a:solidFill>
              <a:latin typeface="Calibri" panose="020F0502020204030204" pitchFamily="34" charset="0"/>
              <a:cs typeface="Arial" charset="0"/>
            </a:endParaRPr>
          </a:p>
        </p:txBody>
      </p:sp>
      <p:sp>
        <p:nvSpPr>
          <p:cNvPr id="9" name="Rectangle 8"/>
          <p:cNvSpPr/>
          <p:nvPr/>
        </p:nvSpPr>
        <p:spPr bwMode="auto">
          <a:xfrm>
            <a:off x="468312" y="1278269"/>
            <a:ext cx="3875087"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10" name="Rectangle 3"/>
          <p:cNvSpPr txBox="1">
            <a:spLocks/>
          </p:cNvSpPr>
          <p:nvPr/>
        </p:nvSpPr>
        <p:spPr bwMode="auto">
          <a:xfrm>
            <a:off x="686160" y="11430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Application</a:t>
            </a:r>
            <a:endParaRPr lang="en-US" sz="1400" dirty="0">
              <a:solidFill>
                <a:srgbClr val="000000"/>
              </a:solidFill>
              <a:latin typeface="Calibri" panose="020F0502020204030204" pitchFamily="34" charset="0"/>
              <a:cs typeface="Arial"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9367" y="1561531"/>
            <a:ext cx="4039333" cy="4257675"/>
          </a:xfrm>
          <a:prstGeom prst="rect">
            <a:avLst/>
          </a:prstGeom>
        </p:spPr>
      </p:pic>
      <p:grpSp>
        <p:nvGrpSpPr>
          <p:cNvPr id="13" name="Group 12"/>
          <p:cNvGrpSpPr/>
          <p:nvPr/>
        </p:nvGrpSpPr>
        <p:grpSpPr>
          <a:xfrm>
            <a:off x="8083097" y="103045"/>
            <a:ext cx="972476" cy="948528"/>
            <a:chOff x="2384041" y="1342228"/>
            <a:chExt cx="4349827" cy="4568825"/>
          </a:xfrm>
        </p:grpSpPr>
        <p:sp>
          <p:nvSpPr>
            <p:cNvPr id="14"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15"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16"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17"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18"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19"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20" name="Picture 10" descr="https://encrypted-tbn3.gstatic.com/images?q=tbn:ANd9GcTwdpsmYxLQzyYC8_8EtHGplTg2-bE7keyvHKS7O6KcyHPiWYI9"/>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t="22219"/>
          <a:stretch/>
        </p:blipFill>
        <p:spPr bwMode="auto">
          <a:xfrm flipH="1">
            <a:off x="8370140" y="391848"/>
            <a:ext cx="366486" cy="37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888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415" y="0"/>
            <a:ext cx="7031671" cy="1002979"/>
          </a:xfrm>
        </p:spPr>
        <p:txBody>
          <a:bodyPr vert="horz" lIns="0" tIns="45720" rIns="91440" bIns="0" rtlCol="0" anchor="b" anchorCtr="0">
            <a:normAutofit/>
          </a:bodyPr>
          <a:lstStyle/>
          <a:p>
            <a:r>
              <a:rPr lang="en-US" dirty="0">
                <a:solidFill>
                  <a:srgbClr val="336699"/>
                </a:solidFill>
                <a:cs typeface="Calibri" pitchFamily="34" charset="0"/>
              </a:rPr>
              <a:t>Location </a:t>
            </a:r>
            <a:r>
              <a:rPr lang="en-US" dirty="0" smtClean="0">
                <a:solidFill>
                  <a:srgbClr val="336699"/>
                </a:solidFill>
                <a:cs typeface="Calibri" pitchFamily="34" charset="0"/>
              </a:rPr>
              <a:t>analysis </a:t>
            </a:r>
            <a:r>
              <a:rPr lang="en-US" dirty="0">
                <a:solidFill>
                  <a:srgbClr val="336699"/>
                </a:solidFill>
                <a:cs typeface="Calibri" pitchFamily="34" charset="0"/>
              </a:rPr>
              <a:t>is performed to identify the </a:t>
            </a:r>
            <a:r>
              <a:rPr lang="en-US" dirty="0" smtClean="0">
                <a:solidFill>
                  <a:srgbClr val="336699"/>
                </a:solidFill>
                <a:cs typeface="Calibri" pitchFamily="34" charset="0"/>
              </a:rPr>
              <a:t>placement of security cameras in </a:t>
            </a:r>
            <a:r>
              <a:rPr lang="en-US" dirty="0">
                <a:solidFill>
                  <a:srgbClr val="336699"/>
                </a:solidFill>
                <a:cs typeface="Calibri" pitchFamily="34" charset="0"/>
              </a:rPr>
              <a:t>E- Block to ensure </a:t>
            </a:r>
            <a:r>
              <a:rPr lang="en-US" dirty="0" smtClean="0">
                <a:solidFill>
                  <a:srgbClr val="336699"/>
                </a:solidFill>
                <a:cs typeface="Calibri" pitchFamily="34" charset="0"/>
              </a:rPr>
              <a:t>optimum video surveillance </a:t>
            </a:r>
            <a:endParaRPr lang="en-US" sz="2000" b="1" dirty="0">
              <a:solidFill>
                <a:srgbClr val="336699"/>
              </a:solidFill>
              <a:latin typeface="Calibri" pitchFamily="34" charset="0"/>
              <a:cs typeface="Calibri" pitchFamily="34" charset="0"/>
            </a:endParaRPr>
          </a:p>
        </p:txBody>
      </p:sp>
      <p:pic>
        <p:nvPicPr>
          <p:cNvPr id="3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174" y="1466850"/>
            <a:ext cx="8124825" cy="383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Oval 37"/>
          <p:cNvSpPr/>
          <p:nvPr/>
        </p:nvSpPr>
        <p:spPr>
          <a:xfrm>
            <a:off x="5717532" y="4038600"/>
            <a:ext cx="118872" cy="118872"/>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buClr>
                <a:srgbClr val="D98029"/>
              </a:buClr>
            </a:pPr>
            <a:endParaRPr lang="en-US" sz="1800" b="0" dirty="0">
              <a:solidFill>
                <a:srgbClr val="FFFFFF"/>
              </a:solidFill>
            </a:endParaRPr>
          </a:p>
        </p:txBody>
      </p:sp>
      <p:sp>
        <p:nvSpPr>
          <p:cNvPr id="39" name="TextBox 38"/>
          <p:cNvSpPr txBox="1"/>
          <p:nvPr/>
        </p:nvSpPr>
        <p:spPr>
          <a:xfrm>
            <a:off x="6338248" y="33806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CE</a:t>
            </a:r>
            <a:endParaRPr lang="en-US" sz="1200" b="0" dirty="0">
              <a:solidFill>
                <a:srgbClr val="000000"/>
              </a:solidFill>
              <a:latin typeface="Calibri" panose="020F0502020204030204" pitchFamily="34" charset="0"/>
              <a:cs typeface="Arial" charset="0"/>
            </a:endParaRPr>
          </a:p>
        </p:txBody>
      </p:sp>
      <p:sp>
        <p:nvSpPr>
          <p:cNvPr id="40" name="TextBox 39"/>
          <p:cNvSpPr txBox="1"/>
          <p:nvPr/>
        </p:nvSpPr>
        <p:spPr>
          <a:xfrm>
            <a:off x="5334000" y="27710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RBI</a:t>
            </a:r>
            <a:endParaRPr lang="en-US" sz="1200" b="0" dirty="0">
              <a:solidFill>
                <a:srgbClr val="000000"/>
              </a:solidFill>
              <a:latin typeface="Calibri" panose="020F0502020204030204" pitchFamily="34" charset="0"/>
              <a:cs typeface="Arial" charset="0"/>
            </a:endParaRPr>
          </a:p>
        </p:txBody>
      </p:sp>
      <p:sp>
        <p:nvSpPr>
          <p:cNvPr id="41" name="TextBox 40"/>
          <p:cNvSpPr txBox="1"/>
          <p:nvPr/>
        </p:nvSpPr>
        <p:spPr>
          <a:xfrm>
            <a:off x="4006760" y="4142601"/>
            <a:ext cx="928048"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BKC Park</a:t>
            </a:r>
            <a:endParaRPr lang="en-US" sz="1200" b="0" dirty="0">
              <a:solidFill>
                <a:srgbClr val="000000"/>
              </a:solidFill>
              <a:latin typeface="Calibri" panose="020F0502020204030204" pitchFamily="34" charset="0"/>
              <a:cs typeface="Arial" charset="0"/>
            </a:endParaRPr>
          </a:p>
        </p:txBody>
      </p:sp>
      <p:sp>
        <p:nvSpPr>
          <p:cNvPr id="42" name="TextBox 41"/>
          <p:cNvSpPr txBox="1"/>
          <p:nvPr/>
        </p:nvSpPr>
        <p:spPr>
          <a:xfrm>
            <a:off x="4153472" y="3243071"/>
            <a:ext cx="9144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Food</a:t>
            </a:r>
          </a:p>
          <a:p>
            <a:pPr eaLnBrk="1" hangingPunct="1"/>
            <a:r>
              <a:rPr lang="en-US" sz="1200" b="0" dirty="0" smtClean="0">
                <a:solidFill>
                  <a:srgbClr val="000000"/>
                </a:solidFill>
                <a:latin typeface="Calibri" panose="020F0502020204030204" pitchFamily="34" charset="0"/>
                <a:cs typeface="Arial" charset="0"/>
              </a:rPr>
              <a:t>Plaza</a:t>
            </a:r>
            <a:endParaRPr lang="en-US" sz="1200" b="0" dirty="0">
              <a:solidFill>
                <a:srgbClr val="000000"/>
              </a:solidFill>
              <a:latin typeface="Calibri" panose="020F0502020204030204" pitchFamily="34" charset="0"/>
              <a:cs typeface="Arial" charset="0"/>
            </a:endParaRPr>
          </a:p>
        </p:txBody>
      </p:sp>
      <p:sp>
        <p:nvSpPr>
          <p:cNvPr id="43" name="TextBox 42"/>
          <p:cNvSpPr txBox="1"/>
          <p:nvPr/>
        </p:nvSpPr>
        <p:spPr>
          <a:xfrm>
            <a:off x="1593384" y="3155456"/>
            <a:ext cx="878077"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a:t>
            </a:r>
            <a:endParaRPr lang="en-US" sz="1200" b="0" dirty="0">
              <a:solidFill>
                <a:srgbClr val="000000"/>
              </a:solidFill>
              <a:latin typeface="Calibri" panose="020F0502020204030204" pitchFamily="34" charset="0"/>
              <a:cs typeface="Arial" charset="0"/>
            </a:endParaRPr>
          </a:p>
        </p:txBody>
      </p:sp>
      <p:sp>
        <p:nvSpPr>
          <p:cNvPr id="44" name="TextBox 43"/>
          <p:cNvSpPr txBox="1"/>
          <p:nvPr/>
        </p:nvSpPr>
        <p:spPr>
          <a:xfrm>
            <a:off x="5146344" y="4034135"/>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School Plot</a:t>
            </a:r>
            <a:endParaRPr lang="en-US" sz="1200" b="0" dirty="0">
              <a:solidFill>
                <a:srgbClr val="000000"/>
              </a:solidFill>
              <a:latin typeface="Calibri" panose="020F0502020204030204" pitchFamily="34" charset="0"/>
              <a:cs typeface="Arial" charset="0"/>
            </a:endParaRPr>
          </a:p>
        </p:txBody>
      </p:sp>
      <p:sp>
        <p:nvSpPr>
          <p:cNvPr id="45" name="TextBox 44"/>
          <p:cNvSpPr txBox="1"/>
          <p:nvPr/>
        </p:nvSpPr>
        <p:spPr>
          <a:xfrm>
            <a:off x="2375848" y="3141808"/>
            <a:ext cx="7620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Sales Tax</a:t>
            </a:r>
            <a:endParaRPr lang="en-US" sz="1200" b="0" dirty="0">
              <a:solidFill>
                <a:srgbClr val="000000"/>
              </a:solidFill>
              <a:latin typeface="Calibri" panose="020F0502020204030204" pitchFamily="34" charset="0"/>
              <a:cs typeface="Arial" charset="0"/>
            </a:endParaRPr>
          </a:p>
        </p:txBody>
      </p:sp>
      <p:sp>
        <p:nvSpPr>
          <p:cNvPr id="46" name="TextBox 45"/>
          <p:cNvSpPr txBox="1"/>
          <p:nvPr/>
        </p:nvSpPr>
        <p:spPr>
          <a:xfrm>
            <a:off x="1759355" y="2514600"/>
            <a:ext cx="878077"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Family Court</a:t>
            </a:r>
            <a:endParaRPr lang="en-US" sz="1200" b="0" dirty="0">
              <a:solidFill>
                <a:srgbClr val="000000"/>
              </a:solidFill>
              <a:latin typeface="Calibri" panose="020F0502020204030204" pitchFamily="34" charset="0"/>
              <a:cs typeface="Arial" charset="0"/>
            </a:endParaRPr>
          </a:p>
        </p:txBody>
      </p:sp>
      <p:sp>
        <p:nvSpPr>
          <p:cNvPr id="47" name="TextBox 46"/>
          <p:cNvSpPr txBox="1"/>
          <p:nvPr/>
        </p:nvSpPr>
        <p:spPr>
          <a:xfrm>
            <a:off x="6045958" y="2713210"/>
            <a:ext cx="142164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Income Tax Office</a:t>
            </a:r>
            <a:endParaRPr lang="en-US" sz="1200" b="0" dirty="0">
              <a:solidFill>
                <a:srgbClr val="000000"/>
              </a:solidFill>
              <a:latin typeface="Calibri" panose="020F0502020204030204" pitchFamily="34" charset="0"/>
              <a:cs typeface="Arial" charset="0"/>
            </a:endParaRPr>
          </a:p>
        </p:txBody>
      </p:sp>
      <p:sp>
        <p:nvSpPr>
          <p:cNvPr id="48" name="TextBox 47"/>
          <p:cNvSpPr txBox="1"/>
          <p:nvPr/>
        </p:nvSpPr>
        <p:spPr>
          <a:xfrm>
            <a:off x="3099748" y="3429000"/>
            <a:ext cx="55785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CMC</a:t>
            </a:r>
            <a:endParaRPr lang="en-US" sz="1200" b="0" dirty="0">
              <a:solidFill>
                <a:srgbClr val="000000"/>
              </a:solidFill>
              <a:latin typeface="Calibri" panose="020F0502020204030204" pitchFamily="34" charset="0"/>
              <a:cs typeface="Arial" charset="0"/>
            </a:endParaRPr>
          </a:p>
        </p:txBody>
      </p:sp>
      <p:sp>
        <p:nvSpPr>
          <p:cNvPr id="49" name="TextBox 48"/>
          <p:cNvSpPr txBox="1"/>
          <p:nvPr/>
        </p:nvSpPr>
        <p:spPr>
          <a:xfrm>
            <a:off x="3543300" y="3429000"/>
            <a:ext cx="55785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MSEB</a:t>
            </a:r>
            <a:endParaRPr lang="en-US" sz="1200" b="0" dirty="0">
              <a:solidFill>
                <a:srgbClr val="000000"/>
              </a:solidFill>
              <a:latin typeface="Calibri" panose="020F0502020204030204" pitchFamily="34" charset="0"/>
              <a:cs typeface="Arial" charset="0"/>
            </a:endParaRPr>
          </a:p>
        </p:txBody>
      </p:sp>
      <p:sp>
        <p:nvSpPr>
          <p:cNvPr id="50" name="TextBox 49"/>
          <p:cNvSpPr txBox="1"/>
          <p:nvPr/>
        </p:nvSpPr>
        <p:spPr>
          <a:xfrm>
            <a:off x="5976584" y="3380601"/>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IB</a:t>
            </a:r>
            <a:endParaRPr lang="en-US" sz="1200" b="0" dirty="0">
              <a:solidFill>
                <a:srgbClr val="000000"/>
              </a:solidFill>
              <a:latin typeface="Calibri" panose="020F0502020204030204" pitchFamily="34" charset="0"/>
              <a:cs typeface="Arial" charset="0"/>
            </a:endParaRPr>
          </a:p>
        </p:txBody>
      </p:sp>
      <p:sp>
        <p:nvSpPr>
          <p:cNvPr id="51" name="TextBox 50"/>
          <p:cNvSpPr txBox="1"/>
          <p:nvPr/>
        </p:nvSpPr>
        <p:spPr>
          <a:xfrm>
            <a:off x="6722432" y="3288186"/>
            <a:ext cx="50292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AG</a:t>
            </a:r>
            <a:endParaRPr lang="en-US" sz="1200" b="0" dirty="0">
              <a:solidFill>
                <a:srgbClr val="000000"/>
              </a:solidFill>
              <a:latin typeface="Calibri" panose="020F0502020204030204" pitchFamily="34" charset="0"/>
              <a:cs typeface="Arial" charset="0"/>
            </a:endParaRPr>
          </a:p>
        </p:txBody>
      </p:sp>
      <p:sp>
        <p:nvSpPr>
          <p:cNvPr id="52" name="TextBox 51"/>
          <p:cNvSpPr txBox="1"/>
          <p:nvPr/>
        </p:nvSpPr>
        <p:spPr>
          <a:xfrm>
            <a:off x="1499022" y="1853228"/>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4F</a:t>
            </a:r>
            <a:endParaRPr lang="en-US" sz="1000" dirty="0">
              <a:solidFill>
                <a:srgbClr val="FF0000"/>
              </a:solidFill>
              <a:latin typeface="Calibri" panose="020F0502020204030204" pitchFamily="34" charset="0"/>
              <a:cs typeface="Arial" charset="0"/>
            </a:endParaRPr>
          </a:p>
        </p:txBody>
      </p:sp>
      <p:sp>
        <p:nvSpPr>
          <p:cNvPr id="53" name="TextBox 52"/>
          <p:cNvSpPr txBox="1"/>
          <p:nvPr/>
        </p:nvSpPr>
        <p:spPr>
          <a:xfrm>
            <a:off x="5105400" y="1905000"/>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1P, 4F</a:t>
            </a:r>
            <a:endParaRPr lang="en-US" sz="1000" dirty="0">
              <a:solidFill>
                <a:srgbClr val="FF0000"/>
              </a:solidFill>
              <a:latin typeface="Calibri" panose="020F0502020204030204" pitchFamily="34" charset="0"/>
              <a:cs typeface="Arial" charset="0"/>
            </a:endParaRPr>
          </a:p>
        </p:txBody>
      </p:sp>
      <p:sp>
        <p:nvSpPr>
          <p:cNvPr id="54" name="TextBox 53"/>
          <p:cNvSpPr txBox="1"/>
          <p:nvPr/>
        </p:nvSpPr>
        <p:spPr>
          <a:xfrm>
            <a:off x="7843482" y="1854662"/>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1P,4F</a:t>
            </a:r>
            <a:endParaRPr lang="en-US" sz="1000" dirty="0">
              <a:solidFill>
                <a:srgbClr val="000000"/>
              </a:solidFill>
              <a:latin typeface="Calibri" panose="020F0502020204030204" pitchFamily="34" charset="0"/>
              <a:cs typeface="Arial" charset="0"/>
            </a:endParaRPr>
          </a:p>
        </p:txBody>
      </p:sp>
      <p:sp>
        <p:nvSpPr>
          <p:cNvPr id="55" name="TextBox 54"/>
          <p:cNvSpPr txBox="1"/>
          <p:nvPr/>
        </p:nvSpPr>
        <p:spPr>
          <a:xfrm>
            <a:off x="7544937" y="2996850"/>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1P,2F</a:t>
            </a:r>
            <a:endParaRPr lang="en-US" sz="1000" dirty="0">
              <a:solidFill>
                <a:srgbClr val="000000"/>
              </a:solidFill>
              <a:latin typeface="Calibri" panose="020F0502020204030204" pitchFamily="34" charset="0"/>
              <a:cs typeface="Arial" charset="0"/>
            </a:endParaRPr>
          </a:p>
        </p:txBody>
      </p:sp>
      <p:sp>
        <p:nvSpPr>
          <p:cNvPr id="56" name="TextBox 55"/>
          <p:cNvSpPr txBox="1"/>
          <p:nvPr/>
        </p:nvSpPr>
        <p:spPr>
          <a:xfrm>
            <a:off x="6245556" y="4296489"/>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2F</a:t>
            </a:r>
            <a:endParaRPr lang="en-US" sz="1000" dirty="0">
              <a:solidFill>
                <a:srgbClr val="000000"/>
              </a:solidFill>
              <a:latin typeface="Calibri" panose="020F0502020204030204" pitchFamily="34" charset="0"/>
              <a:cs typeface="Arial" charset="0"/>
            </a:endParaRPr>
          </a:p>
        </p:txBody>
      </p:sp>
      <p:sp>
        <p:nvSpPr>
          <p:cNvPr id="57" name="TextBox 56"/>
          <p:cNvSpPr txBox="1"/>
          <p:nvPr/>
        </p:nvSpPr>
        <p:spPr>
          <a:xfrm>
            <a:off x="3848100" y="4960694"/>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2F</a:t>
            </a:r>
            <a:endParaRPr lang="en-US" sz="1000" dirty="0">
              <a:solidFill>
                <a:srgbClr val="000000"/>
              </a:solidFill>
              <a:latin typeface="Calibri" panose="020F0502020204030204" pitchFamily="34" charset="0"/>
              <a:cs typeface="Arial" charset="0"/>
            </a:endParaRPr>
          </a:p>
        </p:txBody>
      </p:sp>
      <p:sp>
        <p:nvSpPr>
          <p:cNvPr id="58" name="TextBox 57"/>
          <p:cNvSpPr txBox="1"/>
          <p:nvPr/>
        </p:nvSpPr>
        <p:spPr>
          <a:xfrm>
            <a:off x="571500" y="4829889"/>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2F</a:t>
            </a:r>
            <a:endParaRPr lang="en-US" sz="1000" dirty="0">
              <a:solidFill>
                <a:srgbClr val="000000"/>
              </a:solidFill>
              <a:latin typeface="Calibri" panose="020F0502020204030204" pitchFamily="34" charset="0"/>
              <a:cs typeface="Arial" charset="0"/>
            </a:endParaRPr>
          </a:p>
        </p:txBody>
      </p:sp>
      <p:sp>
        <p:nvSpPr>
          <p:cNvPr id="59" name="TextBox 58"/>
          <p:cNvSpPr txBox="1"/>
          <p:nvPr/>
        </p:nvSpPr>
        <p:spPr>
          <a:xfrm>
            <a:off x="2515816" y="3977480"/>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1F</a:t>
            </a:r>
            <a:endParaRPr lang="en-US" sz="1000" dirty="0">
              <a:solidFill>
                <a:srgbClr val="000000"/>
              </a:solidFill>
              <a:latin typeface="Calibri" panose="020F0502020204030204" pitchFamily="34" charset="0"/>
              <a:cs typeface="Arial" charset="0"/>
            </a:endParaRPr>
          </a:p>
        </p:txBody>
      </p:sp>
      <p:sp>
        <p:nvSpPr>
          <p:cNvPr id="60" name="TextBox 59"/>
          <p:cNvSpPr txBox="1"/>
          <p:nvPr/>
        </p:nvSpPr>
        <p:spPr>
          <a:xfrm>
            <a:off x="3165712" y="3243071"/>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1F</a:t>
            </a:r>
            <a:endParaRPr lang="en-US" sz="1000" dirty="0">
              <a:solidFill>
                <a:srgbClr val="000000"/>
              </a:solidFill>
              <a:latin typeface="Calibri" panose="020F0502020204030204" pitchFamily="34" charset="0"/>
              <a:cs typeface="Arial" charset="0"/>
            </a:endParaRPr>
          </a:p>
        </p:txBody>
      </p:sp>
      <p:sp>
        <p:nvSpPr>
          <p:cNvPr id="61" name="TextBox 60"/>
          <p:cNvSpPr txBox="1"/>
          <p:nvPr/>
        </p:nvSpPr>
        <p:spPr>
          <a:xfrm>
            <a:off x="3390900" y="2854532"/>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1F</a:t>
            </a:r>
            <a:endParaRPr lang="en-US" sz="1000" dirty="0">
              <a:solidFill>
                <a:srgbClr val="000000"/>
              </a:solidFill>
              <a:latin typeface="Calibri" panose="020F0502020204030204" pitchFamily="34" charset="0"/>
              <a:cs typeface="Arial" charset="0"/>
            </a:endParaRPr>
          </a:p>
        </p:txBody>
      </p:sp>
      <p:sp>
        <p:nvSpPr>
          <p:cNvPr id="62" name="TextBox 61"/>
          <p:cNvSpPr txBox="1"/>
          <p:nvPr/>
        </p:nvSpPr>
        <p:spPr>
          <a:xfrm>
            <a:off x="4953000" y="2895600"/>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1F</a:t>
            </a:r>
            <a:endParaRPr lang="en-US" sz="1000" dirty="0">
              <a:solidFill>
                <a:srgbClr val="000000"/>
              </a:solidFill>
              <a:latin typeface="Calibri" panose="020F0502020204030204" pitchFamily="34" charset="0"/>
              <a:cs typeface="Arial" charset="0"/>
            </a:endParaRPr>
          </a:p>
        </p:txBody>
      </p:sp>
      <p:sp>
        <p:nvSpPr>
          <p:cNvPr id="63" name="TextBox 62"/>
          <p:cNvSpPr txBox="1"/>
          <p:nvPr/>
        </p:nvSpPr>
        <p:spPr>
          <a:xfrm>
            <a:off x="5398516" y="3258979"/>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1F</a:t>
            </a:r>
            <a:endParaRPr lang="en-US" sz="1000" dirty="0">
              <a:solidFill>
                <a:srgbClr val="000000"/>
              </a:solidFill>
              <a:latin typeface="Calibri" panose="020F0502020204030204" pitchFamily="34" charset="0"/>
              <a:cs typeface="Arial" charset="0"/>
            </a:endParaRPr>
          </a:p>
        </p:txBody>
      </p:sp>
      <p:sp>
        <p:nvSpPr>
          <p:cNvPr id="64" name="TextBox 63"/>
          <p:cNvSpPr txBox="1"/>
          <p:nvPr/>
        </p:nvSpPr>
        <p:spPr>
          <a:xfrm>
            <a:off x="914400" y="2853154"/>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1P,3F</a:t>
            </a:r>
            <a:endParaRPr lang="en-US" sz="1000" dirty="0">
              <a:solidFill>
                <a:srgbClr val="FF0000"/>
              </a:solidFill>
              <a:latin typeface="Calibri" panose="020F0502020204030204" pitchFamily="34" charset="0"/>
              <a:cs typeface="Arial" charset="0"/>
            </a:endParaRPr>
          </a:p>
        </p:txBody>
      </p:sp>
      <p:sp>
        <p:nvSpPr>
          <p:cNvPr id="65" name="TextBox 64"/>
          <p:cNvSpPr txBox="1"/>
          <p:nvPr/>
        </p:nvSpPr>
        <p:spPr>
          <a:xfrm>
            <a:off x="5486400" y="4097179"/>
            <a:ext cx="533400" cy="246221"/>
          </a:xfrm>
          <a:prstGeom prst="rect">
            <a:avLst/>
          </a:prstGeom>
          <a:noFill/>
        </p:spPr>
        <p:txBody>
          <a:bodyPr wrap="square" rtlCol="0">
            <a:spAutoFit/>
          </a:bodyPr>
          <a:lstStyle/>
          <a:p>
            <a:pPr algn="ctr">
              <a:buClr>
                <a:srgbClr val="D98029"/>
              </a:buClr>
            </a:pPr>
            <a:r>
              <a:rPr lang="en-US" sz="1000" dirty="0" smtClean="0">
                <a:solidFill>
                  <a:srgbClr val="000000"/>
                </a:solidFill>
                <a:latin typeface="Calibri" panose="020F0502020204030204" pitchFamily="34" charset="0"/>
                <a:cs typeface="Arial" charset="0"/>
              </a:rPr>
              <a:t>1F</a:t>
            </a:r>
            <a:endParaRPr lang="en-US" sz="1000" dirty="0">
              <a:solidFill>
                <a:srgbClr val="000000"/>
              </a:solidFill>
              <a:latin typeface="Calibri" panose="020F0502020204030204" pitchFamily="34" charset="0"/>
              <a:cs typeface="Arial" charset="0"/>
            </a:endParaRPr>
          </a:p>
        </p:txBody>
      </p:sp>
      <p:sp>
        <p:nvSpPr>
          <p:cNvPr id="66" name="TextBox 65"/>
          <p:cNvSpPr txBox="1"/>
          <p:nvPr/>
        </p:nvSpPr>
        <p:spPr>
          <a:xfrm>
            <a:off x="4272887" y="2299086"/>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3F</a:t>
            </a:r>
            <a:endParaRPr lang="en-US" sz="1000" dirty="0">
              <a:solidFill>
                <a:srgbClr val="FF0000"/>
              </a:solidFill>
              <a:latin typeface="Calibri" panose="020F0502020204030204" pitchFamily="34" charset="0"/>
              <a:cs typeface="Arial" charset="0"/>
            </a:endParaRPr>
          </a:p>
        </p:txBody>
      </p:sp>
      <p:sp>
        <p:nvSpPr>
          <p:cNvPr id="69" name="TextBox 68"/>
          <p:cNvSpPr txBox="1"/>
          <p:nvPr/>
        </p:nvSpPr>
        <p:spPr>
          <a:xfrm>
            <a:off x="4101152" y="5261844"/>
            <a:ext cx="4940944" cy="1384995"/>
          </a:xfrm>
          <a:prstGeom prst="rect">
            <a:avLst/>
          </a:prstGeom>
          <a:noFill/>
        </p:spPr>
        <p:txBody>
          <a:bodyPr wrap="square" rtlCol="0">
            <a:spAutoFit/>
          </a:bodyPr>
          <a:lstStyle/>
          <a:p>
            <a:pPr>
              <a:buClr>
                <a:srgbClr val="D98029"/>
              </a:buClr>
            </a:pPr>
            <a:r>
              <a:rPr lang="en-US" sz="1200" b="0" dirty="0" smtClean="0">
                <a:solidFill>
                  <a:srgbClr val="000000"/>
                </a:solidFill>
                <a:latin typeface="Calibri" panose="020F0502020204030204" pitchFamily="34" charset="0"/>
                <a:cs typeface="Arial" charset="0"/>
              </a:rPr>
              <a:t>Security cameras suggested:                     2 PTZ + 18 fixed cameras</a:t>
            </a:r>
          </a:p>
          <a:p>
            <a:pPr>
              <a:buClr>
                <a:srgbClr val="D98029"/>
              </a:buClr>
            </a:pPr>
            <a:r>
              <a:rPr lang="en-US" sz="1200" b="0" dirty="0" smtClean="0">
                <a:solidFill>
                  <a:srgbClr val="000000"/>
                </a:solidFill>
                <a:latin typeface="Calibri" panose="020F0502020204030204" pitchFamily="34" charset="0"/>
                <a:cs typeface="Arial" charset="0"/>
              </a:rPr>
              <a:t>Mumbai CCTV cameras:                             2 </a:t>
            </a:r>
            <a:r>
              <a:rPr lang="en-US" sz="1200" b="0" dirty="0">
                <a:solidFill>
                  <a:srgbClr val="000000"/>
                </a:solidFill>
                <a:latin typeface="Calibri" panose="020F0502020204030204" pitchFamily="34" charset="0"/>
                <a:cs typeface="Arial" charset="0"/>
              </a:rPr>
              <a:t>PTZ + 14 fixed </a:t>
            </a:r>
            <a:r>
              <a:rPr lang="en-US" sz="1200" b="0" dirty="0" smtClean="0">
                <a:solidFill>
                  <a:srgbClr val="000000"/>
                </a:solidFill>
                <a:latin typeface="Calibri" panose="020F0502020204030204" pitchFamily="34" charset="0"/>
                <a:cs typeface="Arial" charset="0"/>
              </a:rPr>
              <a:t>cameras</a:t>
            </a:r>
          </a:p>
          <a:p>
            <a:pPr>
              <a:buClr>
                <a:srgbClr val="D98029"/>
              </a:buClr>
            </a:pPr>
            <a:r>
              <a:rPr lang="en-US" sz="1200" b="0" dirty="0" smtClean="0">
                <a:solidFill>
                  <a:srgbClr val="000000"/>
                </a:solidFill>
                <a:latin typeface="Calibri" panose="020F0502020204030204" pitchFamily="34" charset="0"/>
                <a:cs typeface="Arial" charset="0"/>
              </a:rPr>
              <a:t>Total cameras in BKC:                                 4 PTZ +32 fixed cameras</a:t>
            </a:r>
          </a:p>
          <a:p>
            <a:pPr>
              <a:buClr>
                <a:srgbClr val="D98029"/>
              </a:buClr>
            </a:pPr>
            <a:r>
              <a:rPr lang="en-US" sz="1200" b="0" dirty="0" smtClean="0">
                <a:solidFill>
                  <a:srgbClr val="000000"/>
                </a:solidFill>
                <a:latin typeface="Calibri" panose="020F0502020204030204" pitchFamily="34" charset="0"/>
                <a:cs typeface="Arial" charset="0"/>
              </a:rPr>
              <a:t>Total cameras suggested in this project: 2 </a:t>
            </a:r>
            <a:r>
              <a:rPr lang="en-US" sz="1200" b="0" dirty="0">
                <a:solidFill>
                  <a:srgbClr val="000000"/>
                </a:solidFill>
                <a:latin typeface="Calibri" panose="020F0502020204030204" pitchFamily="34" charset="0"/>
                <a:cs typeface="Arial" charset="0"/>
              </a:rPr>
              <a:t>PTZ + 18 </a:t>
            </a:r>
            <a:r>
              <a:rPr lang="en-US" sz="1200" b="0" dirty="0" smtClean="0">
                <a:solidFill>
                  <a:srgbClr val="000000"/>
                </a:solidFill>
                <a:latin typeface="Calibri" panose="020F0502020204030204" pitchFamily="34" charset="0"/>
                <a:cs typeface="Arial" charset="0"/>
              </a:rPr>
              <a:t>fixed cameras </a:t>
            </a:r>
          </a:p>
          <a:p>
            <a:pPr>
              <a:buClr>
                <a:srgbClr val="D98029"/>
              </a:buClr>
            </a:pPr>
            <a:r>
              <a:rPr lang="en-US" sz="1200" b="0" dirty="0">
                <a:solidFill>
                  <a:srgbClr val="000000"/>
                </a:solidFill>
                <a:latin typeface="Calibri" panose="020F0502020204030204" pitchFamily="34" charset="0"/>
                <a:cs typeface="Arial" charset="0"/>
              </a:rPr>
              <a:t> </a:t>
            </a:r>
            <a:r>
              <a:rPr lang="en-US" sz="1200" b="0" dirty="0" smtClean="0">
                <a:solidFill>
                  <a:srgbClr val="000000"/>
                </a:solidFill>
                <a:latin typeface="Calibri" panose="020F0502020204030204" pitchFamily="34" charset="0"/>
                <a:cs typeface="Arial" charset="0"/>
              </a:rPr>
              <a:t>                                                                      (</a:t>
            </a:r>
            <a:r>
              <a:rPr lang="en-US" sz="1200" b="0" dirty="0">
                <a:solidFill>
                  <a:srgbClr val="000000"/>
                </a:solidFill>
                <a:latin typeface="Calibri" panose="020F0502020204030204" pitchFamily="34" charset="0"/>
                <a:cs typeface="Arial" charset="0"/>
              </a:rPr>
              <a:t>not including Mumbai CCTV)</a:t>
            </a:r>
          </a:p>
          <a:p>
            <a:pPr>
              <a:buClr>
                <a:srgbClr val="D98029"/>
              </a:buClr>
            </a:pPr>
            <a:endParaRPr lang="en-US" sz="1200" b="0" dirty="0">
              <a:solidFill>
                <a:srgbClr val="000000"/>
              </a:solidFill>
              <a:latin typeface="Calibri" panose="020F0502020204030204" pitchFamily="34" charset="0"/>
              <a:cs typeface="Arial" charset="0"/>
            </a:endParaRPr>
          </a:p>
          <a:p>
            <a:pPr>
              <a:buClr>
                <a:srgbClr val="D98029"/>
              </a:buClr>
            </a:pPr>
            <a:endParaRPr lang="en-US" sz="1200" b="0" dirty="0">
              <a:solidFill>
                <a:srgbClr val="000000"/>
              </a:solidFill>
              <a:latin typeface="Calibri" panose="020F0502020204030204" pitchFamily="34" charset="0"/>
              <a:cs typeface="Arial" charset="0"/>
            </a:endParaRPr>
          </a:p>
        </p:txBody>
      </p:sp>
      <p:grpSp>
        <p:nvGrpSpPr>
          <p:cNvPr id="72" name="Group 71"/>
          <p:cNvGrpSpPr/>
          <p:nvPr/>
        </p:nvGrpSpPr>
        <p:grpSpPr>
          <a:xfrm>
            <a:off x="8083097" y="103045"/>
            <a:ext cx="972476" cy="948528"/>
            <a:chOff x="2384041" y="1342228"/>
            <a:chExt cx="4349827" cy="4568825"/>
          </a:xfrm>
        </p:grpSpPr>
        <p:sp>
          <p:nvSpPr>
            <p:cNvPr id="73"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74"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75"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76"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77"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78"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79" name="Picture 10" descr="https://encrypted-tbn3.gstatic.com/images?q=tbn:ANd9GcTwdpsmYxLQzyYC8_8EtHGplTg2-bE7keyvHKS7O6KcyHPiWYI9"/>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t="22219"/>
          <a:stretch/>
        </p:blipFill>
        <p:spPr bwMode="auto">
          <a:xfrm flipH="1">
            <a:off x="8370140" y="391848"/>
            <a:ext cx="366486" cy="378127"/>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152400" y="5732648"/>
            <a:ext cx="41910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Security Cameras suggested</a:t>
            </a:r>
            <a:endParaRPr lang="en-US" sz="1200" dirty="0">
              <a:solidFill>
                <a:srgbClr val="000000"/>
              </a:solidFill>
              <a:latin typeface="Calibri" panose="020F0502020204030204" pitchFamily="34" charset="0"/>
              <a:cs typeface="Arial" charset="0"/>
            </a:endParaRPr>
          </a:p>
        </p:txBody>
      </p:sp>
      <p:sp>
        <p:nvSpPr>
          <p:cNvPr id="85" name="TextBox 84"/>
          <p:cNvSpPr txBox="1"/>
          <p:nvPr/>
        </p:nvSpPr>
        <p:spPr>
          <a:xfrm>
            <a:off x="308992" y="5950097"/>
            <a:ext cx="41910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Mumbai CCTV Security Cameras</a:t>
            </a:r>
            <a:endParaRPr lang="en-US" sz="1200" dirty="0">
              <a:solidFill>
                <a:srgbClr val="000000"/>
              </a:solidFill>
              <a:latin typeface="Calibri" panose="020F0502020204030204" pitchFamily="34" charset="0"/>
              <a:cs typeface="Arial" charset="0"/>
            </a:endParaRPr>
          </a:p>
        </p:txBody>
      </p:sp>
      <p:sp>
        <p:nvSpPr>
          <p:cNvPr id="86" name="Oval 85"/>
          <p:cNvSpPr/>
          <p:nvPr/>
        </p:nvSpPr>
        <p:spPr>
          <a:xfrm>
            <a:off x="762000" y="5816186"/>
            <a:ext cx="152400" cy="15240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buClr>
                <a:srgbClr val="D98029"/>
              </a:buClr>
            </a:pPr>
            <a:endParaRPr lang="en-US" sz="1200" b="0" dirty="0">
              <a:solidFill>
                <a:srgbClr val="FFFFFF"/>
              </a:solidFill>
              <a:latin typeface="Calibri" panose="020F0502020204030204" pitchFamily="34" charset="0"/>
            </a:endParaRPr>
          </a:p>
        </p:txBody>
      </p:sp>
      <p:sp>
        <p:nvSpPr>
          <p:cNvPr id="87" name="Oval 86"/>
          <p:cNvSpPr/>
          <p:nvPr/>
        </p:nvSpPr>
        <p:spPr>
          <a:xfrm>
            <a:off x="762000" y="6026356"/>
            <a:ext cx="152400" cy="152400"/>
          </a:xfrm>
          <a:prstGeom prst="ellipse">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buClr>
                <a:srgbClr val="D98029"/>
              </a:buClr>
            </a:pPr>
            <a:endParaRPr lang="en-US" sz="1200" b="0" dirty="0">
              <a:solidFill>
                <a:srgbClr val="FFFFFF"/>
              </a:solidFill>
              <a:latin typeface="Calibri" panose="020F0502020204030204" pitchFamily="34" charset="0"/>
            </a:endParaRPr>
          </a:p>
        </p:txBody>
      </p:sp>
      <p:sp>
        <p:nvSpPr>
          <p:cNvPr id="88" name="TextBox 87"/>
          <p:cNvSpPr txBox="1"/>
          <p:nvPr/>
        </p:nvSpPr>
        <p:spPr>
          <a:xfrm>
            <a:off x="550863" y="6206064"/>
            <a:ext cx="8089900" cy="507831"/>
          </a:xfrm>
          <a:prstGeom prst="rect">
            <a:avLst/>
          </a:prstGeom>
          <a:noFill/>
        </p:spPr>
        <p:txBody>
          <a:bodyPr wrap="square" rtlCol="0">
            <a:spAutoFit/>
          </a:bodyPr>
          <a:lstStyle/>
          <a:p>
            <a:pPr eaLnBrk="1" hangingPunct="1"/>
            <a:r>
              <a:rPr lang="en-US" sz="900" b="0" i="1" dirty="0" smtClean="0">
                <a:solidFill>
                  <a:srgbClr val="000000"/>
                </a:solidFill>
                <a:latin typeface="Arial" charset="0"/>
                <a:cs typeface="Arial" charset="0"/>
              </a:rPr>
              <a:t>Camera locations are decided based on field visit and office area coverage</a:t>
            </a:r>
          </a:p>
          <a:p>
            <a:pPr eaLnBrk="1" hangingPunct="1"/>
            <a:r>
              <a:rPr lang="en-US" sz="900" b="0" i="1" dirty="0">
                <a:solidFill>
                  <a:srgbClr val="000000"/>
                </a:solidFill>
                <a:latin typeface="Arial" charset="0"/>
                <a:cs typeface="Arial" charset="0"/>
              </a:rPr>
              <a:t>We are proposing analytics for 20% of </a:t>
            </a:r>
            <a:r>
              <a:rPr lang="en-US" sz="900" b="0" i="1" dirty="0" smtClean="0">
                <a:solidFill>
                  <a:srgbClr val="000000"/>
                </a:solidFill>
                <a:latin typeface="Arial" charset="0"/>
                <a:cs typeface="Arial" charset="0"/>
              </a:rPr>
              <a:t>cameras. For Mumbai </a:t>
            </a:r>
            <a:r>
              <a:rPr lang="en-US" sz="900" b="0" i="1" dirty="0">
                <a:solidFill>
                  <a:srgbClr val="000000"/>
                </a:solidFill>
                <a:latin typeface="Arial" charset="0"/>
                <a:cs typeface="Arial" charset="0"/>
              </a:rPr>
              <a:t>CCTV 1% of the cameras are proposed to have video analytics but it is unknown whether any BKC cameras will be among them</a:t>
            </a:r>
          </a:p>
        </p:txBody>
      </p:sp>
    </p:spTree>
    <p:extLst>
      <p:ext uri="{BB962C8B-B14F-4D97-AF65-F5344CB8AC3E}">
        <p14:creationId xmlns:p14="http://schemas.microsoft.com/office/powerpoint/2010/main" val="27337038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415" y="0"/>
            <a:ext cx="7031671" cy="1002979"/>
          </a:xfrm>
        </p:spPr>
        <p:txBody>
          <a:bodyPr vert="horz" lIns="0" tIns="45720" rIns="91440" bIns="0" rtlCol="0" anchor="b" anchorCtr="0">
            <a:normAutofit/>
          </a:bodyPr>
          <a:lstStyle/>
          <a:p>
            <a:r>
              <a:rPr lang="en-US" dirty="0" smtClean="0">
                <a:solidFill>
                  <a:srgbClr val="336699"/>
                </a:solidFill>
                <a:cs typeface="Calibri" pitchFamily="34" charset="0"/>
              </a:rPr>
              <a:t>Similar analysis </a:t>
            </a:r>
            <a:r>
              <a:rPr lang="en-US" dirty="0">
                <a:solidFill>
                  <a:srgbClr val="336699"/>
                </a:solidFill>
                <a:cs typeface="Calibri" pitchFamily="34" charset="0"/>
              </a:rPr>
              <a:t>is </a:t>
            </a:r>
            <a:r>
              <a:rPr lang="en-US" dirty="0" smtClean="0">
                <a:solidFill>
                  <a:srgbClr val="336699"/>
                </a:solidFill>
                <a:cs typeface="Calibri" pitchFamily="34" charset="0"/>
              </a:rPr>
              <a:t>done to </a:t>
            </a:r>
            <a:r>
              <a:rPr lang="en-US" dirty="0">
                <a:solidFill>
                  <a:srgbClr val="336699"/>
                </a:solidFill>
                <a:cs typeface="Calibri" pitchFamily="34" charset="0"/>
              </a:rPr>
              <a:t>identify the placement of security cameras in </a:t>
            </a:r>
            <a:r>
              <a:rPr lang="en-US" dirty="0" smtClean="0">
                <a:solidFill>
                  <a:srgbClr val="336699"/>
                </a:solidFill>
                <a:cs typeface="Calibri" pitchFamily="34" charset="0"/>
              </a:rPr>
              <a:t>G-Block</a:t>
            </a:r>
            <a:endParaRPr lang="en-US" sz="2000" b="1" dirty="0">
              <a:solidFill>
                <a:srgbClr val="336699"/>
              </a:solidFill>
              <a:latin typeface="Calibri" pitchFamily="34" charset="0"/>
              <a:cs typeface="Calibri" pitchFamily="34" charset="0"/>
            </a:endParaRPr>
          </a:p>
        </p:txBody>
      </p:sp>
      <p:sp>
        <p:nvSpPr>
          <p:cNvPr id="13" name="TextBox 12"/>
          <p:cNvSpPr txBox="1"/>
          <p:nvPr/>
        </p:nvSpPr>
        <p:spPr>
          <a:xfrm>
            <a:off x="152400" y="5732648"/>
            <a:ext cx="41910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Security Cameras suggested</a:t>
            </a:r>
            <a:endParaRPr lang="en-US" sz="1200" dirty="0">
              <a:solidFill>
                <a:srgbClr val="000000"/>
              </a:solidFill>
              <a:latin typeface="Calibri" panose="020F0502020204030204" pitchFamily="34" charset="0"/>
              <a:cs typeface="Arial" charset="0"/>
            </a:endParaRPr>
          </a:p>
        </p:txBody>
      </p:sp>
      <p:sp>
        <p:nvSpPr>
          <p:cNvPr id="14" name="TextBox 13"/>
          <p:cNvSpPr txBox="1"/>
          <p:nvPr/>
        </p:nvSpPr>
        <p:spPr>
          <a:xfrm>
            <a:off x="308992" y="5950097"/>
            <a:ext cx="4191000" cy="276999"/>
          </a:xfrm>
          <a:prstGeom prst="rect">
            <a:avLst/>
          </a:prstGeom>
          <a:noFill/>
        </p:spPr>
        <p:txBody>
          <a:bodyPr wrap="square" rtlCol="0">
            <a:spAutoFit/>
          </a:bodyPr>
          <a:lstStyle/>
          <a:p>
            <a:pPr algn="ctr">
              <a:buClr>
                <a:srgbClr val="D98029"/>
              </a:buClr>
            </a:pPr>
            <a:r>
              <a:rPr lang="en-US" sz="1200" dirty="0" smtClean="0">
                <a:solidFill>
                  <a:srgbClr val="000000"/>
                </a:solidFill>
                <a:latin typeface="Calibri" panose="020F0502020204030204" pitchFamily="34" charset="0"/>
                <a:cs typeface="Arial" charset="0"/>
              </a:rPr>
              <a:t>Mumbai CCTV Security Cameras</a:t>
            </a:r>
            <a:endParaRPr lang="en-US" sz="1200" dirty="0">
              <a:solidFill>
                <a:srgbClr val="000000"/>
              </a:solidFill>
              <a:latin typeface="Calibri" panose="020F0502020204030204" pitchFamily="34" charset="0"/>
              <a:cs typeface="Arial" charset="0"/>
            </a:endParaRPr>
          </a:p>
        </p:txBody>
      </p:sp>
      <p:grpSp>
        <p:nvGrpSpPr>
          <p:cNvPr id="2" name="Group 1"/>
          <p:cNvGrpSpPr/>
          <p:nvPr/>
        </p:nvGrpSpPr>
        <p:grpSpPr>
          <a:xfrm>
            <a:off x="128504" y="1182029"/>
            <a:ext cx="7153275" cy="4604241"/>
            <a:chOff x="838200" y="1182029"/>
            <a:chExt cx="7153275" cy="4604241"/>
          </a:xfrm>
        </p:grpSpPr>
        <p:pic>
          <p:nvPicPr>
            <p:cNvPr id="3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392"/>
            <a:stretch/>
          </p:blipFill>
          <p:spPr bwMode="auto">
            <a:xfrm>
              <a:off x="838200" y="1182029"/>
              <a:ext cx="7153275" cy="4604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Oval 34"/>
            <p:cNvSpPr/>
            <p:nvPr/>
          </p:nvSpPr>
          <p:spPr>
            <a:xfrm>
              <a:off x="3540456" y="1410803"/>
              <a:ext cx="76200" cy="76200"/>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6" name="Oval 35"/>
            <p:cNvSpPr/>
            <p:nvPr/>
          </p:nvSpPr>
          <p:spPr>
            <a:xfrm>
              <a:off x="3810000" y="2243315"/>
              <a:ext cx="76200" cy="76200"/>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7" name="Oval 36"/>
            <p:cNvSpPr/>
            <p:nvPr/>
          </p:nvSpPr>
          <p:spPr>
            <a:xfrm>
              <a:off x="3907808" y="2540155"/>
              <a:ext cx="76200" cy="76200"/>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dirty="0">
                <a:solidFill>
                  <a:srgbClr val="FFFFFF"/>
                </a:solidFill>
              </a:endParaRPr>
            </a:p>
          </p:txBody>
        </p:sp>
        <p:sp>
          <p:nvSpPr>
            <p:cNvPr id="38" name="TextBox 37"/>
            <p:cNvSpPr txBox="1"/>
            <p:nvPr/>
          </p:nvSpPr>
          <p:spPr>
            <a:xfrm>
              <a:off x="1752600" y="2616355"/>
              <a:ext cx="55321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NSE</a:t>
              </a:r>
              <a:endParaRPr lang="en-US" sz="1200" b="0" dirty="0">
                <a:solidFill>
                  <a:srgbClr val="000000"/>
                </a:solidFill>
                <a:latin typeface="Calibri" panose="020F0502020204030204" pitchFamily="34" charset="0"/>
                <a:cs typeface="Arial" charset="0"/>
              </a:endParaRPr>
            </a:p>
          </p:txBody>
        </p:sp>
        <p:sp>
          <p:nvSpPr>
            <p:cNvPr id="39" name="TextBox 38"/>
            <p:cNvSpPr txBox="1"/>
            <p:nvPr/>
          </p:nvSpPr>
          <p:spPr>
            <a:xfrm>
              <a:off x="2286000" y="2867068"/>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SEBI</a:t>
              </a:r>
              <a:endParaRPr lang="en-US" sz="1200" b="0" dirty="0">
                <a:solidFill>
                  <a:srgbClr val="000000"/>
                </a:solidFill>
                <a:latin typeface="Calibri" panose="020F0502020204030204" pitchFamily="34" charset="0"/>
                <a:cs typeface="Arial" charset="0"/>
              </a:endParaRPr>
            </a:p>
          </p:txBody>
        </p:sp>
        <p:sp>
          <p:nvSpPr>
            <p:cNvPr id="40" name="TextBox 39"/>
            <p:cNvSpPr txBox="1"/>
            <p:nvPr/>
          </p:nvSpPr>
          <p:spPr>
            <a:xfrm>
              <a:off x="1905000" y="3074060"/>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SBI</a:t>
              </a:r>
              <a:endParaRPr lang="en-US" sz="1200" b="0" dirty="0">
                <a:solidFill>
                  <a:srgbClr val="000000"/>
                </a:solidFill>
                <a:latin typeface="Calibri" panose="020F0502020204030204" pitchFamily="34" charset="0"/>
                <a:cs typeface="Arial" charset="0"/>
              </a:endParaRPr>
            </a:p>
          </p:txBody>
        </p:sp>
        <p:sp>
          <p:nvSpPr>
            <p:cNvPr id="41" name="TextBox 40"/>
            <p:cNvSpPr txBox="1"/>
            <p:nvPr/>
          </p:nvSpPr>
          <p:spPr>
            <a:xfrm>
              <a:off x="1676400" y="3198659"/>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IDBI</a:t>
              </a:r>
              <a:endParaRPr lang="en-US" sz="1200" b="0" dirty="0">
                <a:solidFill>
                  <a:srgbClr val="000000"/>
                </a:solidFill>
                <a:latin typeface="Calibri" panose="020F0502020204030204" pitchFamily="34" charset="0"/>
                <a:cs typeface="Arial" charset="0"/>
              </a:endParaRPr>
            </a:p>
          </p:txBody>
        </p:sp>
        <p:sp>
          <p:nvSpPr>
            <p:cNvPr id="42" name="TextBox 41"/>
            <p:cNvSpPr txBox="1"/>
            <p:nvPr/>
          </p:nvSpPr>
          <p:spPr>
            <a:xfrm>
              <a:off x="2743200" y="2589059"/>
              <a:ext cx="457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ILFS</a:t>
              </a:r>
              <a:endParaRPr lang="en-US" sz="1200" b="0" dirty="0">
                <a:solidFill>
                  <a:srgbClr val="000000"/>
                </a:solidFill>
                <a:latin typeface="Calibri" panose="020F0502020204030204" pitchFamily="34" charset="0"/>
                <a:cs typeface="Arial" charset="0"/>
              </a:endParaRPr>
            </a:p>
          </p:txBody>
        </p:sp>
        <p:sp>
          <p:nvSpPr>
            <p:cNvPr id="43" name="TextBox 42"/>
            <p:cNvSpPr txBox="1"/>
            <p:nvPr/>
          </p:nvSpPr>
          <p:spPr>
            <a:xfrm>
              <a:off x="3048000" y="2693060"/>
              <a:ext cx="6096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ICICI</a:t>
              </a:r>
              <a:endParaRPr lang="en-US" sz="1200" b="0" dirty="0">
                <a:solidFill>
                  <a:srgbClr val="000000"/>
                </a:solidFill>
                <a:latin typeface="Calibri" panose="020F0502020204030204" pitchFamily="34" charset="0"/>
                <a:cs typeface="Arial" charset="0"/>
              </a:endParaRPr>
            </a:p>
          </p:txBody>
        </p:sp>
        <p:sp>
          <p:nvSpPr>
            <p:cNvPr id="44" name="TextBox 43"/>
            <p:cNvSpPr txBox="1"/>
            <p:nvPr/>
          </p:nvSpPr>
          <p:spPr>
            <a:xfrm>
              <a:off x="3657600" y="3238128"/>
              <a:ext cx="914400" cy="646331"/>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Bharat </a:t>
              </a:r>
            </a:p>
            <a:p>
              <a:pPr eaLnBrk="1" hangingPunct="1"/>
              <a:r>
                <a:rPr lang="en-US" sz="1200" b="0" dirty="0" smtClean="0">
                  <a:solidFill>
                    <a:srgbClr val="000000"/>
                  </a:solidFill>
                  <a:latin typeface="Calibri" panose="020F0502020204030204" pitchFamily="34" charset="0"/>
                  <a:cs typeface="Arial" charset="0"/>
                </a:rPr>
                <a:t>Diamond Bourse</a:t>
              </a:r>
              <a:endParaRPr lang="en-US" sz="1200" b="0" dirty="0">
                <a:solidFill>
                  <a:srgbClr val="000000"/>
                </a:solidFill>
                <a:latin typeface="Calibri" panose="020F0502020204030204" pitchFamily="34" charset="0"/>
                <a:cs typeface="Arial" charset="0"/>
              </a:endParaRPr>
            </a:p>
          </p:txBody>
        </p:sp>
        <p:sp>
          <p:nvSpPr>
            <p:cNvPr id="45" name="TextBox 44"/>
            <p:cNvSpPr txBox="1"/>
            <p:nvPr/>
          </p:nvSpPr>
          <p:spPr>
            <a:xfrm>
              <a:off x="4771032" y="4154003"/>
              <a:ext cx="6096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EIH</a:t>
              </a:r>
              <a:endParaRPr lang="en-US" sz="1200" b="0" dirty="0">
                <a:solidFill>
                  <a:srgbClr val="000000"/>
                </a:solidFill>
                <a:latin typeface="Calibri" panose="020F0502020204030204" pitchFamily="34" charset="0"/>
                <a:cs typeface="Arial" charset="0"/>
              </a:endParaRPr>
            </a:p>
          </p:txBody>
        </p:sp>
        <p:sp>
          <p:nvSpPr>
            <p:cNvPr id="46" name="TextBox 45"/>
            <p:cNvSpPr txBox="1"/>
            <p:nvPr/>
          </p:nvSpPr>
          <p:spPr>
            <a:xfrm>
              <a:off x="3581400" y="4036859"/>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Reliance Ind. Ltd</a:t>
              </a:r>
              <a:endParaRPr lang="en-US" sz="1200" b="0" dirty="0">
                <a:solidFill>
                  <a:srgbClr val="000000"/>
                </a:solidFill>
                <a:latin typeface="Calibri" panose="020F0502020204030204" pitchFamily="34" charset="0"/>
                <a:cs typeface="Arial" charset="0"/>
              </a:endParaRPr>
            </a:p>
          </p:txBody>
        </p:sp>
        <p:sp>
          <p:nvSpPr>
            <p:cNvPr id="47" name="TextBox 46"/>
            <p:cNvSpPr txBox="1"/>
            <p:nvPr/>
          </p:nvSpPr>
          <p:spPr>
            <a:xfrm>
              <a:off x="4183040" y="4503242"/>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US Embassy</a:t>
              </a:r>
              <a:endParaRPr lang="en-US" sz="1200" b="0" dirty="0">
                <a:solidFill>
                  <a:srgbClr val="000000"/>
                </a:solidFill>
                <a:latin typeface="Calibri" panose="020F0502020204030204" pitchFamily="34" charset="0"/>
                <a:cs typeface="Arial" charset="0"/>
              </a:endParaRPr>
            </a:p>
          </p:txBody>
        </p:sp>
        <p:sp>
          <p:nvSpPr>
            <p:cNvPr id="48" name="TextBox 47"/>
            <p:cNvSpPr txBox="1"/>
            <p:nvPr/>
          </p:nvSpPr>
          <p:spPr>
            <a:xfrm rot="2069716">
              <a:off x="4550614" y="2924121"/>
              <a:ext cx="1691888"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 Grounds</a:t>
              </a:r>
              <a:endParaRPr lang="en-US" sz="1200" b="0" dirty="0">
                <a:solidFill>
                  <a:srgbClr val="000000"/>
                </a:solidFill>
                <a:latin typeface="Calibri" panose="020F0502020204030204" pitchFamily="34" charset="0"/>
                <a:cs typeface="Arial" charset="0"/>
              </a:endParaRPr>
            </a:p>
          </p:txBody>
        </p:sp>
        <p:sp>
          <p:nvSpPr>
            <p:cNvPr id="49" name="TextBox 48"/>
            <p:cNvSpPr txBox="1"/>
            <p:nvPr/>
          </p:nvSpPr>
          <p:spPr>
            <a:xfrm rot="3622293">
              <a:off x="1379608" y="3794129"/>
              <a:ext cx="7620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 Grounds</a:t>
              </a:r>
              <a:endParaRPr lang="en-US" sz="1200" b="0" dirty="0">
                <a:solidFill>
                  <a:srgbClr val="000000"/>
                </a:solidFill>
                <a:latin typeface="Calibri" panose="020F0502020204030204" pitchFamily="34" charset="0"/>
                <a:cs typeface="Arial" charset="0"/>
              </a:endParaRPr>
            </a:p>
          </p:txBody>
        </p:sp>
        <p:sp>
          <p:nvSpPr>
            <p:cNvPr id="50" name="TextBox 49"/>
            <p:cNvSpPr txBox="1"/>
            <p:nvPr/>
          </p:nvSpPr>
          <p:spPr>
            <a:xfrm rot="2069716">
              <a:off x="4013151" y="3168574"/>
              <a:ext cx="1863432"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MMRDA Grounds</a:t>
              </a:r>
              <a:endParaRPr lang="en-US" sz="1200" b="0" dirty="0">
                <a:solidFill>
                  <a:srgbClr val="000000"/>
                </a:solidFill>
                <a:latin typeface="Calibri" panose="020F0502020204030204" pitchFamily="34" charset="0"/>
                <a:cs typeface="Arial" charset="0"/>
              </a:endParaRPr>
            </a:p>
          </p:txBody>
        </p:sp>
        <p:sp>
          <p:nvSpPr>
            <p:cNvPr id="54" name="TextBox 53"/>
            <p:cNvSpPr txBox="1"/>
            <p:nvPr/>
          </p:nvSpPr>
          <p:spPr>
            <a:xfrm>
              <a:off x="1828800" y="2114238"/>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4F</a:t>
              </a:r>
              <a:endParaRPr lang="en-US" sz="1000" dirty="0">
                <a:solidFill>
                  <a:srgbClr val="FF0000"/>
                </a:solidFill>
                <a:latin typeface="Calibri" panose="020F0502020204030204" pitchFamily="34" charset="0"/>
                <a:cs typeface="Arial" charset="0"/>
              </a:endParaRPr>
            </a:p>
          </p:txBody>
        </p:sp>
        <p:sp>
          <p:nvSpPr>
            <p:cNvPr id="55" name="TextBox 54"/>
            <p:cNvSpPr txBox="1"/>
            <p:nvPr/>
          </p:nvSpPr>
          <p:spPr>
            <a:xfrm>
              <a:off x="2362200" y="2208059"/>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1P,2F</a:t>
              </a:r>
              <a:endParaRPr lang="en-US" sz="1000" dirty="0">
                <a:solidFill>
                  <a:srgbClr val="0070C0"/>
                </a:solidFill>
                <a:latin typeface="Calibri" panose="020F0502020204030204" pitchFamily="34" charset="0"/>
                <a:cs typeface="Arial" charset="0"/>
              </a:endParaRPr>
            </a:p>
          </p:txBody>
        </p:sp>
        <p:sp>
          <p:nvSpPr>
            <p:cNvPr id="56" name="TextBox 55"/>
            <p:cNvSpPr txBox="1"/>
            <p:nvPr/>
          </p:nvSpPr>
          <p:spPr>
            <a:xfrm>
              <a:off x="2603679" y="2830538"/>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1P,4F</a:t>
              </a:r>
              <a:endParaRPr lang="en-US" sz="1000" dirty="0">
                <a:solidFill>
                  <a:srgbClr val="0070C0"/>
                </a:solidFill>
                <a:latin typeface="Calibri" panose="020F0502020204030204" pitchFamily="34" charset="0"/>
                <a:cs typeface="Arial" charset="0"/>
              </a:endParaRPr>
            </a:p>
          </p:txBody>
        </p:sp>
        <p:sp>
          <p:nvSpPr>
            <p:cNvPr id="57" name="TextBox 56"/>
            <p:cNvSpPr txBox="1"/>
            <p:nvPr/>
          </p:nvSpPr>
          <p:spPr>
            <a:xfrm>
              <a:off x="2590800" y="3295875"/>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3F</a:t>
              </a:r>
              <a:endParaRPr lang="en-US" sz="1000" dirty="0">
                <a:solidFill>
                  <a:srgbClr val="0070C0"/>
                </a:solidFill>
                <a:latin typeface="Calibri" panose="020F0502020204030204" pitchFamily="34" charset="0"/>
                <a:cs typeface="Arial" charset="0"/>
              </a:endParaRPr>
            </a:p>
          </p:txBody>
        </p:sp>
        <p:sp>
          <p:nvSpPr>
            <p:cNvPr id="58" name="TextBox 57"/>
            <p:cNvSpPr txBox="1"/>
            <p:nvPr/>
          </p:nvSpPr>
          <p:spPr>
            <a:xfrm>
              <a:off x="1981200" y="3943038"/>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1P,4F</a:t>
              </a:r>
              <a:endParaRPr lang="en-US" sz="1000" dirty="0">
                <a:solidFill>
                  <a:srgbClr val="0070C0"/>
                </a:solidFill>
                <a:latin typeface="Calibri" panose="020F0502020204030204" pitchFamily="34" charset="0"/>
                <a:cs typeface="Arial" charset="0"/>
              </a:endParaRPr>
            </a:p>
          </p:txBody>
        </p:sp>
        <p:sp>
          <p:nvSpPr>
            <p:cNvPr id="59" name="TextBox 58"/>
            <p:cNvSpPr txBox="1"/>
            <p:nvPr/>
          </p:nvSpPr>
          <p:spPr>
            <a:xfrm>
              <a:off x="1066800" y="3351059"/>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1P,3F</a:t>
              </a:r>
              <a:endParaRPr lang="en-US" sz="1000" dirty="0">
                <a:solidFill>
                  <a:srgbClr val="0070C0"/>
                </a:solidFill>
                <a:latin typeface="Calibri" panose="020F0502020204030204" pitchFamily="34" charset="0"/>
                <a:cs typeface="Arial" charset="0"/>
              </a:endParaRPr>
            </a:p>
          </p:txBody>
        </p:sp>
        <p:sp>
          <p:nvSpPr>
            <p:cNvPr id="60" name="TextBox 59"/>
            <p:cNvSpPr txBox="1"/>
            <p:nvPr/>
          </p:nvSpPr>
          <p:spPr>
            <a:xfrm>
              <a:off x="1066800" y="2893859"/>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1P,5F</a:t>
              </a:r>
              <a:endParaRPr lang="en-US" sz="1000" dirty="0">
                <a:solidFill>
                  <a:srgbClr val="FF0000"/>
                </a:solidFill>
                <a:latin typeface="Calibri" panose="020F0502020204030204" pitchFamily="34" charset="0"/>
                <a:cs typeface="Arial" charset="0"/>
              </a:endParaRPr>
            </a:p>
          </p:txBody>
        </p:sp>
        <p:sp>
          <p:nvSpPr>
            <p:cNvPr id="61" name="TextBox 60"/>
            <p:cNvSpPr txBox="1"/>
            <p:nvPr/>
          </p:nvSpPr>
          <p:spPr>
            <a:xfrm>
              <a:off x="2895600" y="3130596"/>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2F</a:t>
              </a:r>
              <a:endParaRPr lang="en-US" sz="1000" dirty="0">
                <a:solidFill>
                  <a:srgbClr val="0070C0"/>
                </a:solidFill>
                <a:latin typeface="Calibri" panose="020F0502020204030204" pitchFamily="34" charset="0"/>
                <a:cs typeface="Arial" charset="0"/>
              </a:endParaRPr>
            </a:p>
          </p:txBody>
        </p:sp>
        <p:sp>
          <p:nvSpPr>
            <p:cNvPr id="62" name="TextBox 61"/>
            <p:cNvSpPr txBox="1"/>
            <p:nvPr/>
          </p:nvSpPr>
          <p:spPr>
            <a:xfrm>
              <a:off x="3670479" y="3047333"/>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1P,4F</a:t>
              </a:r>
              <a:endParaRPr lang="en-US" sz="1000" dirty="0">
                <a:solidFill>
                  <a:srgbClr val="0070C0"/>
                </a:solidFill>
                <a:latin typeface="Calibri" panose="020F0502020204030204" pitchFamily="34" charset="0"/>
                <a:cs typeface="Arial" charset="0"/>
              </a:endParaRPr>
            </a:p>
          </p:txBody>
        </p:sp>
        <p:sp>
          <p:nvSpPr>
            <p:cNvPr id="63" name="TextBox 62"/>
            <p:cNvSpPr txBox="1"/>
            <p:nvPr/>
          </p:nvSpPr>
          <p:spPr>
            <a:xfrm>
              <a:off x="4038600" y="2360459"/>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1P,3F</a:t>
              </a:r>
              <a:endParaRPr lang="en-US" sz="1000" dirty="0">
                <a:solidFill>
                  <a:srgbClr val="0070C0"/>
                </a:solidFill>
                <a:latin typeface="Calibri" panose="020F0502020204030204" pitchFamily="34" charset="0"/>
                <a:cs typeface="Arial" charset="0"/>
              </a:endParaRPr>
            </a:p>
          </p:txBody>
        </p:sp>
        <p:sp>
          <p:nvSpPr>
            <p:cNvPr id="64" name="TextBox 63"/>
            <p:cNvSpPr txBox="1"/>
            <p:nvPr/>
          </p:nvSpPr>
          <p:spPr>
            <a:xfrm>
              <a:off x="4902558" y="2952438"/>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1P,3F</a:t>
              </a:r>
              <a:endParaRPr lang="en-US" sz="1000" dirty="0">
                <a:solidFill>
                  <a:srgbClr val="0070C0"/>
                </a:solidFill>
                <a:latin typeface="Calibri" panose="020F0502020204030204" pitchFamily="34" charset="0"/>
                <a:cs typeface="Arial" charset="0"/>
              </a:endParaRPr>
            </a:p>
          </p:txBody>
        </p:sp>
        <p:sp>
          <p:nvSpPr>
            <p:cNvPr id="65" name="TextBox 64"/>
            <p:cNvSpPr txBox="1"/>
            <p:nvPr/>
          </p:nvSpPr>
          <p:spPr>
            <a:xfrm>
              <a:off x="5943600" y="3562038"/>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1P,3F</a:t>
              </a:r>
              <a:endParaRPr lang="en-US" sz="1000" dirty="0">
                <a:solidFill>
                  <a:srgbClr val="0070C0"/>
                </a:solidFill>
                <a:latin typeface="Calibri" panose="020F0502020204030204" pitchFamily="34" charset="0"/>
                <a:cs typeface="Arial" charset="0"/>
              </a:endParaRPr>
            </a:p>
          </p:txBody>
        </p:sp>
        <p:sp>
          <p:nvSpPr>
            <p:cNvPr id="66" name="TextBox 65"/>
            <p:cNvSpPr txBox="1"/>
            <p:nvPr/>
          </p:nvSpPr>
          <p:spPr>
            <a:xfrm>
              <a:off x="7239000" y="4552638"/>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3F</a:t>
              </a:r>
              <a:endParaRPr lang="en-US" sz="1000" dirty="0">
                <a:solidFill>
                  <a:srgbClr val="0070C0"/>
                </a:solidFill>
                <a:latin typeface="Calibri" panose="020F0502020204030204" pitchFamily="34" charset="0"/>
                <a:cs typeface="Arial" charset="0"/>
              </a:endParaRPr>
            </a:p>
          </p:txBody>
        </p:sp>
        <p:sp>
          <p:nvSpPr>
            <p:cNvPr id="67" name="TextBox 66"/>
            <p:cNvSpPr txBox="1"/>
            <p:nvPr/>
          </p:nvSpPr>
          <p:spPr>
            <a:xfrm>
              <a:off x="6934200" y="4933638"/>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1P,4F</a:t>
              </a:r>
              <a:endParaRPr lang="en-US" sz="1000" dirty="0">
                <a:solidFill>
                  <a:srgbClr val="FF0000"/>
                </a:solidFill>
                <a:latin typeface="Calibri" panose="020F0502020204030204" pitchFamily="34" charset="0"/>
                <a:cs typeface="Arial" charset="0"/>
              </a:endParaRPr>
            </a:p>
          </p:txBody>
        </p:sp>
        <p:sp>
          <p:nvSpPr>
            <p:cNvPr id="68" name="TextBox 67"/>
            <p:cNvSpPr txBox="1"/>
            <p:nvPr/>
          </p:nvSpPr>
          <p:spPr>
            <a:xfrm>
              <a:off x="5867400" y="5335083"/>
              <a:ext cx="533400" cy="215444"/>
            </a:xfrm>
            <a:prstGeom prst="rect">
              <a:avLst/>
            </a:prstGeom>
            <a:noFill/>
          </p:spPr>
          <p:txBody>
            <a:bodyPr wrap="square" rtlCol="0">
              <a:spAutoFit/>
            </a:bodyPr>
            <a:lstStyle/>
            <a:p>
              <a:pPr algn="ctr">
                <a:buClr>
                  <a:srgbClr val="D98029"/>
                </a:buClr>
              </a:pPr>
              <a:r>
                <a:rPr lang="en-US" sz="800" dirty="0" smtClean="0">
                  <a:solidFill>
                    <a:srgbClr val="FF0000"/>
                  </a:solidFill>
                  <a:latin typeface="Calibri" panose="020F0502020204030204" pitchFamily="34" charset="0"/>
                  <a:cs typeface="Arial" charset="0"/>
                </a:rPr>
                <a:t>1P,3F</a:t>
              </a:r>
              <a:endParaRPr lang="en-US" sz="800" dirty="0">
                <a:solidFill>
                  <a:srgbClr val="FF0000"/>
                </a:solidFill>
                <a:latin typeface="Calibri" panose="020F0502020204030204" pitchFamily="34" charset="0"/>
                <a:cs typeface="Arial" charset="0"/>
              </a:endParaRPr>
            </a:p>
          </p:txBody>
        </p:sp>
        <p:sp>
          <p:nvSpPr>
            <p:cNvPr id="69" name="TextBox 68"/>
            <p:cNvSpPr txBox="1"/>
            <p:nvPr/>
          </p:nvSpPr>
          <p:spPr>
            <a:xfrm>
              <a:off x="4038600" y="5061552"/>
              <a:ext cx="533400" cy="215444"/>
            </a:xfrm>
            <a:prstGeom prst="rect">
              <a:avLst/>
            </a:prstGeom>
            <a:noFill/>
          </p:spPr>
          <p:txBody>
            <a:bodyPr wrap="square" rtlCol="0">
              <a:spAutoFit/>
            </a:bodyPr>
            <a:lstStyle/>
            <a:p>
              <a:pPr algn="ctr">
                <a:buClr>
                  <a:srgbClr val="D98029"/>
                </a:buClr>
              </a:pPr>
              <a:r>
                <a:rPr lang="en-US" sz="800" dirty="0" smtClean="0">
                  <a:solidFill>
                    <a:srgbClr val="FF0000"/>
                  </a:solidFill>
                  <a:latin typeface="Calibri" panose="020F0502020204030204" pitchFamily="34" charset="0"/>
                  <a:cs typeface="Arial" charset="0"/>
                </a:rPr>
                <a:t>1P,8F</a:t>
              </a:r>
              <a:endParaRPr lang="en-US" sz="800" dirty="0">
                <a:solidFill>
                  <a:srgbClr val="FF0000"/>
                </a:solidFill>
                <a:latin typeface="Calibri" panose="020F0502020204030204" pitchFamily="34" charset="0"/>
                <a:cs typeface="Arial" charset="0"/>
              </a:endParaRPr>
            </a:p>
          </p:txBody>
        </p:sp>
        <p:sp>
          <p:nvSpPr>
            <p:cNvPr id="70" name="TextBox 69"/>
            <p:cNvSpPr txBox="1"/>
            <p:nvPr/>
          </p:nvSpPr>
          <p:spPr>
            <a:xfrm>
              <a:off x="2514600" y="5106483"/>
              <a:ext cx="533400" cy="215444"/>
            </a:xfrm>
            <a:prstGeom prst="rect">
              <a:avLst/>
            </a:prstGeom>
            <a:noFill/>
          </p:spPr>
          <p:txBody>
            <a:bodyPr wrap="square" rtlCol="0">
              <a:spAutoFit/>
            </a:bodyPr>
            <a:lstStyle/>
            <a:p>
              <a:pPr algn="ctr">
                <a:buClr>
                  <a:srgbClr val="D98029"/>
                </a:buClr>
              </a:pPr>
              <a:r>
                <a:rPr lang="en-US" sz="800" dirty="0" smtClean="0">
                  <a:solidFill>
                    <a:srgbClr val="0070C0"/>
                  </a:solidFill>
                  <a:latin typeface="Calibri" panose="020F0502020204030204" pitchFamily="34" charset="0"/>
                  <a:cs typeface="Arial" charset="0"/>
                </a:rPr>
                <a:t>3F</a:t>
              </a:r>
              <a:endParaRPr lang="en-US" sz="800" dirty="0">
                <a:solidFill>
                  <a:srgbClr val="0070C0"/>
                </a:solidFill>
                <a:latin typeface="Calibri" panose="020F0502020204030204" pitchFamily="34" charset="0"/>
                <a:cs typeface="Arial" charset="0"/>
              </a:endParaRPr>
            </a:p>
          </p:txBody>
        </p:sp>
        <p:sp>
          <p:nvSpPr>
            <p:cNvPr id="71" name="TextBox 70"/>
            <p:cNvSpPr txBox="1"/>
            <p:nvPr/>
          </p:nvSpPr>
          <p:spPr>
            <a:xfrm>
              <a:off x="2667000" y="4494059"/>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1P,7F</a:t>
              </a:r>
              <a:endParaRPr lang="en-US" sz="1000" dirty="0">
                <a:solidFill>
                  <a:srgbClr val="FF0000"/>
                </a:solidFill>
                <a:latin typeface="Calibri" panose="020F0502020204030204" pitchFamily="34" charset="0"/>
                <a:cs typeface="Arial" charset="0"/>
              </a:endParaRPr>
            </a:p>
          </p:txBody>
        </p:sp>
        <p:sp>
          <p:nvSpPr>
            <p:cNvPr id="72" name="TextBox 71"/>
            <p:cNvSpPr txBox="1"/>
            <p:nvPr/>
          </p:nvSpPr>
          <p:spPr>
            <a:xfrm>
              <a:off x="3657600" y="4417859"/>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3F</a:t>
              </a:r>
              <a:endParaRPr lang="en-US" sz="1000" dirty="0">
                <a:solidFill>
                  <a:srgbClr val="FF0000"/>
                </a:solidFill>
                <a:latin typeface="Calibri" panose="020F0502020204030204" pitchFamily="34" charset="0"/>
                <a:cs typeface="Arial" charset="0"/>
              </a:endParaRPr>
            </a:p>
          </p:txBody>
        </p:sp>
        <p:sp>
          <p:nvSpPr>
            <p:cNvPr id="73" name="TextBox 72"/>
            <p:cNvSpPr txBox="1"/>
            <p:nvPr/>
          </p:nvSpPr>
          <p:spPr>
            <a:xfrm>
              <a:off x="4191000" y="4189259"/>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3F</a:t>
              </a:r>
              <a:endParaRPr lang="en-US" sz="1000" dirty="0">
                <a:solidFill>
                  <a:srgbClr val="FF0000"/>
                </a:solidFill>
                <a:latin typeface="Calibri" panose="020F0502020204030204" pitchFamily="34" charset="0"/>
                <a:cs typeface="Arial" charset="0"/>
              </a:endParaRPr>
            </a:p>
          </p:txBody>
        </p:sp>
        <p:sp>
          <p:nvSpPr>
            <p:cNvPr id="74" name="TextBox 73"/>
            <p:cNvSpPr txBox="1"/>
            <p:nvPr/>
          </p:nvSpPr>
          <p:spPr>
            <a:xfrm>
              <a:off x="4267200" y="3562038"/>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1P,4F</a:t>
              </a:r>
              <a:endParaRPr lang="en-US" sz="1000" dirty="0">
                <a:solidFill>
                  <a:srgbClr val="0070C0"/>
                </a:solidFill>
                <a:latin typeface="Calibri" panose="020F0502020204030204" pitchFamily="34" charset="0"/>
                <a:cs typeface="Arial" charset="0"/>
              </a:endParaRPr>
            </a:p>
          </p:txBody>
        </p:sp>
        <p:sp>
          <p:nvSpPr>
            <p:cNvPr id="75" name="TextBox 74"/>
            <p:cNvSpPr txBox="1"/>
            <p:nvPr/>
          </p:nvSpPr>
          <p:spPr>
            <a:xfrm>
              <a:off x="5562600" y="3808259"/>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1P,4F</a:t>
              </a:r>
              <a:endParaRPr lang="en-US" sz="1000" dirty="0">
                <a:solidFill>
                  <a:srgbClr val="0070C0"/>
                </a:solidFill>
                <a:latin typeface="Calibri" panose="020F0502020204030204" pitchFamily="34" charset="0"/>
                <a:cs typeface="Arial" charset="0"/>
              </a:endParaRPr>
            </a:p>
          </p:txBody>
        </p:sp>
        <p:sp>
          <p:nvSpPr>
            <p:cNvPr id="76" name="TextBox 75"/>
            <p:cNvSpPr txBox="1"/>
            <p:nvPr/>
          </p:nvSpPr>
          <p:spPr>
            <a:xfrm>
              <a:off x="3172991" y="3951060"/>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1P,3F</a:t>
              </a:r>
              <a:endParaRPr lang="en-US" sz="1000" dirty="0">
                <a:solidFill>
                  <a:srgbClr val="0070C0"/>
                </a:solidFill>
                <a:latin typeface="Calibri" panose="020F0502020204030204" pitchFamily="34" charset="0"/>
                <a:cs typeface="Arial" charset="0"/>
              </a:endParaRPr>
            </a:p>
          </p:txBody>
        </p:sp>
        <p:sp>
          <p:nvSpPr>
            <p:cNvPr id="77" name="TextBox 76"/>
            <p:cNvSpPr txBox="1"/>
            <p:nvPr/>
          </p:nvSpPr>
          <p:spPr>
            <a:xfrm>
              <a:off x="5181600" y="4265459"/>
              <a:ext cx="533400" cy="246221"/>
            </a:xfrm>
            <a:prstGeom prst="rect">
              <a:avLst/>
            </a:prstGeom>
            <a:noFill/>
          </p:spPr>
          <p:txBody>
            <a:bodyPr wrap="square" rtlCol="0">
              <a:spAutoFit/>
            </a:bodyPr>
            <a:lstStyle/>
            <a:p>
              <a:pPr algn="ctr">
                <a:buClr>
                  <a:srgbClr val="D98029"/>
                </a:buClr>
              </a:pPr>
              <a:r>
                <a:rPr lang="en-US" sz="1000" dirty="0" smtClean="0">
                  <a:solidFill>
                    <a:srgbClr val="0070C0"/>
                  </a:solidFill>
                  <a:latin typeface="Calibri" panose="020F0502020204030204" pitchFamily="34" charset="0"/>
                  <a:cs typeface="Arial" charset="0"/>
                </a:rPr>
                <a:t>2F</a:t>
              </a:r>
              <a:endParaRPr lang="en-US" sz="1000" dirty="0">
                <a:solidFill>
                  <a:srgbClr val="0070C0"/>
                </a:solidFill>
                <a:latin typeface="Calibri" panose="020F0502020204030204" pitchFamily="34" charset="0"/>
                <a:cs typeface="Arial" charset="0"/>
              </a:endParaRPr>
            </a:p>
          </p:txBody>
        </p:sp>
        <p:sp>
          <p:nvSpPr>
            <p:cNvPr id="78" name="TextBox 77"/>
            <p:cNvSpPr txBox="1"/>
            <p:nvPr/>
          </p:nvSpPr>
          <p:spPr>
            <a:xfrm>
              <a:off x="5486400" y="4570259"/>
              <a:ext cx="533400" cy="246221"/>
            </a:xfrm>
            <a:prstGeom prst="rect">
              <a:avLst/>
            </a:prstGeom>
            <a:noFill/>
          </p:spPr>
          <p:txBody>
            <a:bodyPr wrap="square" rtlCol="0">
              <a:spAutoFit/>
            </a:bodyPr>
            <a:lstStyle/>
            <a:p>
              <a:pPr algn="ctr">
                <a:buClr>
                  <a:srgbClr val="D98029"/>
                </a:buClr>
              </a:pPr>
              <a:r>
                <a:rPr lang="en-US" sz="1000" dirty="0" smtClean="0">
                  <a:solidFill>
                    <a:srgbClr val="FF0000"/>
                  </a:solidFill>
                  <a:latin typeface="Calibri" panose="020F0502020204030204" pitchFamily="34" charset="0"/>
                  <a:cs typeface="Arial" charset="0"/>
                </a:rPr>
                <a:t>4F</a:t>
              </a:r>
              <a:endParaRPr lang="en-US" sz="1000" dirty="0">
                <a:solidFill>
                  <a:srgbClr val="FF0000"/>
                </a:solidFill>
                <a:latin typeface="Calibri" panose="020F0502020204030204" pitchFamily="34" charset="0"/>
                <a:cs typeface="Arial" charset="0"/>
              </a:endParaRPr>
            </a:p>
          </p:txBody>
        </p:sp>
      </p:grpSp>
      <p:sp>
        <p:nvSpPr>
          <p:cNvPr id="5" name="Rectangle 4"/>
          <p:cNvSpPr/>
          <p:nvPr/>
        </p:nvSpPr>
        <p:spPr>
          <a:xfrm>
            <a:off x="4616983" y="1137767"/>
            <a:ext cx="4058705" cy="1754326"/>
          </a:xfrm>
          <a:prstGeom prst="rect">
            <a:avLst/>
          </a:prstGeom>
        </p:spPr>
        <p:txBody>
          <a:bodyPr wrap="square">
            <a:spAutoFit/>
          </a:bodyPr>
          <a:lstStyle/>
          <a:p>
            <a:pPr>
              <a:buClr>
                <a:srgbClr val="D98029"/>
              </a:buClr>
            </a:pPr>
            <a:r>
              <a:rPr lang="en-US" sz="1200" b="0" dirty="0" smtClean="0">
                <a:solidFill>
                  <a:srgbClr val="000000"/>
                </a:solidFill>
                <a:latin typeface="Calibri" panose="020F0502020204030204" pitchFamily="34" charset="0"/>
                <a:cs typeface="Arial" charset="0"/>
              </a:rPr>
              <a:t>Security Cameras suggested:                    10 </a:t>
            </a:r>
            <a:r>
              <a:rPr lang="en-US" sz="1200" b="0" dirty="0">
                <a:solidFill>
                  <a:srgbClr val="000000"/>
                </a:solidFill>
                <a:latin typeface="Calibri" panose="020F0502020204030204" pitchFamily="34" charset="0"/>
                <a:cs typeface="Arial" charset="0"/>
              </a:rPr>
              <a:t>PTZ + 42 fixed </a:t>
            </a:r>
          </a:p>
          <a:p>
            <a:pPr>
              <a:buClr>
                <a:srgbClr val="D98029"/>
              </a:buClr>
            </a:pPr>
            <a:r>
              <a:rPr lang="en-US" sz="1200" b="0" dirty="0">
                <a:solidFill>
                  <a:srgbClr val="000000"/>
                </a:solidFill>
                <a:latin typeface="Calibri" panose="020F0502020204030204" pitchFamily="34" charset="0"/>
                <a:cs typeface="Arial" charset="0"/>
              </a:rPr>
              <a:t>Cameras on movable poles </a:t>
            </a:r>
            <a:r>
              <a:rPr lang="en-US" sz="1200" b="0" dirty="0" smtClean="0">
                <a:solidFill>
                  <a:srgbClr val="000000"/>
                </a:solidFill>
                <a:latin typeface="Calibri" panose="020F0502020204030204" pitchFamily="34" charset="0"/>
                <a:cs typeface="Arial" charset="0"/>
              </a:rPr>
              <a:t>that will </a:t>
            </a:r>
            <a:r>
              <a:rPr lang="en-US" sz="1200" b="0" dirty="0">
                <a:solidFill>
                  <a:srgbClr val="000000"/>
                </a:solidFill>
                <a:latin typeface="Calibri" panose="020F0502020204030204" pitchFamily="34" charset="0"/>
                <a:cs typeface="Arial" charset="0"/>
              </a:rPr>
              <a:t>be reserved for MMRDA grounds to provide adequate </a:t>
            </a:r>
            <a:r>
              <a:rPr lang="en-US" sz="1200" b="0" dirty="0" smtClean="0">
                <a:solidFill>
                  <a:srgbClr val="000000"/>
                </a:solidFill>
                <a:latin typeface="Calibri" panose="020F0502020204030204" pitchFamily="34" charset="0"/>
                <a:cs typeface="Arial" charset="0"/>
              </a:rPr>
              <a:t>coverage: </a:t>
            </a:r>
            <a:r>
              <a:rPr lang="en-US" sz="1200" b="0" dirty="0">
                <a:solidFill>
                  <a:srgbClr val="000000"/>
                </a:solidFill>
                <a:latin typeface="Calibri" panose="020F0502020204030204" pitchFamily="34" charset="0"/>
                <a:cs typeface="Arial" charset="0"/>
              </a:rPr>
              <a:t>5 PTZ + 10 fixed </a:t>
            </a:r>
            <a:endParaRPr lang="en-US" sz="1200" b="0" dirty="0" smtClean="0">
              <a:solidFill>
                <a:srgbClr val="000000"/>
              </a:solidFill>
              <a:latin typeface="Calibri" panose="020F0502020204030204" pitchFamily="34" charset="0"/>
              <a:cs typeface="Arial" charset="0"/>
            </a:endParaRPr>
          </a:p>
          <a:p>
            <a:pPr>
              <a:buClr>
                <a:srgbClr val="D98029"/>
              </a:buClr>
            </a:pPr>
            <a:r>
              <a:rPr lang="en-US" sz="1200" b="0" dirty="0" smtClean="0">
                <a:solidFill>
                  <a:srgbClr val="000000"/>
                </a:solidFill>
                <a:latin typeface="Calibri" panose="020F0502020204030204" pitchFamily="34" charset="0"/>
                <a:cs typeface="Arial" charset="0"/>
              </a:rPr>
              <a:t>Mumbai CCTV cameras:                             6 </a:t>
            </a:r>
            <a:r>
              <a:rPr lang="en-US" sz="1200" b="0" dirty="0">
                <a:solidFill>
                  <a:srgbClr val="000000"/>
                </a:solidFill>
                <a:latin typeface="Calibri" panose="020F0502020204030204" pitchFamily="34" charset="0"/>
                <a:cs typeface="Arial" charset="0"/>
              </a:rPr>
              <a:t>PTZ + 41 </a:t>
            </a:r>
            <a:r>
              <a:rPr lang="en-US" sz="1200" b="0" dirty="0" smtClean="0">
                <a:solidFill>
                  <a:srgbClr val="000000"/>
                </a:solidFill>
                <a:latin typeface="Calibri" panose="020F0502020204030204" pitchFamily="34" charset="0"/>
                <a:cs typeface="Arial" charset="0"/>
              </a:rPr>
              <a:t>fixed</a:t>
            </a:r>
            <a:endParaRPr lang="en-US" sz="1200" b="0" dirty="0">
              <a:solidFill>
                <a:srgbClr val="000000"/>
              </a:solidFill>
              <a:latin typeface="Calibri" panose="020F0502020204030204" pitchFamily="34" charset="0"/>
              <a:cs typeface="Arial" charset="0"/>
            </a:endParaRPr>
          </a:p>
          <a:p>
            <a:pPr>
              <a:buClr>
                <a:srgbClr val="D98029"/>
              </a:buClr>
            </a:pPr>
            <a:r>
              <a:rPr lang="en-US" sz="1200" b="0" dirty="0" smtClean="0">
                <a:solidFill>
                  <a:srgbClr val="000000"/>
                </a:solidFill>
                <a:latin typeface="Calibri" panose="020F0502020204030204" pitchFamily="34" charset="0"/>
                <a:cs typeface="Arial" charset="0"/>
              </a:rPr>
              <a:t>Total number of cameras in BKC:              21PTZ + 93 fixed</a:t>
            </a:r>
          </a:p>
          <a:p>
            <a:pPr>
              <a:buClr>
                <a:srgbClr val="D98029"/>
              </a:buClr>
            </a:pPr>
            <a:r>
              <a:rPr lang="en-US" sz="1200" b="0" dirty="0" smtClean="0">
                <a:solidFill>
                  <a:srgbClr val="000000"/>
                </a:solidFill>
                <a:latin typeface="Calibri" panose="020F0502020204030204" pitchFamily="34" charset="0"/>
                <a:cs typeface="Arial" charset="0"/>
              </a:rPr>
              <a:t>Total suggested by the project:                 15 PTZ </a:t>
            </a:r>
            <a:r>
              <a:rPr lang="en-US" sz="1200" b="0" dirty="0">
                <a:solidFill>
                  <a:srgbClr val="000000"/>
                </a:solidFill>
                <a:latin typeface="Calibri" panose="020F0502020204030204" pitchFamily="34" charset="0"/>
                <a:cs typeface="Arial" charset="0"/>
              </a:rPr>
              <a:t>+ 52 fixed</a:t>
            </a:r>
          </a:p>
          <a:p>
            <a:pPr>
              <a:buClr>
                <a:srgbClr val="D98029"/>
              </a:buClr>
            </a:pPr>
            <a:r>
              <a:rPr lang="en-US" sz="1200" b="0" dirty="0" smtClean="0">
                <a:solidFill>
                  <a:srgbClr val="000000"/>
                </a:solidFill>
                <a:latin typeface="Calibri" panose="020F0502020204030204" pitchFamily="34" charset="0"/>
                <a:cs typeface="Arial" charset="0"/>
              </a:rPr>
              <a:t>                                                           (</a:t>
            </a:r>
            <a:r>
              <a:rPr lang="en-US" sz="1200" b="0" dirty="0">
                <a:solidFill>
                  <a:srgbClr val="000000"/>
                </a:solidFill>
                <a:latin typeface="Calibri" panose="020F0502020204030204" pitchFamily="34" charset="0"/>
                <a:cs typeface="Arial" charset="0"/>
              </a:rPr>
              <a:t>not including Mumbai CCTV)</a:t>
            </a:r>
          </a:p>
          <a:p>
            <a:pPr>
              <a:buClr>
                <a:srgbClr val="D98029"/>
              </a:buClr>
            </a:pPr>
            <a:endParaRPr lang="en-US" sz="1200" b="0" dirty="0">
              <a:solidFill>
                <a:srgbClr val="000000"/>
              </a:solidFill>
              <a:latin typeface="Calibri" panose="020F0502020204030204" pitchFamily="34" charset="0"/>
              <a:cs typeface="Arial" charset="0"/>
            </a:endParaRPr>
          </a:p>
          <a:p>
            <a:pPr>
              <a:buClr>
                <a:srgbClr val="D98029"/>
              </a:buClr>
            </a:pPr>
            <a:endParaRPr lang="en-US" sz="1200" b="0" dirty="0">
              <a:solidFill>
                <a:srgbClr val="000000"/>
              </a:solidFill>
              <a:latin typeface="Calibri" panose="020F0502020204030204" pitchFamily="34" charset="0"/>
              <a:cs typeface="Arial" charset="0"/>
            </a:endParaRPr>
          </a:p>
        </p:txBody>
      </p:sp>
      <p:sp>
        <p:nvSpPr>
          <p:cNvPr id="79" name="Oval 78"/>
          <p:cNvSpPr/>
          <p:nvPr/>
        </p:nvSpPr>
        <p:spPr>
          <a:xfrm>
            <a:off x="762000" y="5816186"/>
            <a:ext cx="152400" cy="15240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buClr>
                <a:srgbClr val="D98029"/>
              </a:buClr>
            </a:pPr>
            <a:endParaRPr lang="en-US" sz="1200" b="0" dirty="0">
              <a:solidFill>
                <a:srgbClr val="FFFFFF"/>
              </a:solidFill>
              <a:latin typeface="Calibri" panose="020F0502020204030204" pitchFamily="34" charset="0"/>
            </a:endParaRPr>
          </a:p>
        </p:txBody>
      </p:sp>
      <p:sp>
        <p:nvSpPr>
          <p:cNvPr id="80" name="Oval 79"/>
          <p:cNvSpPr/>
          <p:nvPr/>
        </p:nvSpPr>
        <p:spPr>
          <a:xfrm>
            <a:off x="762000" y="6026356"/>
            <a:ext cx="152400" cy="152400"/>
          </a:xfrm>
          <a:prstGeom prst="ellipse">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buClr>
                <a:srgbClr val="D98029"/>
              </a:buClr>
            </a:pPr>
            <a:endParaRPr lang="en-US" sz="1200" b="0" dirty="0">
              <a:solidFill>
                <a:srgbClr val="FFFFFF"/>
              </a:solidFill>
              <a:latin typeface="Calibri" panose="020F0502020204030204" pitchFamily="34" charset="0"/>
            </a:endParaRPr>
          </a:p>
        </p:txBody>
      </p:sp>
      <p:grpSp>
        <p:nvGrpSpPr>
          <p:cNvPr id="81" name="Group 80"/>
          <p:cNvGrpSpPr/>
          <p:nvPr/>
        </p:nvGrpSpPr>
        <p:grpSpPr>
          <a:xfrm>
            <a:off x="8083097" y="103045"/>
            <a:ext cx="972476" cy="948528"/>
            <a:chOff x="2384041" y="1342228"/>
            <a:chExt cx="4349827" cy="4568825"/>
          </a:xfrm>
        </p:grpSpPr>
        <p:sp>
          <p:nvSpPr>
            <p:cNvPr id="82"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83"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84"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85"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86"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87"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pic>
        <p:nvPicPr>
          <p:cNvPr id="88" name="Picture 10" descr="https://encrypted-tbn3.gstatic.com/images?q=tbn:ANd9GcTwdpsmYxLQzyYC8_8EtHGplTg2-bE7keyvHKS7O6KcyHPiWYI9"/>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t="22219"/>
          <a:stretch/>
        </p:blipFill>
        <p:spPr bwMode="auto">
          <a:xfrm flipH="1">
            <a:off x="8370140" y="391848"/>
            <a:ext cx="366486" cy="37812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550863" y="6206064"/>
            <a:ext cx="8089900" cy="507831"/>
          </a:xfrm>
          <a:prstGeom prst="rect">
            <a:avLst/>
          </a:prstGeom>
          <a:noFill/>
        </p:spPr>
        <p:txBody>
          <a:bodyPr wrap="square" rtlCol="0">
            <a:spAutoFit/>
          </a:bodyPr>
          <a:lstStyle/>
          <a:p>
            <a:pPr eaLnBrk="1" hangingPunct="1"/>
            <a:r>
              <a:rPr lang="en-US" sz="900" b="0" i="1" dirty="0" smtClean="0">
                <a:solidFill>
                  <a:srgbClr val="000000"/>
                </a:solidFill>
                <a:latin typeface="Arial" charset="0"/>
                <a:cs typeface="Arial" charset="0"/>
              </a:rPr>
              <a:t>Camera locations are decided based on field visit and office area coverage</a:t>
            </a:r>
          </a:p>
          <a:p>
            <a:pPr eaLnBrk="1" hangingPunct="1"/>
            <a:r>
              <a:rPr lang="en-US" sz="900" b="0" i="1" dirty="0">
                <a:solidFill>
                  <a:srgbClr val="000000"/>
                </a:solidFill>
                <a:latin typeface="Arial" charset="0"/>
                <a:cs typeface="Arial" charset="0"/>
              </a:rPr>
              <a:t>We are proposing analytics for 20% of </a:t>
            </a:r>
            <a:r>
              <a:rPr lang="en-US" sz="900" b="0" i="1" dirty="0" smtClean="0">
                <a:solidFill>
                  <a:srgbClr val="000000"/>
                </a:solidFill>
                <a:latin typeface="Arial" charset="0"/>
                <a:cs typeface="Arial" charset="0"/>
              </a:rPr>
              <a:t>cameras. For Mumbai </a:t>
            </a:r>
            <a:r>
              <a:rPr lang="en-US" sz="900" b="0" i="1" dirty="0">
                <a:solidFill>
                  <a:srgbClr val="000000"/>
                </a:solidFill>
                <a:latin typeface="Arial" charset="0"/>
                <a:cs typeface="Arial" charset="0"/>
              </a:rPr>
              <a:t>CCTV 1% of the cameras are proposed to have video analytics but it is unknown whether any BKC cameras will be among them</a:t>
            </a:r>
          </a:p>
        </p:txBody>
      </p:sp>
    </p:spTree>
    <p:extLst>
      <p:ext uri="{BB962C8B-B14F-4D97-AF65-F5344CB8AC3E}">
        <p14:creationId xmlns:p14="http://schemas.microsoft.com/office/powerpoint/2010/main" val="9187044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415" y="0"/>
            <a:ext cx="7031671" cy="1002979"/>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The technical architecture of the Citizen App will leverage the open App development platform which reduces the development effort for multiple platform ( Indicative)</a:t>
            </a:r>
            <a:endParaRPr lang="en-US" sz="2000" b="1" dirty="0">
              <a:solidFill>
                <a:srgbClr val="336699"/>
              </a:solidFill>
              <a:latin typeface="Calibri" pitchFamily="34" charset="0"/>
              <a:cs typeface="Calibri" pitchFamily="34" charset="0"/>
            </a:endParaRPr>
          </a:p>
        </p:txBody>
      </p:sp>
      <p:sp>
        <p:nvSpPr>
          <p:cNvPr id="5" name="Rectangle 4"/>
          <p:cNvSpPr/>
          <p:nvPr/>
        </p:nvSpPr>
        <p:spPr bwMode="auto">
          <a:xfrm>
            <a:off x="4495800" y="1290969"/>
            <a:ext cx="4144963"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6" name="Rectangle 3"/>
          <p:cNvSpPr txBox="1">
            <a:spLocks/>
          </p:cNvSpPr>
          <p:nvPr/>
        </p:nvSpPr>
        <p:spPr bwMode="auto">
          <a:xfrm>
            <a:off x="4543920" y="11557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Infrastructure</a:t>
            </a:r>
            <a:endParaRPr lang="en-US" sz="1400" dirty="0">
              <a:solidFill>
                <a:srgbClr val="000000"/>
              </a:solidFill>
              <a:latin typeface="Calibri" panose="020F0502020204030204" pitchFamily="34" charset="0"/>
              <a:cs typeface="Arial" charset="0"/>
            </a:endParaRPr>
          </a:p>
        </p:txBody>
      </p:sp>
      <p:sp>
        <p:nvSpPr>
          <p:cNvPr id="7" name="Rectangle 6"/>
          <p:cNvSpPr/>
          <p:nvPr/>
        </p:nvSpPr>
        <p:spPr bwMode="auto">
          <a:xfrm>
            <a:off x="468312" y="1278269"/>
            <a:ext cx="3875087" cy="526223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30000"/>
              </a:lnSpc>
              <a:defRPr/>
            </a:pPr>
            <a:endParaRPr lang="en-US" sz="1100" kern="0" dirty="0" smtClean="0">
              <a:solidFill>
                <a:srgbClr val="000000"/>
              </a:solidFill>
              <a:latin typeface="Calibri" pitchFamily="34" charset="0"/>
              <a:cs typeface="Arial" charset="0"/>
            </a:endParaRPr>
          </a:p>
          <a:p>
            <a:pPr marL="228600" indent="-228600">
              <a:lnSpc>
                <a:spcPct val="130000"/>
              </a:lnSpc>
              <a:buFont typeface="Arial" pitchFamily="34" charset="0"/>
              <a:buChar char="•"/>
              <a:defRPr/>
            </a:pPr>
            <a:endParaRPr lang="en-US" sz="1100" b="0" kern="0" dirty="0" smtClean="0">
              <a:solidFill>
                <a:srgbClr val="000000"/>
              </a:solidFill>
              <a:latin typeface="Calibri" pitchFamily="34" charset="0"/>
              <a:cs typeface="Arial" charset="0"/>
            </a:endParaRPr>
          </a:p>
        </p:txBody>
      </p:sp>
      <p:sp>
        <p:nvSpPr>
          <p:cNvPr id="8" name="Rectangle 3"/>
          <p:cNvSpPr txBox="1">
            <a:spLocks/>
          </p:cNvSpPr>
          <p:nvPr/>
        </p:nvSpPr>
        <p:spPr bwMode="auto">
          <a:xfrm>
            <a:off x="631568" y="1143000"/>
            <a:ext cx="1323480" cy="248915"/>
          </a:xfrm>
          <a:prstGeom prst="rect">
            <a:avLst/>
          </a:prstGeom>
          <a:solidFill>
            <a:schemeClr val="bg1"/>
          </a:solidFill>
          <a:ln w="9525">
            <a:noFill/>
            <a:miter lim="800000"/>
            <a:headEnd/>
            <a:tailEnd/>
          </a:ln>
        </p:spPr>
        <p:txBody>
          <a:bodyPr lIns="45720" tIns="0" rIns="0" bIns="0"/>
          <a:lstStyle/>
          <a:p>
            <a:pPr algn="just">
              <a:buClr>
                <a:srgbClr val="D98029"/>
              </a:buClr>
            </a:pPr>
            <a:r>
              <a:rPr lang="en-US" sz="1400" dirty="0" smtClean="0">
                <a:solidFill>
                  <a:srgbClr val="000000"/>
                </a:solidFill>
                <a:latin typeface="Calibri" panose="020F0502020204030204" pitchFamily="34" charset="0"/>
                <a:cs typeface="Arial" charset="0"/>
              </a:rPr>
              <a:t>Application</a:t>
            </a:r>
            <a:endParaRPr lang="en-US" sz="1400" dirty="0">
              <a:solidFill>
                <a:srgbClr val="000000"/>
              </a:solidFill>
              <a:latin typeface="Calibri" panose="020F0502020204030204" pitchFamily="34" charset="0"/>
              <a:cs typeface="Arial"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500" y="1688670"/>
            <a:ext cx="3722710" cy="4407330"/>
          </a:xfrm>
          <a:prstGeom prst="rect">
            <a:avLst/>
          </a:prstGeom>
        </p:spPr>
      </p:pic>
      <p:pic>
        <p:nvPicPr>
          <p:cNvPr id="11" name="Picture 10"/>
          <p:cNvPicPr>
            <a:picLocks noChangeAspect="1"/>
          </p:cNvPicPr>
          <p:nvPr/>
        </p:nvPicPr>
        <p:blipFill>
          <a:blip r:embed="rId3"/>
          <a:stretch>
            <a:fillRect/>
          </a:stretch>
        </p:blipFill>
        <p:spPr>
          <a:xfrm>
            <a:off x="4654205" y="1370758"/>
            <a:ext cx="3486150" cy="5105400"/>
          </a:xfrm>
          <a:prstGeom prst="rect">
            <a:avLst/>
          </a:prstGeom>
        </p:spPr>
      </p:pic>
      <p:grpSp>
        <p:nvGrpSpPr>
          <p:cNvPr id="21" name="Group 20"/>
          <p:cNvGrpSpPr/>
          <p:nvPr/>
        </p:nvGrpSpPr>
        <p:grpSpPr>
          <a:xfrm>
            <a:off x="8083097" y="103045"/>
            <a:ext cx="972476" cy="948528"/>
            <a:chOff x="2384041" y="1342228"/>
            <a:chExt cx="4349827" cy="4568825"/>
          </a:xfrm>
        </p:grpSpPr>
        <p:sp>
          <p:nvSpPr>
            <p:cNvPr id="22"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23"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24"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Vendor Landscape</a:t>
              </a:r>
            </a:p>
          </p:txBody>
        </p:sp>
        <p:sp>
          <p:nvSpPr>
            <p:cNvPr id="25"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Stakeholder Benefits</a:t>
              </a:r>
            </a:p>
          </p:txBody>
        </p:sp>
        <p:sp>
          <p:nvSpPr>
            <p:cNvPr id="26" name="AutoShape 4"/>
            <p:cNvSpPr>
              <a:spLocks noChangeArrowheads="1"/>
            </p:cNvSpPr>
            <p:nvPr/>
          </p:nvSpPr>
          <p:spPr bwMode="auto">
            <a:xfrm>
              <a:off x="5157977" y="3722465"/>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Financial Viability</a:t>
              </a:r>
            </a:p>
          </p:txBody>
        </p:sp>
        <p:sp>
          <p:nvSpPr>
            <p:cNvPr id="27" name="AutoShape 4"/>
            <p:cNvSpPr>
              <a:spLocks noChangeArrowheads="1"/>
            </p:cNvSpPr>
            <p:nvPr/>
          </p:nvSpPr>
          <p:spPr bwMode="auto">
            <a:xfrm>
              <a:off x="5157977"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Design Architecture</a:t>
              </a:r>
            </a:p>
          </p:txBody>
        </p:sp>
      </p:grpSp>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4986" y="435885"/>
            <a:ext cx="176382" cy="265361"/>
          </a:xfrm>
          <a:prstGeom prst="rect">
            <a:avLst/>
          </a:prstGeom>
          <a:ln>
            <a:solidFill>
              <a:schemeClr val="tx1"/>
            </a:solidFill>
          </a:ln>
        </p:spPr>
      </p:pic>
    </p:spTree>
    <p:extLst>
      <p:ext uri="{BB962C8B-B14F-4D97-AF65-F5344CB8AC3E}">
        <p14:creationId xmlns:p14="http://schemas.microsoft.com/office/powerpoint/2010/main" val="29315008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502004" y="1640756"/>
            <a:ext cx="6324600" cy="2117725"/>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82" name="Rectangle 81"/>
          <p:cNvSpPr/>
          <p:nvPr/>
        </p:nvSpPr>
        <p:spPr bwMode="auto">
          <a:xfrm>
            <a:off x="3165487" y="2109377"/>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Registration (Premium User)</a:t>
            </a:r>
          </a:p>
        </p:txBody>
      </p:sp>
      <p:sp>
        <p:nvSpPr>
          <p:cNvPr id="83" name="Rectangle 82"/>
          <p:cNvSpPr/>
          <p:nvPr/>
        </p:nvSpPr>
        <p:spPr bwMode="auto">
          <a:xfrm>
            <a:off x="3165487" y="2625217"/>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Ticketing &amp; Billing</a:t>
            </a:r>
          </a:p>
        </p:txBody>
      </p:sp>
      <p:sp>
        <p:nvSpPr>
          <p:cNvPr id="84" name="Rectangle 83"/>
          <p:cNvSpPr/>
          <p:nvPr/>
        </p:nvSpPr>
        <p:spPr bwMode="auto">
          <a:xfrm>
            <a:off x="3165487" y="3141056"/>
            <a:ext cx="1070317" cy="535663"/>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Parking Space Mgmt.</a:t>
            </a:r>
          </a:p>
        </p:txBody>
      </p:sp>
      <p:sp>
        <p:nvSpPr>
          <p:cNvPr id="80" name="Rectangle 79"/>
          <p:cNvSpPr/>
          <p:nvPr/>
        </p:nvSpPr>
        <p:spPr bwMode="auto">
          <a:xfrm>
            <a:off x="1870087" y="3098242"/>
            <a:ext cx="1070317" cy="584039"/>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Lighting Control</a:t>
            </a:r>
          </a:p>
        </p:txBody>
      </p:sp>
      <p:sp>
        <p:nvSpPr>
          <p:cNvPr id="81" name="Rectangle 80"/>
          <p:cNvSpPr/>
          <p:nvPr/>
        </p:nvSpPr>
        <p:spPr bwMode="auto">
          <a:xfrm>
            <a:off x="1859956" y="2109377"/>
            <a:ext cx="1070317" cy="584039"/>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Solar Power Monitoring</a:t>
            </a:r>
          </a:p>
        </p:txBody>
      </p:sp>
      <p:graphicFrame>
        <p:nvGraphicFramePr>
          <p:cNvPr id="2" name="Object 1"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5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88" name="Title 3"/>
          <p:cNvSpPr>
            <a:spLocks noGrp="1"/>
          </p:cNvSpPr>
          <p:nvPr>
            <p:ph type="title"/>
          </p:nvPr>
        </p:nvSpPr>
        <p:spPr>
          <a:xfrm>
            <a:off x="549605" y="320098"/>
            <a:ext cx="6595480" cy="692366"/>
          </a:xfrm>
        </p:spPr>
        <p:txBody>
          <a:bodyPr vert="horz" lIns="0" tIns="45720" rIns="91440" bIns="0" rtlCol="0" anchor="b" anchorCtr="0">
            <a:normAutofit/>
          </a:bodyPr>
          <a:lstStyle/>
          <a:p>
            <a:r>
              <a:rPr lang="en-US" sz="2000" b="1" dirty="0" smtClean="0">
                <a:solidFill>
                  <a:srgbClr val="336699"/>
                </a:solidFill>
                <a:latin typeface="Calibri" pitchFamily="34" charset="0"/>
                <a:cs typeface="Calibri" pitchFamily="34" charset="0"/>
              </a:rPr>
              <a:t>The design architecture for the combined solution will be based on an open platform</a:t>
            </a:r>
            <a:endParaRPr lang="en-US" sz="2000" b="1" dirty="0">
              <a:solidFill>
                <a:srgbClr val="336699"/>
              </a:solidFill>
              <a:latin typeface="Calibri" pitchFamily="34" charset="0"/>
              <a:cs typeface="Calibri" pitchFamily="34" charset="0"/>
            </a:endParaRPr>
          </a:p>
        </p:txBody>
      </p:sp>
      <p:sp>
        <p:nvSpPr>
          <p:cNvPr id="3" name="AutoShape 15" descr="http://www.dicom.ltd.uk/uploads/cms/ce32-30lr-hydraulic-lid-3-14122012-113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sp>
        <p:nvSpPr>
          <p:cNvPr id="4" name="Rectangle 3"/>
          <p:cNvSpPr/>
          <p:nvPr/>
        </p:nvSpPr>
        <p:spPr>
          <a:xfrm>
            <a:off x="6914856" y="1387475"/>
            <a:ext cx="1823120" cy="497495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98029"/>
              </a:buClr>
            </a:pPr>
            <a:endParaRPr lang="en-US" sz="1200" dirty="0">
              <a:solidFill>
                <a:srgbClr val="FFFFFF"/>
              </a:solidFill>
            </a:endParaRPr>
          </a:p>
        </p:txBody>
      </p:sp>
      <p:sp>
        <p:nvSpPr>
          <p:cNvPr id="11" name="TextBox 10"/>
          <p:cNvSpPr txBox="1"/>
          <p:nvPr/>
        </p:nvSpPr>
        <p:spPr>
          <a:xfrm>
            <a:off x="7005538" y="1371600"/>
            <a:ext cx="1580037" cy="261610"/>
          </a:xfrm>
          <a:prstGeom prst="rect">
            <a:avLst/>
          </a:prstGeom>
          <a:noFill/>
        </p:spPr>
        <p:txBody>
          <a:bodyPr wrap="square" rtlCol="0">
            <a:spAutoFit/>
          </a:bodyPr>
          <a:lstStyle/>
          <a:p>
            <a:pPr algn="ctr">
              <a:buClr>
                <a:srgbClr val="D98029"/>
              </a:buClr>
            </a:pPr>
            <a:r>
              <a:rPr lang="en-US" sz="1100" dirty="0" smtClean="0">
                <a:solidFill>
                  <a:srgbClr val="000000"/>
                </a:solidFill>
                <a:latin typeface="Calibri" panose="020F0502020204030204" pitchFamily="34" charset="0"/>
                <a:cs typeface="Arial" charset="0"/>
              </a:rPr>
              <a:t>Shared Services</a:t>
            </a:r>
            <a:endParaRPr lang="en-US" sz="1100" dirty="0">
              <a:solidFill>
                <a:srgbClr val="000000"/>
              </a:solidFill>
              <a:latin typeface="Calibri" panose="020F0502020204030204" pitchFamily="34" charset="0"/>
              <a:cs typeface="Arial" charset="0"/>
            </a:endParaRPr>
          </a:p>
        </p:txBody>
      </p:sp>
      <p:sp>
        <p:nvSpPr>
          <p:cNvPr id="12" name="Rectangle 11"/>
          <p:cNvSpPr/>
          <p:nvPr/>
        </p:nvSpPr>
        <p:spPr bwMode="auto">
          <a:xfrm>
            <a:off x="6943031" y="2576094"/>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User Management</a:t>
            </a:r>
          </a:p>
        </p:txBody>
      </p:sp>
      <p:sp>
        <p:nvSpPr>
          <p:cNvPr id="15" name="Rectangle 14"/>
          <p:cNvSpPr/>
          <p:nvPr/>
        </p:nvSpPr>
        <p:spPr bwMode="auto">
          <a:xfrm>
            <a:off x="6960196" y="3128037"/>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Maps/GIS</a:t>
            </a:r>
          </a:p>
        </p:txBody>
      </p:sp>
      <p:sp>
        <p:nvSpPr>
          <p:cNvPr id="16" name="Rectangle 15"/>
          <p:cNvSpPr/>
          <p:nvPr/>
        </p:nvSpPr>
        <p:spPr bwMode="auto">
          <a:xfrm>
            <a:off x="6960196" y="5335809"/>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Payment Gateway</a:t>
            </a:r>
          </a:p>
        </p:txBody>
      </p:sp>
      <p:sp>
        <p:nvSpPr>
          <p:cNvPr id="17" name="Rectangle 16"/>
          <p:cNvSpPr/>
          <p:nvPr/>
        </p:nvSpPr>
        <p:spPr bwMode="auto">
          <a:xfrm>
            <a:off x="6960196" y="3679980"/>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SMS Gateway</a:t>
            </a:r>
          </a:p>
        </p:txBody>
      </p:sp>
      <p:sp>
        <p:nvSpPr>
          <p:cNvPr id="20" name="Rectangle 19"/>
          <p:cNvSpPr/>
          <p:nvPr/>
        </p:nvSpPr>
        <p:spPr bwMode="auto">
          <a:xfrm>
            <a:off x="502004" y="5740275"/>
            <a:ext cx="6324600" cy="1099687"/>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21" name="TextBox 20"/>
          <p:cNvSpPr txBox="1"/>
          <p:nvPr/>
        </p:nvSpPr>
        <p:spPr>
          <a:xfrm>
            <a:off x="498487" y="6548878"/>
            <a:ext cx="1451317"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Wi-Fi Access Points</a:t>
            </a:r>
          </a:p>
        </p:txBody>
      </p:sp>
      <p:sp>
        <p:nvSpPr>
          <p:cNvPr id="23" name="TextBox 22"/>
          <p:cNvSpPr txBox="1"/>
          <p:nvPr/>
        </p:nvSpPr>
        <p:spPr>
          <a:xfrm>
            <a:off x="1949804" y="6454497"/>
            <a:ext cx="1073059" cy="3693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Lighting, Solar, Meter</a:t>
            </a:r>
          </a:p>
        </p:txBody>
      </p:sp>
      <p:sp>
        <p:nvSpPr>
          <p:cNvPr id="24" name="TextBox 23"/>
          <p:cNvSpPr txBox="1"/>
          <p:nvPr/>
        </p:nvSpPr>
        <p:spPr>
          <a:xfrm>
            <a:off x="2482505" y="5723179"/>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Instrumentation</a:t>
            </a:r>
          </a:p>
        </p:txBody>
      </p:sp>
      <p:sp>
        <p:nvSpPr>
          <p:cNvPr id="25" name="TextBox 24"/>
          <p:cNvSpPr txBox="1"/>
          <p:nvPr/>
        </p:nvSpPr>
        <p:spPr>
          <a:xfrm>
            <a:off x="5719799" y="6038343"/>
            <a:ext cx="1106805" cy="3693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Other Sensors/ Devices</a:t>
            </a:r>
          </a:p>
        </p:txBody>
      </p:sp>
      <p:pic>
        <p:nvPicPr>
          <p:cNvPr id="27" name="Picture 2" descr="https://encrypted-tbn2.gstatic.com/images?q=tbn:ANd9GcSktF4mL9QdsfxoPnmjhlgFFEslS1cQUulCJbJVp_WXRlsqUSaK"/>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028026" y="6017274"/>
            <a:ext cx="520978" cy="2951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15544" y="6016610"/>
            <a:ext cx="426568" cy="287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4" descr="http://thumbs2.ebaystatic.com/d/l225/m/mEIAOJaMZKh4qxoBJlTaOZA.jp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9353" b="89209" l="1439" r="100000"/>
                    </a14:imgEffect>
                  </a14:imgLayer>
                </a14:imgProps>
              </a:ext>
              <a:ext uri="{28A0092B-C50C-407E-A947-70E740481C1C}">
                <a14:useLocalDpi xmlns:a14="http://schemas.microsoft.com/office/drawing/2010/main"/>
              </a:ext>
            </a:extLst>
          </a:blip>
          <a:srcRect/>
          <a:stretch>
            <a:fillRect/>
          </a:stretch>
        </p:blipFill>
        <p:spPr bwMode="auto">
          <a:xfrm>
            <a:off x="4551398" y="5877286"/>
            <a:ext cx="738676" cy="57848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594155" y="6562963"/>
            <a:ext cx="784649"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CCTV</a:t>
            </a:r>
          </a:p>
        </p:txBody>
      </p:sp>
      <p:sp>
        <p:nvSpPr>
          <p:cNvPr id="33" name="Rectangle 32"/>
          <p:cNvSpPr/>
          <p:nvPr/>
        </p:nvSpPr>
        <p:spPr bwMode="auto">
          <a:xfrm>
            <a:off x="502004" y="5355076"/>
            <a:ext cx="6324600" cy="341002"/>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34" name="TextBox 33"/>
          <p:cNvSpPr txBox="1"/>
          <p:nvPr/>
        </p:nvSpPr>
        <p:spPr>
          <a:xfrm>
            <a:off x="854722" y="5466184"/>
            <a:ext cx="11068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Wi-Fi</a:t>
            </a:r>
          </a:p>
        </p:txBody>
      </p:sp>
      <p:sp>
        <p:nvSpPr>
          <p:cNvPr id="35" name="TextBox 34"/>
          <p:cNvSpPr txBox="1"/>
          <p:nvPr/>
        </p:nvSpPr>
        <p:spPr>
          <a:xfrm>
            <a:off x="2898054" y="5466184"/>
            <a:ext cx="11068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Fiber</a:t>
            </a:r>
          </a:p>
        </p:txBody>
      </p:sp>
      <p:sp>
        <p:nvSpPr>
          <p:cNvPr id="36" name="TextBox 35"/>
          <p:cNvSpPr txBox="1"/>
          <p:nvPr/>
        </p:nvSpPr>
        <p:spPr>
          <a:xfrm>
            <a:off x="4521774" y="5466184"/>
            <a:ext cx="2110226"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Ethernet</a:t>
            </a:r>
          </a:p>
        </p:txBody>
      </p:sp>
      <p:sp>
        <p:nvSpPr>
          <p:cNvPr id="37" name="TextBox 36"/>
          <p:cNvSpPr txBox="1"/>
          <p:nvPr/>
        </p:nvSpPr>
        <p:spPr>
          <a:xfrm>
            <a:off x="2371183" y="5286164"/>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Communication</a:t>
            </a:r>
          </a:p>
        </p:txBody>
      </p:sp>
      <p:sp>
        <p:nvSpPr>
          <p:cNvPr id="39" name="Rectangle 38"/>
          <p:cNvSpPr/>
          <p:nvPr/>
        </p:nvSpPr>
        <p:spPr bwMode="auto">
          <a:xfrm>
            <a:off x="502004" y="4065704"/>
            <a:ext cx="6324600" cy="689982"/>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40" name="TextBox 39"/>
          <p:cNvSpPr txBox="1"/>
          <p:nvPr/>
        </p:nvSpPr>
        <p:spPr>
          <a:xfrm>
            <a:off x="2383167" y="4065704"/>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Applications &amp; Intelligence</a:t>
            </a:r>
          </a:p>
        </p:txBody>
      </p:sp>
      <p:sp>
        <p:nvSpPr>
          <p:cNvPr id="42" name="TextBox 41"/>
          <p:cNvSpPr txBox="1"/>
          <p:nvPr/>
        </p:nvSpPr>
        <p:spPr>
          <a:xfrm>
            <a:off x="2383167" y="1628456"/>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Processes</a:t>
            </a:r>
          </a:p>
        </p:txBody>
      </p:sp>
      <p:sp>
        <p:nvSpPr>
          <p:cNvPr id="51" name="TextBox 50"/>
          <p:cNvSpPr txBox="1"/>
          <p:nvPr/>
        </p:nvSpPr>
        <p:spPr>
          <a:xfrm>
            <a:off x="599306" y="1808657"/>
            <a:ext cx="97301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Wi-Fi</a:t>
            </a:r>
          </a:p>
        </p:txBody>
      </p:sp>
      <p:sp>
        <p:nvSpPr>
          <p:cNvPr id="52" name="TextBox 51"/>
          <p:cNvSpPr txBox="1"/>
          <p:nvPr/>
        </p:nvSpPr>
        <p:spPr>
          <a:xfrm>
            <a:off x="1864226" y="1696616"/>
            <a:ext cx="1167618" cy="3693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Intelligent Streetlight</a:t>
            </a:r>
          </a:p>
        </p:txBody>
      </p:sp>
      <p:sp>
        <p:nvSpPr>
          <p:cNvPr id="53" name="TextBox 52"/>
          <p:cNvSpPr txBox="1"/>
          <p:nvPr/>
        </p:nvSpPr>
        <p:spPr>
          <a:xfrm>
            <a:off x="3129146" y="1780856"/>
            <a:ext cx="1167618"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Smart Parking</a:t>
            </a:r>
          </a:p>
        </p:txBody>
      </p:sp>
      <p:sp>
        <p:nvSpPr>
          <p:cNvPr id="54" name="TextBox 53"/>
          <p:cNvSpPr txBox="1"/>
          <p:nvPr/>
        </p:nvSpPr>
        <p:spPr>
          <a:xfrm>
            <a:off x="4296764" y="1780856"/>
            <a:ext cx="1167618"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Video Analytics</a:t>
            </a:r>
          </a:p>
        </p:txBody>
      </p:sp>
      <p:sp>
        <p:nvSpPr>
          <p:cNvPr id="55" name="TextBox 54"/>
          <p:cNvSpPr txBox="1"/>
          <p:nvPr/>
        </p:nvSpPr>
        <p:spPr>
          <a:xfrm>
            <a:off x="5561684" y="1780856"/>
            <a:ext cx="1167618"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Citizen App</a:t>
            </a:r>
          </a:p>
        </p:txBody>
      </p:sp>
      <p:sp>
        <p:nvSpPr>
          <p:cNvPr id="56" name="Rectangle 55"/>
          <p:cNvSpPr/>
          <p:nvPr/>
        </p:nvSpPr>
        <p:spPr bwMode="auto">
          <a:xfrm>
            <a:off x="578204" y="3355113"/>
            <a:ext cx="1070317" cy="330743"/>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Wireless mgmt.</a:t>
            </a:r>
          </a:p>
        </p:txBody>
      </p:sp>
      <p:sp>
        <p:nvSpPr>
          <p:cNvPr id="57" name="Rectangle 56"/>
          <p:cNvSpPr/>
          <p:nvPr/>
        </p:nvSpPr>
        <p:spPr bwMode="auto">
          <a:xfrm>
            <a:off x="578204" y="2109377"/>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Registration &amp; Authentication</a:t>
            </a:r>
          </a:p>
        </p:txBody>
      </p:sp>
      <p:sp>
        <p:nvSpPr>
          <p:cNvPr id="58" name="Rectangle 57"/>
          <p:cNvSpPr/>
          <p:nvPr/>
        </p:nvSpPr>
        <p:spPr bwMode="auto">
          <a:xfrm>
            <a:off x="6960196" y="4783866"/>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Billing</a:t>
            </a:r>
          </a:p>
        </p:txBody>
      </p:sp>
      <p:sp>
        <p:nvSpPr>
          <p:cNvPr id="60" name="Rectangle 59"/>
          <p:cNvSpPr/>
          <p:nvPr/>
        </p:nvSpPr>
        <p:spPr bwMode="auto">
          <a:xfrm>
            <a:off x="578204" y="2558074"/>
            <a:ext cx="1070317" cy="330743"/>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Billing</a:t>
            </a:r>
          </a:p>
        </p:txBody>
      </p:sp>
      <p:sp>
        <p:nvSpPr>
          <p:cNvPr id="61" name="Rectangle 60"/>
          <p:cNvSpPr/>
          <p:nvPr/>
        </p:nvSpPr>
        <p:spPr bwMode="auto">
          <a:xfrm>
            <a:off x="578204" y="2956593"/>
            <a:ext cx="1070317" cy="330743"/>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Payment</a:t>
            </a:r>
          </a:p>
        </p:txBody>
      </p:sp>
      <p:sp>
        <p:nvSpPr>
          <p:cNvPr id="87" name="Rectangle 86"/>
          <p:cNvSpPr/>
          <p:nvPr/>
        </p:nvSpPr>
        <p:spPr bwMode="auto">
          <a:xfrm>
            <a:off x="619905" y="4346258"/>
            <a:ext cx="1277682" cy="25750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Analytics</a:t>
            </a:r>
          </a:p>
        </p:txBody>
      </p:sp>
      <p:sp>
        <p:nvSpPr>
          <p:cNvPr id="90" name="Rectangle 89"/>
          <p:cNvSpPr/>
          <p:nvPr/>
        </p:nvSpPr>
        <p:spPr bwMode="auto">
          <a:xfrm>
            <a:off x="502004" y="4791690"/>
            <a:ext cx="6324600" cy="235765"/>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91" name="TextBox 90"/>
          <p:cNvSpPr txBox="1"/>
          <p:nvPr/>
        </p:nvSpPr>
        <p:spPr>
          <a:xfrm>
            <a:off x="2369099" y="4782108"/>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Database</a:t>
            </a:r>
          </a:p>
        </p:txBody>
      </p:sp>
      <p:sp>
        <p:nvSpPr>
          <p:cNvPr id="92" name="Rectangle 91"/>
          <p:cNvSpPr/>
          <p:nvPr/>
        </p:nvSpPr>
        <p:spPr bwMode="auto">
          <a:xfrm>
            <a:off x="6960196" y="4231923"/>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Email Gateway</a:t>
            </a:r>
          </a:p>
        </p:txBody>
      </p:sp>
      <p:sp>
        <p:nvSpPr>
          <p:cNvPr id="93" name="Rectangle 92"/>
          <p:cNvSpPr/>
          <p:nvPr/>
        </p:nvSpPr>
        <p:spPr bwMode="auto">
          <a:xfrm>
            <a:off x="6943031" y="2024151"/>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CRM</a:t>
            </a:r>
          </a:p>
        </p:txBody>
      </p:sp>
      <p:sp>
        <p:nvSpPr>
          <p:cNvPr id="94" name="Rectangle 93"/>
          <p:cNvSpPr/>
          <p:nvPr/>
        </p:nvSpPr>
        <p:spPr bwMode="auto">
          <a:xfrm>
            <a:off x="502004" y="5059981"/>
            <a:ext cx="6324600" cy="235765"/>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95" name="TextBox 94"/>
          <p:cNvSpPr txBox="1"/>
          <p:nvPr/>
        </p:nvSpPr>
        <p:spPr>
          <a:xfrm>
            <a:off x="2369099" y="5018747"/>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ESB</a:t>
            </a:r>
          </a:p>
        </p:txBody>
      </p:sp>
      <p:sp>
        <p:nvSpPr>
          <p:cNvPr id="98" name="Rectangle 97"/>
          <p:cNvSpPr/>
          <p:nvPr/>
        </p:nvSpPr>
        <p:spPr bwMode="auto">
          <a:xfrm>
            <a:off x="4384687" y="2109377"/>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Alerts Mgmt.</a:t>
            </a:r>
          </a:p>
        </p:txBody>
      </p:sp>
      <p:sp>
        <p:nvSpPr>
          <p:cNvPr id="99" name="Rectangle 98"/>
          <p:cNvSpPr/>
          <p:nvPr/>
        </p:nvSpPr>
        <p:spPr bwMode="auto">
          <a:xfrm>
            <a:off x="5680087" y="2109377"/>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Registration</a:t>
            </a:r>
          </a:p>
        </p:txBody>
      </p:sp>
      <p:sp>
        <p:nvSpPr>
          <p:cNvPr id="100" name="Rectangle 99"/>
          <p:cNvSpPr/>
          <p:nvPr/>
        </p:nvSpPr>
        <p:spPr bwMode="auto">
          <a:xfrm>
            <a:off x="5683604" y="2523006"/>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Information Mgmt.</a:t>
            </a:r>
          </a:p>
        </p:txBody>
      </p:sp>
      <p:sp>
        <p:nvSpPr>
          <p:cNvPr id="101" name="Rectangle 100"/>
          <p:cNvSpPr/>
          <p:nvPr/>
        </p:nvSpPr>
        <p:spPr bwMode="auto">
          <a:xfrm>
            <a:off x="5683604" y="3350264"/>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Complaints Mgmt.</a:t>
            </a:r>
          </a:p>
        </p:txBody>
      </p:sp>
      <p:sp>
        <p:nvSpPr>
          <p:cNvPr id="102" name="Rectangle 101"/>
          <p:cNvSpPr/>
          <p:nvPr/>
        </p:nvSpPr>
        <p:spPr bwMode="auto">
          <a:xfrm>
            <a:off x="4388204" y="2551165"/>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Response Management</a:t>
            </a:r>
          </a:p>
        </p:txBody>
      </p:sp>
      <p:pic>
        <p:nvPicPr>
          <p:cNvPr id="104" name="Picture 2" descr="http://www.uamarketingsolutions.com/wp-content/themes/directorypress/thumbs/street_light.jp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335743" y="5773162"/>
            <a:ext cx="299861" cy="70810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http://saisecurity.in/wp-content/uploads/2013/02/pl471844-intelligent_barrier_gates_fjc_d638_6_meters_boom_barrier_heavy_duty.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368660" y="6301955"/>
            <a:ext cx="562344" cy="385607"/>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p:cNvSpPr txBox="1"/>
          <p:nvPr/>
        </p:nvSpPr>
        <p:spPr>
          <a:xfrm>
            <a:off x="3016604" y="6562458"/>
            <a:ext cx="1676400"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b="0" kern="0" dirty="0" smtClean="0">
                <a:solidFill>
                  <a:srgbClr val="000000"/>
                </a:solidFill>
                <a:latin typeface="Calibri" panose="020F0502020204030204" pitchFamily="34" charset="0"/>
                <a:cs typeface="Arial" charset="0"/>
              </a:rPr>
              <a:t>Parking, Sensors, VMS…</a:t>
            </a:r>
          </a:p>
        </p:txBody>
      </p:sp>
      <p:sp>
        <p:nvSpPr>
          <p:cNvPr id="110" name="Rectangle 109"/>
          <p:cNvSpPr/>
          <p:nvPr/>
        </p:nvSpPr>
        <p:spPr bwMode="auto">
          <a:xfrm>
            <a:off x="2176226" y="4349838"/>
            <a:ext cx="1277682" cy="25750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Events Management</a:t>
            </a:r>
          </a:p>
        </p:txBody>
      </p:sp>
      <p:sp>
        <p:nvSpPr>
          <p:cNvPr id="111" name="Rectangle 110"/>
          <p:cNvSpPr/>
          <p:nvPr/>
        </p:nvSpPr>
        <p:spPr bwMode="auto">
          <a:xfrm>
            <a:off x="3536356" y="4328083"/>
            <a:ext cx="1277682" cy="25750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Reporting &amp; Dashboards</a:t>
            </a:r>
          </a:p>
        </p:txBody>
      </p:sp>
      <p:sp>
        <p:nvSpPr>
          <p:cNvPr id="112" name="Rectangle 111"/>
          <p:cNvSpPr/>
          <p:nvPr/>
        </p:nvSpPr>
        <p:spPr bwMode="auto">
          <a:xfrm>
            <a:off x="5015522" y="4328083"/>
            <a:ext cx="1277682" cy="25750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Workflow</a:t>
            </a:r>
          </a:p>
        </p:txBody>
      </p:sp>
      <p:sp>
        <p:nvSpPr>
          <p:cNvPr id="113" name="Rectangle 112"/>
          <p:cNvSpPr/>
          <p:nvPr/>
        </p:nvSpPr>
        <p:spPr bwMode="auto">
          <a:xfrm>
            <a:off x="502004" y="3798967"/>
            <a:ext cx="6324600" cy="235765"/>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114" name="TextBox 113"/>
          <p:cNvSpPr txBox="1"/>
          <p:nvPr/>
        </p:nvSpPr>
        <p:spPr>
          <a:xfrm>
            <a:off x="2369099" y="3773996"/>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Security</a:t>
            </a:r>
          </a:p>
        </p:txBody>
      </p:sp>
      <p:pic>
        <p:nvPicPr>
          <p:cNvPr id="5164" name="Picture 44" descr="http://www.cisco.com/c/dam/en/us/products/collateral/wireless/aironet-1550-series/data_sheet_c78-711419.doc/_jcr_content/renditions/data_sheet_c78-711419_0.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5400000">
            <a:off x="1036558" y="5796049"/>
            <a:ext cx="402733" cy="966559"/>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bwMode="auto">
          <a:xfrm>
            <a:off x="515652" y="1172606"/>
            <a:ext cx="6324600" cy="417020"/>
          </a:xfrm>
          <a:prstGeom prst="rect">
            <a:avLst/>
          </a:prstGeom>
          <a:solidFill>
            <a:srgbClr val="FFFFFF">
              <a:lumMod val="9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lnSpc>
                <a:spcPct val="80000"/>
              </a:lnSpc>
              <a:spcBef>
                <a:spcPts val="0"/>
              </a:spcBef>
              <a:spcAft>
                <a:spcPts val="0"/>
              </a:spcAft>
              <a:defRPr/>
            </a:pPr>
            <a:endParaRPr lang="en-US" sz="900" b="0" kern="0" dirty="0" smtClean="0">
              <a:solidFill>
                <a:srgbClr val="000000"/>
              </a:solidFill>
              <a:latin typeface="Arial" charset="0"/>
              <a:cs typeface="Arial" charset="0"/>
            </a:endParaRPr>
          </a:p>
        </p:txBody>
      </p:sp>
      <p:sp>
        <p:nvSpPr>
          <p:cNvPr id="116" name="TextBox 115"/>
          <p:cNvSpPr txBox="1"/>
          <p:nvPr/>
        </p:nvSpPr>
        <p:spPr>
          <a:xfrm>
            <a:off x="2330804" y="1119282"/>
            <a:ext cx="2400105" cy="230832"/>
          </a:xfrm>
          <a:prstGeom prst="rect">
            <a:avLst/>
          </a:prstGeom>
          <a:noFill/>
        </p:spPr>
        <p:txBody>
          <a:bodyPr wrap="square" rtlCol="0">
            <a:spAutoFit/>
          </a:bodyPr>
          <a:lstStyle/>
          <a:p>
            <a:pPr algn="ctr" eaLnBrk="1" fontAlgn="auto" hangingPunct="1">
              <a:spcBef>
                <a:spcPts val="0"/>
              </a:spcBef>
              <a:spcAft>
                <a:spcPts val="0"/>
              </a:spcAft>
              <a:buClr>
                <a:srgbClr val="6688BB"/>
              </a:buClr>
              <a:defRPr/>
            </a:pPr>
            <a:r>
              <a:rPr lang="en-US" sz="900" kern="0" dirty="0" smtClean="0">
                <a:solidFill>
                  <a:srgbClr val="000000"/>
                </a:solidFill>
                <a:latin typeface="Calibri" panose="020F0502020204030204" pitchFamily="34" charset="0"/>
                <a:cs typeface="Arial" charset="0"/>
              </a:rPr>
              <a:t>Access</a:t>
            </a:r>
          </a:p>
        </p:txBody>
      </p:sp>
      <p:sp>
        <p:nvSpPr>
          <p:cNvPr id="117" name="Rectangle 116"/>
          <p:cNvSpPr/>
          <p:nvPr/>
        </p:nvSpPr>
        <p:spPr bwMode="auto">
          <a:xfrm>
            <a:off x="806804" y="1300169"/>
            <a:ext cx="2133600" cy="238156"/>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Portal</a:t>
            </a:r>
          </a:p>
        </p:txBody>
      </p:sp>
      <p:sp>
        <p:nvSpPr>
          <p:cNvPr id="118" name="Rectangle 117"/>
          <p:cNvSpPr/>
          <p:nvPr/>
        </p:nvSpPr>
        <p:spPr bwMode="auto">
          <a:xfrm>
            <a:off x="4388204" y="1306433"/>
            <a:ext cx="2133600" cy="238156"/>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Mobile App</a:t>
            </a:r>
          </a:p>
        </p:txBody>
      </p:sp>
      <p:sp>
        <p:nvSpPr>
          <p:cNvPr id="119" name="Rectangle 118"/>
          <p:cNvSpPr/>
          <p:nvPr/>
        </p:nvSpPr>
        <p:spPr bwMode="auto">
          <a:xfrm>
            <a:off x="5683604" y="2936635"/>
            <a:ext cx="1070317" cy="380921"/>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900" b="0" kern="0" dirty="0" smtClean="0">
                <a:solidFill>
                  <a:srgbClr val="000000"/>
                </a:solidFill>
                <a:latin typeface="Calibri" panose="020F0502020204030204" pitchFamily="34" charset="0"/>
                <a:cs typeface="Arial" charset="0"/>
              </a:rPr>
              <a:t>Alerts Mgmt.</a:t>
            </a:r>
          </a:p>
        </p:txBody>
      </p:sp>
      <p:sp>
        <p:nvSpPr>
          <p:cNvPr id="72" name="Rectangle 71"/>
          <p:cNvSpPr/>
          <p:nvPr/>
        </p:nvSpPr>
        <p:spPr bwMode="auto">
          <a:xfrm>
            <a:off x="6960196" y="5887752"/>
            <a:ext cx="1701579" cy="360648"/>
          </a:xfrm>
          <a:prstGeom prst="rect">
            <a:avLst/>
          </a:prstGeom>
          <a:solidFill>
            <a:srgbClr val="AADD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fontAlgn="auto" hangingPunct="1">
              <a:lnSpc>
                <a:spcPct val="80000"/>
              </a:lnSpc>
              <a:spcBef>
                <a:spcPts val="0"/>
              </a:spcBef>
              <a:spcAft>
                <a:spcPts val="0"/>
              </a:spcAft>
              <a:defRPr/>
            </a:pPr>
            <a:r>
              <a:rPr lang="en-US" sz="800" b="0" kern="0" dirty="0" smtClean="0">
                <a:solidFill>
                  <a:srgbClr val="000000"/>
                </a:solidFill>
                <a:latin typeface="Calibri" panose="020F0502020204030204" pitchFamily="34" charset="0"/>
                <a:cs typeface="Arial" charset="0"/>
              </a:rPr>
              <a:t>Mobility Platform (Ex. Phonegap etc..)</a:t>
            </a:r>
          </a:p>
        </p:txBody>
      </p:sp>
      <p:grpSp>
        <p:nvGrpSpPr>
          <p:cNvPr id="79" name="Group 78"/>
          <p:cNvGrpSpPr/>
          <p:nvPr/>
        </p:nvGrpSpPr>
        <p:grpSpPr>
          <a:xfrm>
            <a:off x="8083097" y="103045"/>
            <a:ext cx="972476" cy="948528"/>
            <a:chOff x="2384041" y="1342228"/>
            <a:chExt cx="4349827" cy="4568825"/>
          </a:xfrm>
        </p:grpSpPr>
        <p:sp>
          <p:nvSpPr>
            <p:cNvPr id="86" name="AutoShape 4"/>
            <p:cNvSpPr>
              <a:spLocks noChangeArrowheads="1"/>
            </p:cNvSpPr>
            <p:nvPr/>
          </p:nvSpPr>
          <p:spPr bwMode="auto">
            <a:xfrm>
              <a:off x="3788197" y="134222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Use Case</a:t>
              </a:r>
            </a:p>
            <a:p>
              <a:pPr algn="ctr" eaLnBrk="1" hangingPunct="1"/>
              <a:r>
                <a:rPr lang="en-US" sz="350" dirty="0">
                  <a:solidFill>
                    <a:prstClr val="black"/>
                  </a:solidFill>
                  <a:latin typeface="Calibri" panose="020F0502020204030204" pitchFamily="34" charset="0"/>
                  <a:cs typeface="Arial" charset="0"/>
                </a:rPr>
                <a:t>(Now and Future)</a:t>
              </a:r>
            </a:p>
          </p:txBody>
        </p:sp>
        <p:sp>
          <p:nvSpPr>
            <p:cNvPr id="89"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96"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97"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103"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105" name="AutoShape 4"/>
            <p:cNvSpPr>
              <a:spLocks noChangeArrowheads="1"/>
            </p:cNvSpPr>
            <p:nvPr/>
          </p:nvSpPr>
          <p:spPr bwMode="auto">
            <a:xfrm>
              <a:off x="5157977" y="214904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Design Architecture</a:t>
              </a:r>
            </a:p>
          </p:txBody>
        </p:sp>
      </p:grpSp>
      <p:grpSp>
        <p:nvGrpSpPr>
          <p:cNvPr id="78" name="Group 77"/>
          <p:cNvGrpSpPr/>
          <p:nvPr/>
        </p:nvGrpSpPr>
        <p:grpSpPr>
          <a:xfrm>
            <a:off x="8417634" y="415273"/>
            <a:ext cx="346234" cy="326612"/>
            <a:chOff x="6647340" y="2960948"/>
            <a:chExt cx="2281525" cy="2043486"/>
          </a:xfrm>
        </p:grpSpPr>
        <p:pic>
          <p:nvPicPr>
            <p:cNvPr id="85" name="Picture 10"/>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71367" y="2960948"/>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7812360" y="3537012"/>
              <a:ext cx="1116505" cy="58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2" descr="http://www.uamarketingsolutions.com/wp-content/themes/directorypress/thumbs/street_light.jpg"/>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7520756" y="4113076"/>
              <a:ext cx="542626" cy="89135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817413" y="3861048"/>
              <a:ext cx="562899" cy="846862"/>
            </a:xfrm>
            <a:prstGeom prst="rect">
              <a:avLst/>
            </a:prstGeom>
            <a:ln>
              <a:solidFill>
                <a:schemeClr val="tx1"/>
              </a:solidFill>
            </a:ln>
          </p:spPr>
        </p:pic>
        <p:pic>
          <p:nvPicPr>
            <p:cNvPr id="121" name="Picture 10" descr="https://encrypted-tbn3.gstatic.com/images?q=tbn:ANd9GcTwdpsmYxLQzyYC8_8EtHGplTg2-bE7keyvHKS7O6KcyHPiWYI9"/>
            <p:cNvPicPr>
              <a:picLocks noChangeAspect="1" noChangeArrowheads="1"/>
            </p:cNvPicPr>
            <p:nvPr/>
          </p:nvPicPr>
          <p:blipFill>
            <a:blip r:embed="rId20" cstate="email">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6647340" y="2960948"/>
              <a:ext cx="732972" cy="9722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4135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5415" y="0"/>
            <a:ext cx="6703492" cy="1002979"/>
          </a:xfrm>
        </p:spPr>
        <p:txBody>
          <a:bodyPr vert="horz" lIns="0" tIns="45720" rIns="91440" bIns="0" rtlCol="0" anchor="b" anchorCtr="0">
            <a:normAutofit/>
          </a:bodyPr>
          <a:lstStyle/>
          <a:p>
            <a:r>
              <a:rPr lang="en-US" dirty="0">
                <a:solidFill>
                  <a:srgbClr val="336699"/>
                </a:solidFill>
                <a:cs typeface="Calibri" pitchFamily="34" charset="0"/>
              </a:rPr>
              <a:t>To achieve the vision for an intelligent BKC </a:t>
            </a:r>
            <a:r>
              <a:rPr lang="en-US" dirty="0" smtClean="0">
                <a:solidFill>
                  <a:srgbClr val="336699"/>
                </a:solidFill>
                <a:cs typeface="Calibri" pitchFamily="34" charset="0"/>
              </a:rPr>
              <a:t>it </a:t>
            </a:r>
            <a:r>
              <a:rPr lang="en-US" dirty="0">
                <a:solidFill>
                  <a:srgbClr val="336699"/>
                </a:solidFill>
                <a:cs typeface="Calibri" pitchFamily="34" charset="0"/>
              </a:rPr>
              <a:t>is recommended that MMRDA implements all five initiatives as part of </a:t>
            </a:r>
            <a:r>
              <a:rPr lang="en-US" dirty="0" smtClean="0">
                <a:solidFill>
                  <a:srgbClr val="336699"/>
                </a:solidFill>
                <a:cs typeface="Calibri" pitchFamily="34" charset="0"/>
              </a:rPr>
              <a:t>phase 1 – this will improve the quality of life for stakeholders of BKC </a:t>
            </a:r>
            <a:endParaRPr lang="en-US" dirty="0">
              <a:solidFill>
                <a:srgbClr val="336699"/>
              </a:solidFill>
              <a:cs typeface="Calibri" pitchFamily="34" charset="0"/>
            </a:endParaRPr>
          </a:p>
        </p:txBody>
      </p:sp>
      <p:sp>
        <p:nvSpPr>
          <p:cNvPr id="19" name="TextBox 18"/>
          <p:cNvSpPr txBox="1"/>
          <p:nvPr/>
        </p:nvSpPr>
        <p:spPr>
          <a:xfrm>
            <a:off x="5951056" y="1289926"/>
            <a:ext cx="992827" cy="318924"/>
          </a:xfrm>
          <a:prstGeom prst="rect">
            <a:avLst/>
          </a:prstGeom>
          <a:noFill/>
        </p:spPr>
        <p:txBody>
          <a:bodyPr wrap="none" lIns="36000" tIns="36000" rIns="36000" bIns="36000" rtlCol="0">
            <a:spAutoFit/>
          </a:bodyPr>
          <a:lstStyle/>
          <a:p>
            <a:pPr eaLnBrk="1" hangingPunct="1"/>
            <a:r>
              <a:rPr lang="en-US" sz="1600" spc="600" dirty="0" smtClean="0">
                <a:solidFill>
                  <a:srgbClr val="000000"/>
                </a:solidFill>
                <a:latin typeface="Calibri" panose="020F0502020204030204" pitchFamily="34" charset="0"/>
                <a:cs typeface="Arial" charset="0"/>
              </a:rPr>
              <a:t>AFTER</a:t>
            </a:r>
          </a:p>
        </p:txBody>
      </p:sp>
      <p:sp>
        <p:nvSpPr>
          <p:cNvPr id="35" name="AutoShape 16" descr="https://encrypted-tbn2.gstatic.com/images?q=tbn:ANd9GcQQrCn48S5hDPPNe9xm6rZbn80b9Jq8WfZ6tviRjFBO_vIn2phUN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hangingPunct="1"/>
            <a:endParaRPr lang="en-US" sz="1800" b="0" dirty="0">
              <a:solidFill>
                <a:srgbClr val="000000"/>
              </a:solidFill>
              <a:latin typeface="Arial" charset="0"/>
              <a:cs typeface="Arial" charset="0"/>
            </a:endParaRPr>
          </a:p>
        </p:txBody>
      </p:sp>
      <p:sp>
        <p:nvSpPr>
          <p:cNvPr id="77" name="Oval 76"/>
          <p:cNvSpPr/>
          <p:nvPr/>
        </p:nvSpPr>
        <p:spPr bwMode="gray">
          <a:xfrm>
            <a:off x="5205673" y="2688822"/>
            <a:ext cx="2828459" cy="2828459"/>
          </a:xfrm>
          <a:prstGeom prst="ellipse">
            <a:avLst/>
          </a:prstGeom>
          <a:noFill/>
          <a:ln w="12700">
            <a:solidFill>
              <a:srgbClr val="00B0F0"/>
            </a:solidFill>
            <a:prstDash val="dash"/>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a:solidFill>
                <a:sysClr val="windowText" lastClr="000000"/>
              </a:solidFill>
              <a:latin typeface="Calibri" panose="020F0502020204030204" pitchFamily="34" charset="0"/>
            </a:endParaRPr>
          </a:p>
        </p:txBody>
      </p:sp>
      <p:sp>
        <p:nvSpPr>
          <p:cNvPr id="78" name="Oval 77"/>
          <p:cNvSpPr/>
          <p:nvPr/>
        </p:nvSpPr>
        <p:spPr bwMode="gray">
          <a:xfrm>
            <a:off x="5610828" y="3042383"/>
            <a:ext cx="2034009" cy="2034009"/>
          </a:xfrm>
          <a:prstGeom prst="ellipse">
            <a:avLst/>
          </a:prstGeom>
          <a:noFill/>
          <a:ln w="6350">
            <a:solidFill>
              <a:schemeClr val="bg1">
                <a:lumMod val="75000"/>
              </a:schemeClr>
            </a:solidFill>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smtClean="0">
              <a:solidFill>
                <a:sysClr val="windowText" lastClr="000000"/>
              </a:solidFill>
              <a:latin typeface="Calibri" panose="020F0502020204030204" pitchFamily="34" charset="0"/>
            </a:endParaRPr>
          </a:p>
        </p:txBody>
      </p:sp>
      <p:sp>
        <p:nvSpPr>
          <p:cNvPr id="79" name="Rounded Rectangle 78"/>
          <p:cNvSpPr/>
          <p:nvPr/>
        </p:nvSpPr>
        <p:spPr bwMode="gray">
          <a:xfrm>
            <a:off x="4627253" y="1736873"/>
            <a:ext cx="4066891" cy="4716463"/>
          </a:xfrm>
          <a:prstGeom prst="roundRect">
            <a:avLst>
              <a:gd name="adj" fmla="val 7022"/>
            </a:avLst>
          </a:prstGeom>
          <a:noFill/>
          <a:ln w="6350">
            <a:solidFill>
              <a:schemeClr val="bg1">
                <a:lumMod val="65000"/>
              </a:schemeClr>
            </a:solidFill>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smtClean="0">
              <a:solidFill>
                <a:sysClr val="windowText" lastClr="000000"/>
              </a:solidFill>
              <a:latin typeface="Calibri" panose="020F0502020204030204" pitchFamily="34" charset="0"/>
            </a:endParaRPr>
          </a:p>
        </p:txBody>
      </p:sp>
      <p:pic>
        <p:nvPicPr>
          <p:cNvPr id="80" name="Picture 2" descr="https://encrypted-tbn3.gstatic.com/images?q=tbn:ANd9GcSho3pPBVUfasiqg_reCcdxJh3SwdAqTNycRAsNveNd23cIpYf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4892" y="3555331"/>
            <a:ext cx="1345882" cy="1008112"/>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p:cNvCxnSpPr>
            <a:stCxn id="78" idx="0"/>
            <a:endCxn id="79" idx="0"/>
          </p:cNvCxnSpPr>
          <p:nvPr/>
        </p:nvCxnSpPr>
        <p:spPr>
          <a:xfrm flipV="1">
            <a:off x="6627833" y="1736873"/>
            <a:ext cx="32866" cy="130551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980929" y="1758027"/>
            <a:ext cx="1172527" cy="626701"/>
          </a:xfrm>
          <a:prstGeom prst="rect">
            <a:avLst/>
          </a:prstGeom>
          <a:solidFill>
            <a:schemeClr val="bg1"/>
          </a:solid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Rahul wakes up in the morning and checks his BKC citizen app for updates on traffic </a:t>
            </a:r>
            <a:r>
              <a:rPr lang="en-US" sz="900" b="0" dirty="0" smtClean="0">
                <a:solidFill>
                  <a:srgbClr val="000000"/>
                </a:solidFill>
                <a:latin typeface="Calibri" panose="020F0502020204030204" pitchFamily="34" charset="0"/>
                <a:cs typeface="Arial" charset="0"/>
              </a:rPr>
              <a:t>etc..</a:t>
            </a:r>
            <a:endParaRPr lang="en-US" sz="900" b="0" dirty="0">
              <a:solidFill>
                <a:srgbClr val="000000"/>
              </a:solidFill>
              <a:latin typeface="Calibri" panose="020F0502020204030204" pitchFamily="34" charset="0"/>
              <a:cs typeface="Arial" charset="0"/>
            </a:endParaRPr>
          </a:p>
        </p:txBody>
      </p:sp>
      <p:sp>
        <p:nvSpPr>
          <p:cNvPr id="85" name="TextBox 84"/>
          <p:cNvSpPr txBox="1"/>
          <p:nvPr/>
        </p:nvSpPr>
        <p:spPr>
          <a:xfrm>
            <a:off x="7710885" y="1865832"/>
            <a:ext cx="915849" cy="1180699"/>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There are no emergency alerts or traffic diversions. It looks like its going to be smooth sailing</a:t>
            </a:r>
          </a:p>
          <a:p>
            <a:pPr algn="ctr" eaLnBrk="1" hangingPunct="1"/>
            <a:endParaRPr lang="en-US" sz="900" b="0" dirty="0" smtClean="0">
              <a:solidFill>
                <a:srgbClr val="000000"/>
              </a:solidFill>
              <a:latin typeface="Calibri" panose="020F0502020204030204" pitchFamily="34" charset="0"/>
              <a:cs typeface="Arial" charset="0"/>
            </a:endParaRPr>
          </a:p>
        </p:txBody>
      </p:sp>
      <p:sp>
        <p:nvSpPr>
          <p:cNvPr id="87" name="TextBox 86"/>
          <p:cNvSpPr txBox="1"/>
          <p:nvPr/>
        </p:nvSpPr>
        <p:spPr>
          <a:xfrm>
            <a:off x="7534969" y="4980695"/>
            <a:ext cx="928852" cy="626701"/>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The money automatically gets debited from his </a:t>
            </a:r>
            <a:r>
              <a:rPr lang="en-US" sz="900" b="0" dirty="0" smtClean="0">
                <a:solidFill>
                  <a:srgbClr val="000000"/>
                </a:solidFill>
                <a:latin typeface="Calibri" panose="020F0502020204030204" pitchFamily="34" charset="0"/>
                <a:cs typeface="Arial" charset="0"/>
              </a:rPr>
              <a:t>e-wallet</a:t>
            </a:r>
            <a:endParaRPr lang="en-US" sz="900" b="0" dirty="0">
              <a:solidFill>
                <a:srgbClr val="000000"/>
              </a:solidFill>
              <a:latin typeface="Calibri" panose="020F0502020204030204" pitchFamily="34" charset="0"/>
              <a:cs typeface="Arial" charset="0"/>
            </a:endParaRPr>
          </a:p>
        </p:txBody>
      </p:sp>
      <p:sp>
        <p:nvSpPr>
          <p:cNvPr id="88" name="TextBox 87"/>
          <p:cNvSpPr txBox="1"/>
          <p:nvPr/>
        </p:nvSpPr>
        <p:spPr>
          <a:xfrm>
            <a:off x="6844591" y="5492676"/>
            <a:ext cx="1127593" cy="903700"/>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As he nears BKC he slows down to match the speed limit – the video cameras installed have name plate </a:t>
            </a:r>
            <a:r>
              <a:rPr lang="en-US" sz="900" b="0" dirty="0" smtClean="0">
                <a:solidFill>
                  <a:srgbClr val="000000"/>
                </a:solidFill>
                <a:latin typeface="Calibri" panose="020F0502020204030204" pitchFamily="34" charset="0"/>
                <a:cs typeface="Arial" charset="0"/>
              </a:rPr>
              <a:t>recognition</a:t>
            </a:r>
            <a:endParaRPr lang="en-US" sz="900" b="0" dirty="0">
              <a:solidFill>
                <a:srgbClr val="000000"/>
              </a:solidFill>
              <a:latin typeface="Calibri" panose="020F0502020204030204" pitchFamily="34" charset="0"/>
              <a:cs typeface="Arial" charset="0"/>
            </a:endParaRPr>
          </a:p>
        </p:txBody>
      </p:sp>
      <p:sp>
        <p:nvSpPr>
          <p:cNvPr id="89" name="TextBox 88"/>
          <p:cNvSpPr txBox="1"/>
          <p:nvPr/>
        </p:nvSpPr>
        <p:spPr>
          <a:xfrm>
            <a:off x="4958139" y="5263268"/>
            <a:ext cx="928852" cy="626701"/>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He reaches BKC, parks his car and rides the electric cart to his </a:t>
            </a:r>
            <a:r>
              <a:rPr lang="en-US" sz="900" b="0" dirty="0" smtClean="0">
                <a:solidFill>
                  <a:srgbClr val="000000"/>
                </a:solidFill>
                <a:latin typeface="Calibri" panose="020F0502020204030204" pitchFamily="34" charset="0"/>
                <a:cs typeface="Arial" charset="0"/>
              </a:rPr>
              <a:t>office</a:t>
            </a:r>
            <a:endParaRPr lang="en-US" sz="900" b="0" dirty="0">
              <a:solidFill>
                <a:srgbClr val="000000"/>
              </a:solidFill>
              <a:latin typeface="Calibri" panose="020F0502020204030204" pitchFamily="34" charset="0"/>
              <a:cs typeface="Arial" charset="0"/>
            </a:endParaRPr>
          </a:p>
        </p:txBody>
      </p:sp>
      <p:sp>
        <p:nvSpPr>
          <p:cNvPr id="90" name="TextBox 89"/>
          <p:cNvSpPr txBox="1"/>
          <p:nvPr/>
        </p:nvSpPr>
        <p:spPr>
          <a:xfrm>
            <a:off x="5764024" y="5635126"/>
            <a:ext cx="1176946" cy="765200"/>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But they are a blessing because crime in the area has dropped considerably since the cameras’ </a:t>
            </a:r>
            <a:r>
              <a:rPr lang="en-US" sz="900" b="0" dirty="0" smtClean="0">
                <a:solidFill>
                  <a:srgbClr val="000000"/>
                </a:solidFill>
                <a:latin typeface="Calibri" panose="020F0502020204030204" pitchFamily="34" charset="0"/>
                <a:cs typeface="Arial" charset="0"/>
              </a:rPr>
              <a:t>installation</a:t>
            </a:r>
            <a:endParaRPr lang="en-US" sz="900" b="0" dirty="0">
              <a:solidFill>
                <a:srgbClr val="000000"/>
              </a:solidFill>
              <a:latin typeface="Calibri" panose="020F0502020204030204" pitchFamily="34" charset="0"/>
              <a:cs typeface="Arial" charset="0"/>
            </a:endParaRPr>
          </a:p>
        </p:txBody>
      </p:sp>
      <p:sp>
        <p:nvSpPr>
          <p:cNvPr id="93" name="Rectangle 92"/>
          <p:cNvSpPr/>
          <p:nvPr/>
        </p:nvSpPr>
        <p:spPr bwMode="gray">
          <a:xfrm rot="19822641">
            <a:off x="5801607" y="2646634"/>
            <a:ext cx="535558" cy="207640"/>
          </a:xfrm>
          <a:prstGeom prst="rect">
            <a:avLst/>
          </a:prstGeom>
          <a:solidFill>
            <a:schemeClr val="bg1"/>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smtClean="0">
              <a:solidFill>
                <a:sysClr val="windowText" lastClr="000000"/>
              </a:solidFill>
              <a:latin typeface="Calibri" panose="020F0502020204030204" pitchFamily="34" charset="0"/>
            </a:endParaRPr>
          </a:p>
        </p:txBody>
      </p:sp>
      <p:sp>
        <p:nvSpPr>
          <p:cNvPr id="94" name="Isosceles Triangle 93"/>
          <p:cNvSpPr/>
          <p:nvPr/>
        </p:nvSpPr>
        <p:spPr bwMode="gray">
          <a:xfrm rot="7289487">
            <a:off x="7353943" y="2834708"/>
            <a:ext cx="130156" cy="197607"/>
          </a:xfrm>
          <a:prstGeom prst="triangle">
            <a:avLst/>
          </a:prstGeom>
          <a:solidFill>
            <a:srgbClr val="00B0F0"/>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a:solidFill>
                <a:sysClr val="windowText" lastClr="000000"/>
              </a:solidFill>
              <a:latin typeface="Calibri" panose="020F0502020204030204" pitchFamily="34" charset="0"/>
            </a:endParaRPr>
          </a:p>
        </p:txBody>
      </p:sp>
      <p:sp>
        <p:nvSpPr>
          <p:cNvPr id="13" name="Isosceles Triangle 12"/>
          <p:cNvSpPr/>
          <p:nvPr/>
        </p:nvSpPr>
        <p:spPr bwMode="gray">
          <a:xfrm rot="8299338">
            <a:off x="5187221" y="2099420"/>
            <a:ext cx="1410344" cy="2221097"/>
          </a:xfrm>
          <a:custGeom>
            <a:avLst/>
            <a:gdLst>
              <a:gd name="connsiteX0" fmla="*/ 0 w 1410344"/>
              <a:gd name="connsiteY0" fmla="*/ 2108684 h 2108684"/>
              <a:gd name="connsiteX1" fmla="*/ 705172 w 1410344"/>
              <a:gd name="connsiteY1" fmla="*/ 0 h 2108684"/>
              <a:gd name="connsiteX2" fmla="*/ 1410344 w 1410344"/>
              <a:gd name="connsiteY2" fmla="*/ 2108684 h 2108684"/>
              <a:gd name="connsiteX3" fmla="*/ 0 w 1410344"/>
              <a:gd name="connsiteY3" fmla="*/ 2108684 h 2108684"/>
              <a:gd name="connsiteX0" fmla="*/ 0 w 1410344"/>
              <a:gd name="connsiteY0" fmla="*/ 2108684 h 2221097"/>
              <a:gd name="connsiteX1" fmla="*/ 705172 w 1410344"/>
              <a:gd name="connsiteY1" fmla="*/ 0 h 2221097"/>
              <a:gd name="connsiteX2" fmla="*/ 1410344 w 1410344"/>
              <a:gd name="connsiteY2" fmla="*/ 2108684 h 2221097"/>
              <a:gd name="connsiteX3" fmla="*/ 666187 w 1410344"/>
              <a:gd name="connsiteY3" fmla="*/ 2221097 h 2221097"/>
              <a:gd name="connsiteX4" fmla="*/ 0 w 1410344"/>
              <a:gd name="connsiteY4" fmla="*/ 2108684 h 222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344" h="2221097">
                <a:moveTo>
                  <a:pt x="0" y="2108684"/>
                </a:moveTo>
                <a:lnTo>
                  <a:pt x="705172" y="0"/>
                </a:lnTo>
                <a:lnTo>
                  <a:pt x="1410344" y="2108684"/>
                </a:lnTo>
                <a:cubicBezTo>
                  <a:pt x="1176451" y="2111151"/>
                  <a:pt x="900080" y="2218630"/>
                  <a:pt x="666187" y="2221097"/>
                </a:cubicBezTo>
                <a:lnTo>
                  <a:pt x="0" y="2108684"/>
                </a:lnTo>
                <a:close/>
              </a:path>
            </a:pathLst>
          </a:custGeom>
          <a:gradFill>
            <a:gsLst>
              <a:gs pos="0">
                <a:schemeClr val="accent1">
                  <a:tint val="66000"/>
                  <a:satMod val="160000"/>
                  <a:alpha val="14000"/>
                </a:schemeClr>
              </a:gs>
              <a:gs pos="28000">
                <a:schemeClr val="accent1">
                  <a:tint val="44500"/>
                  <a:satMod val="160000"/>
                </a:schemeClr>
              </a:gs>
              <a:gs pos="58000">
                <a:schemeClr val="accent1">
                  <a:lumMod val="7000"/>
                  <a:lumOff val="93000"/>
                  <a:alpha val="55000"/>
                </a:schemeClr>
              </a:gs>
            </a:gsLst>
            <a:lin ang="5400000" scaled="0"/>
          </a:gra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smtClean="0">
              <a:solidFill>
                <a:sysClr val="windowText" lastClr="000000"/>
              </a:solidFill>
              <a:latin typeface="Calibri" panose="020F0502020204030204" pitchFamily="34" charset="0"/>
            </a:endParaRPr>
          </a:p>
        </p:txBody>
      </p:sp>
      <p:sp>
        <p:nvSpPr>
          <p:cNvPr id="14" name="TextBox 13"/>
          <p:cNvSpPr txBox="1"/>
          <p:nvPr/>
        </p:nvSpPr>
        <p:spPr>
          <a:xfrm>
            <a:off x="4726553" y="1902403"/>
            <a:ext cx="1058736" cy="996033"/>
          </a:xfrm>
          <a:prstGeom prst="rect">
            <a:avLst/>
          </a:prstGeom>
          <a:noFill/>
        </p:spPr>
        <p:txBody>
          <a:bodyPr wrap="square" lIns="36000" tIns="36000" rIns="36000" bIns="36000" rtlCol="0">
            <a:spAutoFit/>
          </a:bodyPr>
          <a:lstStyle>
            <a:defPPr>
              <a:defRPr lang="de-DE"/>
            </a:defPPr>
            <a:lvl1pPr algn="ctr">
              <a:defRPr sz="800" b="1">
                <a:solidFill>
                  <a:srgbClr val="FF0000"/>
                </a:solidFill>
              </a:defRPr>
            </a:lvl1pPr>
          </a:lstStyle>
          <a:p>
            <a:pPr eaLnBrk="1" hangingPunct="1"/>
            <a:r>
              <a:rPr lang="en-US" sz="1000" dirty="0">
                <a:solidFill>
                  <a:srgbClr val="00B050"/>
                </a:solidFill>
                <a:latin typeface="Calibri" panose="020F0502020204030204" pitchFamily="34" charset="0"/>
                <a:cs typeface="Arial" charset="0"/>
              </a:rPr>
              <a:t>The new LED streetlights </a:t>
            </a:r>
            <a:r>
              <a:rPr lang="en-US" sz="1000" dirty="0" smtClean="0">
                <a:solidFill>
                  <a:srgbClr val="00B050"/>
                </a:solidFill>
                <a:latin typeface="Calibri" panose="020F0502020204030204" pitchFamily="34" charset="0"/>
                <a:cs typeface="Arial" charset="0"/>
              </a:rPr>
              <a:t>with </a:t>
            </a:r>
            <a:r>
              <a:rPr lang="en-US" sz="1000" dirty="0">
                <a:solidFill>
                  <a:srgbClr val="00B050"/>
                </a:solidFill>
                <a:latin typeface="Calibri" panose="020F0502020204030204" pitchFamily="34" charset="0"/>
                <a:cs typeface="Arial" charset="0"/>
              </a:rPr>
              <a:t>the solar panels </a:t>
            </a:r>
            <a:r>
              <a:rPr lang="en-US" sz="1000" dirty="0" smtClean="0">
                <a:solidFill>
                  <a:srgbClr val="00B050"/>
                </a:solidFill>
                <a:latin typeface="Calibri" panose="020F0502020204030204" pitchFamily="34" charset="0"/>
                <a:cs typeface="Arial" charset="0"/>
              </a:rPr>
              <a:t>make sure his way back home is safe at night</a:t>
            </a:r>
            <a:endParaRPr lang="en-US" sz="1000" dirty="0">
              <a:solidFill>
                <a:srgbClr val="00B050"/>
              </a:solidFill>
              <a:latin typeface="Calibri" panose="020F0502020204030204" pitchFamily="34" charset="0"/>
              <a:cs typeface="Arial" charset="0"/>
            </a:endParaRPr>
          </a:p>
        </p:txBody>
      </p:sp>
      <p:sp>
        <p:nvSpPr>
          <p:cNvPr id="100" name="Isosceles Triangle 99"/>
          <p:cNvSpPr/>
          <p:nvPr/>
        </p:nvSpPr>
        <p:spPr bwMode="gray">
          <a:xfrm rot="1491301">
            <a:off x="5348804" y="3285901"/>
            <a:ext cx="130156" cy="197607"/>
          </a:xfrm>
          <a:prstGeom prst="triangle">
            <a:avLst/>
          </a:prstGeom>
          <a:solidFill>
            <a:srgbClr val="00B0F0"/>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eaLnBrk="1" hangingPunct="1">
              <a:spcBef>
                <a:spcPts val="0"/>
              </a:spcBef>
              <a:spcAft>
                <a:spcPts val="300"/>
              </a:spcAft>
            </a:pPr>
            <a:endParaRPr lang="en-US" sz="1800" b="0" kern="0" dirty="0">
              <a:solidFill>
                <a:sysClr val="windowText" lastClr="000000"/>
              </a:solidFill>
              <a:latin typeface="Calibri" panose="020F0502020204030204" pitchFamily="34" charset="0"/>
            </a:endParaRPr>
          </a:p>
        </p:txBody>
      </p:sp>
      <p:sp>
        <p:nvSpPr>
          <p:cNvPr id="58" name="TextBox 57"/>
          <p:cNvSpPr txBox="1"/>
          <p:nvPr/>
        </p:nvSpPr>
        <p:spPr>
          <a:xfrm>
            <a:off x="5978951" y="4541556"/>
            <a:ext cx="1342090" cy="288147"/>
          </a:xfrm>
          <a:prstGeom prst="rect">
            <a:avLst/>
          </a:prstGeom>
          <a:noFill/>
        </p:spPr>
        <p:txBody>
          <a:bodyPr wrap="none" lIns="36000" tIns="36000" rIns="36000" bIns="36000" rtlCol="0">
            <a:spAutoFit/>
          </a:bodyPr>
          <a:lstStyle/>
          <a:p>
            <a:pPr eaLnBrk="1" hangingPunct="1"/>
            <a:r>
              <a:rPr lang="en-US" sz="1400" dirty="0" smtClean="0">
                <a:solidFill>
                  <a:srgbClr val="D98029"/>
                </a:solidFill>
                <a:latin typeface="Calibri" panose="020F0502020204030204" pitchFamily="34" charset="0"/>
                <a:cs typeface="Arial" charset="0"/>
              </a:rPr>
              <a:t>BKC – Smart City </a:t>
            </a:r>
          </a:p>
        </p:txBody>
      </p:sp>
      <p:sp>
        <p:nvSpPr>
          <p:cNvPr id="86" name="TextBox 85"/>
          <p:cNvSpPr txBox="1"/>
          <p:nvPr/>
        </p:nvSpPr>
        <p:spPr>
          <a:xfrm>
            <a:off x="7639341" y="3839425"/>
            <a:ext cx="1023862" cy="903700"/>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As he leaves for work he pulls up his app and reserves a parking space at a lot close to his </a:t>
            </a:r>
            <a:r>
              <a:rPr lang="en-US" sz="900" b="0" dirty="0" smtClean="0">
                <a:solidFill>
                  <a:srgbClr val="000000"/>
                </a:solidFill>
                <a:latin typeface="Calibri" panose="020F0502020204030204" pitchFamily="34" charset="0"/>
                <a:cs typeface="Arial" charset="0"/>
              </a:rPr>
              <a:t>office</a:t>
            </a:r>
            <a:endParaRPr lang="en-US" sz="900" b="0" dirty="0">
              <a:solidFill>
                <a:srgbClr val="000000"/>
              </a:solidFill>
              <a:latin typeface="Calibri" panose="020F0502020204030204" pitchFamily="34" charset="0"/>
              <a:cs typeface="Arial" charset="0"/>
            </a:endParaRPr>
          </a:p>
        </p:txBody>
      </p:sp>
      <p:sp>
        <p:nvSpPr>
          <p:cNvPr id="62" name="TextBox 61"/>
          <p:cNvSpPr txBox="1"/>
          <p:nvPr/>
        </p:nvSpPr>
        <p:spPr>
          <a:xfrm>
            <a:off x="4693308" y="3927633"/>
            <a:ext cx="928852" cy="1042199"/>
          </a:xfrm>
          <a:prstGeom prst="rect">
            <a:avLst/>
          </a:prstGeom>
          <a:noFill/>
        </p:spPr>
        <p:txBody>
          <a:bodyPr wrap="square" lIns="36000" tIns="36000" rIns="36000" bIns="36000" rtlCol="0">
            <a:spAutoFit/>
          </a:bodyPr>
          <a:lstStyle/>
          <a:p>
            <a:pPr algn="ctr" eaLnBrk="1" hangingPunct="1"/>
            <a:r>
              <a:rPr lang="en-US" sz="900" b="0" dirty="0">
                <a:solidFill>
                  <a:srgbClr val="000000"/>
                </a:solidFill>
                <a:latin typeface="Calibri" panose="020F0502020204030204" pitchFamily="34" charset="0"/>
                <a:cs typeface="Arial" charset="0"/>
              </a:rPr>
              <a:t>On his way he catches up on email on the free </a:t>
            </a:r>
            <a:r>
              <a:rPr lang="en-US" sz="900" b="0" dirty="0" smtClean="0">
                <a:solidFill>
                  <a:srgbClr val="000000"/>
                </a:solidFill>
                <a:latin typeface="Calibri" panose="020F0502020204030204" pitchFamily="34" charset="0"/>
                <a:cs typeface="Arial" charset="0"/>
              </a:rPr>
              <a:t>Wi-Fi </a:t>
            </a:r>
            <a:r>
              <a:rPr lang="en-US" sz="900" b="0" dirty="0">
                <a:solidFill>
                  <a:srgbClr val="000000"/>
                </a:solidFill>
                <a:latin typeface="Calibri" panose="020F0502020204030204" pitchFamily="34" charset="0"/>
                <a:cs typeface="Arial" charset="0"/>
              </a:rPr>
              <a:t>that his citizen app connects to </a:t>
            </a:r>
            <a:r>
              <a:rPr lang="en-US" sz="900" b="0" dirty="0" smtClean="0">
                <a:solidFill>
                  <a:srgbClr val="000000"/>
                </a:solidFill>
                <a:latin typeface="Calibri" panose="020F0502020204030204" pitchFamily="34" charset="0"/>
                <a:cs typeface="Arial" charset="0"/>
              </a:rPr>
              <a:t>seamlessly</a:t>
            </a:r>
            <a:endParaRPr lang="en-US" sz="900" b="0" dirty="0">
              <a:solidFill>
                <a:srgbClr val="000000"/>
              </a:solidFill>
              <a:latin typeface="Calibri" panose="020F0502020204030204" pitchFamily="34" charset="0"/>
              <a:cs typeface="Arial" charset="0"/>
            </a:endParaRPr>
          </a:p>
        </p:txBody>
      </p:sp>
      <p:pic>
        <p:nvPicPr>
          <p:cNvPr id="63"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6377" y="2330327"/>
            <a:ext cx="471921" cy="47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8426" y="2893239"/>
            <a:ext cx="471921" cy="39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7575" y="3520845"/>
            <a:ext cx="471921"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32728" y="4630539"/>
            <a:ext cx="312073"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04265" y="5145508"/>
            <a:ext cx="388172"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56018" y="5290351"/>
            <a:ext cx="439658"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73367" y="4904355"/>
            <a:ext cx="439658" cy="292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74224" y="3589260"/>
            <a:ext cx="439658" cy="36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97500" y="2788029"/>
            <a:ext cx="439658" cy="41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8" name="Group 47"/>
          <p:cNvGrpSpPr/>
          <p:nvPr/>
        </p:nvGrpSpPr>
        <p:grpSpPr>
          <a:xfrm>
            <a:off x="8417634" y="415273"/>
            <a:ext cx="346234" cy="326612"/>
            <a:chOff x="6647340" y="2960948"/>
            <a:chExt cx="2281525" cy="2043486"/>
          </a:xfrm>
        </p:grpSpPr>
        <p:pic>
          <p:nvPicPr>
            <p:cNvPr id="49" name="Picture 1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71367" y="2960948"/>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812360" y="3537012"/>
              <a:ext cx="1116505" cy="58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 descr="http://www.uamarketingsolutions.com/wp-content/themes/directorypress/thumbs/street_light.jp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520756" y="4113076"/>
              <a:ext cx="542626" cy="89135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7413" y="3861048"/>
              <a:ext cx="562899" cy="846862"/>
            </a:xfrm>
            <a:prstGeom prst="rect">
              <a:avLst/>
            </a:prstGeom>
            <a:ln>
              <a:solidFill>
                <a:schemeClr val="tx1"/>
              </a:solidFill>
            </a:ln>
          </p:spPr>
        </p:pic>
        <p:pic>
          <p:nvPicPr>
            <p:cNvPr id="53" name="Picture 10" descr="https://encrypted-tbn3.gstatic.com/images?q=tbn:ANd9GcTwdpsmYxLQzyYC8_8EtHGplTg2-bE7keyvHKS7O6KcyHPiWYI9"/>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6647340" y="2960948"/>
              <a:ext cx="732972" cy="972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8083097" y="103045"/>
            <a:ext cx="972476" cy="948528"/>
            <a:chOff x="2384041" y="1342228"/>
            <a:chExt cx="4349827" cy="4568825"/>
          </a:xfrm>
        </p:grpSpPr>
        <p:sp>
          <p:nvSpPr>
            <p:cNvPr id="55" name="AutoShape 4"/>
            <p:cNvSpPr>
              <a:spLocks noChangeArrowheads="1"/>
            </p:cNvSpPr>
            <p:nvPr/>
          </p:nvSpPr>
          <p:spPr bwMode="auto">
            <a:xfrm>
              <a:off x="3788197" y="134222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Use Case</a:t>
              </a:r>
            </a:p>
            <a:p>
              <a:pPr algn="ctr" eaLnBrk="1" hangingPunct="1"/>
              <a:r>
                <a:rPr lang="en-US" sz="350" dirty="0">
                  <a:solidFill>
                    <a:srgbClr val="FFFFFF"/>
                  </a:solidFill>
                  <a:latin typeface="Calibri" panose="020F0502020204030204" pitchFamily="34" charset="0"/>
                  <a:cs typeface="Arial" charset="0"/>
                </a:rPr>
                <a:t>(Now and Future)</a:t>
              </a:r>
            </a:p>
          </p:txBody>
        </p:sp>
        <p:sp>
          <p:nvSpPr>
            <p:cNvPr id="56"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57"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59"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60"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61" name="AutoShape 4"/>
            <p:cNvSpPr>
              <a:spLocks noChangeArrowheads="1"/>
            </p:cNvSpPr>
            <p:nvPr/>
          </p:nvSpPr>
          <p:spPr bwMode="auto">
            <a:xfrm>
              <a:off x="5157977"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Design Architecture</a:t>
              </a:r>
            </a:p>
          </p:txBody>
        </p:sp>
      </p:grpSp>
      <p:sp>
        <p:nvSpPr>
          <p:cNvPr id="64" name="Right Arrow 63"/>
          <p:cNvSpPr/>
          <p:nvPr/>
        </p:nvSpPr>
        <p:spPr>
          <a:xfrm>
            <a:off x="2308302" y="1800019"/>
            <a:ext cx="2242490" cy="1575028"/>
          </a:xfrm>
          <a:prstGeom prst="righ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100" kern="0" dirty="0">
                <a:solidFill>
                  <a:prstClr val="white"/>
                </a:solidFill>
                <a:latin typeface="Calibri" panose="020F0502020204030204" pitchFamily="34" charset="0"/>
              </a:rPr>
              <a:t>The consolidated solution is beneficial to stakeholders from a Use case perspective</a:t>
            </a:r>
          </a:p>
        </p:txBody>
      </p:sp>
      <p:sp>
        <p:nvSpPr>
          <p:cNvPr id="70" name="Right Arrow 69"/>
          <p:cNvSpPr/>
          <p:nvPr/>
        </p:nvSpPr>
        <p:spPr>
          <a:xfrm>
            <a:off x="2308301" y="3310684"/>
            <a:ext cx="2242490" cy="1575028"/>
          </a:xfrm>
          <a:prstGeom prst="righ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100" kern="0" dirty="0">
                <a:solidFill>
                  <a:prstClr val="white"/>
                </a:solidFill>
                <a:latin typeface="Calibri" panose="020F0502020204030204" pitchFamily="34" charset="0"/>
              </a:rPr>
              <a:t>The consolidated solution is financially self sustainable in the long term</a:t>
            </a:r>
          </a:p>
        </p:txBody>
      </p:sp>
      <p:sp>
        <p:nvSpPr>
          <p:cNvPr id="72" name="Right Arrow 71"/>
          <p:cNvSpPr/>
          <p:nvPr/>
        </p:nvSpPr>
        <p:spPr>
          <a:xfrm>
            <a:off x="2308300" y="4821349"/>
            <a:ext cx="2242490" cy="1575028"/>
          </a:xfrm>
          <a:prstGeom prst="righ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100" kern="0" dirty="0">
                <a:solidFill>
                  <a:prstClr val="white"/>
                </a:solidFill>
                <a:latin typeface="Calibri" panose="020F0502020204030204" pitchFamily="34" charset="0"/>
              </a:rPr>
              <a:t>Use of combined architecture ensures seamless experience  and synergetic cost saving opportunity</a:t>
            </a:r>
          </a:p>
        </p:txBody>
      </p:sp>
      <p:pic>
        <p:nvPicPr>
          <p:cNvPr id="95" name="Picture 10"/>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64926" y="1475567"/>
            <a:ext cx="809977" cy="72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extBox 95"/>
          <p:cNvSpPr txBox="1"/>
          <p:nvPr/>
        </p:nvSpPr>
        <p:spPr>
          <a:xfrm>
            <a:off x="926309" y="2921394"/>
            <a:ext cx="12192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Smart Parking</a:t>
            </a:r>
            <a:endParaRPr lang="en-US" sz="1200" b="0" dirty="0">
              <a:solidFill>
                <a:srgbClr val="000000"/>
              </a:solidFill>
              <a:latin typeface="Calibri" panose="020F0502020204030204" pitchFamily="34" charset="0"/>
              <a:cs typeface="Arial" charset="0"/>
            </a:endParaRPr>
          </a:p>
        </p:txBody>
      </p:sp>
      <p:sp>
        <p:nvSpPr>
          <p:cNvPr id="97" name="TextBox 96"/>
          <p:cNvSpPr txBox="1"/>
          <p:nvPr/>
        </p:nvSpPr>
        <p:spPr>
          <a:xfrm>
            <a:off x="657371" y="6105782"/>
            <a:ext cx="1295400" cy="276999"/>
          </a:xfrm>
          <a:prstGeom prst="rect">
            <a:avLst/>
          </a:prstGeom>
          <a:noFill/>
        </p:spPr>
        <p:txBody>
          <a:bodyPr wrap="square" rtlCol="0">
            <a:spAutoFit/>
          </a:bodyPr>
          <a:lstStyle/>
          <a:p>
            <a:pPr algn="ctr" eaLnBrk="1" hangingPunct="1"/>
            <a:r>
              <a:rPr lang="en-US" sz="1200" b="0" dirty="0" smtClean="0">
                <a:solidFill>
                  <a:srgbClr val="000000"/>
                </a:solidFill>
                <a:latin typeface="Calibri" panose="020F0502020204030204" pitchFamily="34" charset="0"/>
                <a:cs typeface="Arial" charset="0"/>
              </a:rPr>
              <a:t>Citizen App</a:t>
            </a:r>
            <a:endParaRPr lang="en-US" sz="1200" b="0" dirty="0">
              <a:solidFill>
                <a:srgbClr val="000000"/>
              </a:solidFill>
              <a:latin typeface="Calibri" panose="020F0502020204030204" pitchFamily="34" charset="0"/>
              <a:cs typeface="Arial" charset="0"/>
            </a:endParaRPr>
          </a:p>
        </p:txBody>
      </p:sp>
      <p:sp>
        <p:nvSpPr>
          <p:cNvPr id="98" name="TextBox 97"/>
          <p:cNvSpPr txBox="1"/>
          <p:nvPr/>
        </p:nvSpPr>
        <p:spPr>
          <a:xfrm>
            <a:off x="1261753" y="4674498"/>
            <a:ext cx="1295400" cy="276999"/>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Video Analytics</a:t>
            </a:r>
            <a:endParaRPr lang="en-US" sz="1200" b="0" dirty="0">
              <a:solidFill>
                <a:srgbClr val="000000"/>
              </a:solidFill>
              <a:latin typeface="Calibri" panose="020F0502020204030204" pitchFamily="34" charset="0"/>
              <a:cs typeface="Arial" charset="0"/>
            </a:endParaRPr>
          </a:p>
        </p:txBody>
      </p:sp>
      <p:pic>
        <p:nvPicPr>
          <p:cNvPr id="99" name="Picture 3"/>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920716" y="2183350"/>
            <a:ext cx="1300162" cy="67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10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63060" y="5244011"/>
            <a:ext cx="562899" cy="846862"/>
          </a:xfrm>
          <a:prstGeom prst="rect">
            <a:avLst/>
          </a:prstGeom>
          <a:ln>
            <a:solidFill>
              <a:schemeClr val="tx1"/>
            </a:solidFill>
          </a:ln>
        </p:spPr>
      </p:pic>
      <p:pic>
        <p:nvPicPr>
          <p:cNvPr id="102" name="Picture 2" descr="http://www.uamarketingsolutions.com/wp-content/themes/directorypress/thumbs/street_light.jpg"/>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500647" y="3161607"/>
            <a:ext cx="542626" cy="128138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179984" y="4390952"/>
            <a:ext cx="1295400" cy="461665"/>
          </a:xfrm>
          <a:prstGeom prst="rect">
            <a:avLst/>
          </a:prstGeom>
          <a:noFill/>
        </p:spPr>
        <p:txBody>
          <a:bodyPr wrap="square" rtlCol="0">
            <a:spAutoFit/>
          </a:bodyPr>
          <a:lstStyle/>
          <a:p>
            <a:pPr eaLnBrk="1" hangingPunct="1"/>
            <a:r>
              <a:rPr lang="en-US" sz="1200" b="0" dirty="0" smtClean="0">
                <a:solidFill>
                  <a:srgbClr val="000000"/>
                </a:solidFill>
                <a:latin typeface="Calibri" panose="020F0502020204030204" pitchFamily="34" charset="0"/>
                <a:cs typeface="Arial" charset="0"/>
              </a:rPr>
              <a:t>Intelligent Streetlights</a:t>
            </a:r>
            <a:endParaRPr lang="en-US" sz="1200" b="0" dirty="0">
              <a:solidFill>
                <a:srgbClr val="000000"/>
              </a:solidFill>
              <a:latin typeface="Calibri" panose="020F0502020204030204" pitchFamily="34" charset="0"/>
              <a:cs typeface="Arial" charset="0"/>
            </a:endParaRPr>
          </a:p>
        </p:txBody>
      </p:sp>
      <p:pic>
        <p:nvPicPr>
          <p:cNvPr id="104" name="Picture 10" descr="https://encrypted-tbn3.gstatic.com/images?q=tbn:ANd9GcTwdpsmYxLQzyYC8_8EtHGplTg2-bE7keyvHKS7O6KcyHPiWYI9"/>
          <p:cNvPicPr>
            <a:picLocks noChangeAspect="1" noChangeArrowheads="1"/>
          </p:cNvPicPr>
          <p:nvPr/>
        </p:nvPicPr>
        <p:blipFill>
          <a:blip r:embed="rId23" cstate="email">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1356873" y="3586060"/>
            <a:ext cx="732972" cy="972278"/>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179983" y="2244801"/>
            <a:ext cx="1064525" cy="276999"/>
          </a:xfrm>
          <a:prstGeom prst="rect">
            <a:avLst/>
          </a:prstGeom>
          <a:noFill/>
        </p:spPr>
        <p:txBody>
          <a:bodyPr wrap="square" rtlCol="0">
            <a:spAutoFit/>
          </a:bodyPr>
          <a:lstStyle/>
          <a:p>
            <a:pPr algn="ctr" eaLnBrk="1" hangingPunct="1"/>
            <a:r>
              <a:rPr lang="en-US" sz="1200" b="0" dirty="0" smtClean="0">
                <a:solidFill>
                  <a:srgbClr val="000000"/>
                </a:solidFill>
                <a:latin typeface="Calibri" panose="020F0502020204030204" pitchFamily="34" charset="0"/>
                <a:cs typeface="Arial" charset="0"/>
              </a:rPr>
              <a:t>Wi-Fi</a:t>
            </a:r>
            <a:endParaRPr lang="en-US" sz="1200" b="0" dirty="0">
              <a:solidFill>
                <a:srgbClr val="000000"/>
              </a:solidFill>
              <a:latin typeface="Calibri" panose="020F0502020204030204" pitchFamily="34" charset="0"/>
              <a:cs typeface="Arial" charset="0"/>
            </a:endParaRPr>
          </a:p>
        </p:txBody>
      </p:sp>
    </p:spTree>
    <p:extLst>
      <p:ext uri="{BB962C8B-B14F-4D97-AF65-F5344CB8AC3E}">
        <p14:creationId xmlns:p14="http://schemas.microsoft.com/office/powerpoint/2010/main" val="22670544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8626" y="1431506"/>
            <a:ext cx="8070574" cy="4524315"/>
          </a:xfrm>
          <a:prstGeom prst="rect">
            <a:avLst/>
          </a:prstGeom>
        </p:spPr>
        <p:txBody>
          <a:bodyPr wrap="square">
            <a:spAutoFit/>
          </a:bodyPr>
          <a:lstStyle/>
          <a:p>
            <a:pPr marL="285750" lvl="0" indent="-285750" algn="just">
              <a:buFont typeface="Arial" panose="020B0604020202020204" pitchFamily="34" charset="0"/>
              <a:buChar char="•"/>
            </a:pPr>
            <a:r>
              <a:rPr lang="en-US" sz="2400" b="0" dirty="0">
                <a:solidFill>
                  <a:srgbClr val="004F9E"/>
                </a:solidFill>
                <a:latin typeface="Calibri" pitchFamily="34" charset="0"/>
                <a:ea typeface="Calibri" pitchFamily="34" charset="0"/>
                <a:cs typeface="Calibri" pitchFamily="34" charset="0"/>
              </a:rPr>
              <a:t>India is expected to witness an increase in urban population from </a:t>
            </a:r>
            <a:r>
              <a:rPr lang="en-US" sz="2400" dirty="0">
                <a:solidFill>
                  <a:srgbClr val="004F9E"/>
                </a:solidFill>
                <a:latin typeface="Calibri" pitchFamily="34" charset="0"/>
                <a:ea typeface="Calibri" pitchFamily="34" charset="0"/>
                <a:cs typeface="Calibri" pitchFamily="34" charset="0"/>
              </a:rPr>
              <a:t>377 million in 2011 to 600 million </a:t>
            </a:r>
            <a:r>
              <a:rPr lang="en-US" sz="2400" b="0" dirty="0">
                <a:solidFill>
                  <a:srgbClr val="004F9E"/>
                </a:solidFill>
                <a:latin typeface="Calibri" pitchFamily="34" charset="0"/>
                <a:ea typeface="Calibri" pitchFamily="34" charset="0"/>
                <a:cs typeface="Calibri" pitchFamily="34" charset="0"/>
              </a:rPr>
              <a:t>(roughly twice the current population of the United </a:t>
            </a:r>
            <a:r>
              <a:rPr lang="en-US" sz="2400" b="0" dirty="0" smtClean="0">
                <a:solidFill>
                  <a:srgbClr val="004F9E"/>
                </a:solidFill>
                <a:latin typeface="Calibri" pitchFamily="34" charset="0"/>
                <a:ea typeface="Calibri" pitchFamily="34" charset="0"/>
                <a:cs typeface="Calibri" pitchFamily="34" charset="0"/>
              </a:rPr>
              <a:t>States</a:t>
            </a:r>
            <a:r>
              <a:rPr lang="en-US" sz="2400" b="0" dirty="0">
                <a:solidFill>
                  <a:srgbClr val="004F9E"/>
                </a:solidFill>
                <a:latin typeface="Calibri" pitchFamily="34" charset="0"/>
                <a:ea typeface="Calibri" pitchFamily="34" charset="0"/>
                <a:cs typeface="Calibri" pitchFamily="34" charset="0"/>
              </a:rPr>
              <a:t>) in 2031. </a:t>
            </a:r>
            <a:endParaRPr lang="en-US" sz="2400" b="0" dirty="0" smtClean="0">
              <a:solidFill>
                <a:srgbClr val="004F9E"/>
              </a:solidFill>
              <a:latin typeface="Calibri" pitchFamily="34" charset="0"/>
              <a:ea typeface="Calibri" pitchFamily="34" charset="0"/>
              <a:cs typeface="Calibri" pitchFamily="34" charset="0"/>
            </a:endParaRPr>
          </a:p>
          <a:p>
            <a:pPr marL="285750" lvl="0" indent="-285750" algn="just">
              <a:buFont typeface="Arial" panose="020B0604020202020204" pitchFamily="34" charset="0"/>
              <a:buChar char="•"/>
            </a:pPr>
            <a:r>
              <a:rPr lang="en-US" sz="2400" b="0" dirty="0" smtClean="0">
                <a:solidFill>
                  <a:srgbClr val="004F9E"/>
                </a:solidFill>
                <a:latin typeface="Calibri" pitchFamily="34" charset="0"/>
                <a:ea typeface="Calibri" pitchFamily="34" charset="0"/>
                <a:cs typeface="Calibri" pitchFamily="34" charset="0"/>
              </a:rPr>
              <a:t>With </a:t>
            </a:r>
            <a:r>
              <a:rPr lang="en-US" sz="2400" b="0" dirty="0">
                <a:solidFill>
                  <a:srgbClr val="004F9E"/>
                </a:solidFill>
                <a:latin typeface="Calibri" pitchFamily="34" charset="0"/>
                <a:ea typeface="Calibri" pitchFamily="34" charset="0"/>
                <a:cs typeface="Calibri" pitchFamily="34" charset="0"/>
              </a:rPr>
              <a:t>an urban population of 31%, </a:t>
            </a:r>
            <a:r>
              <a:rPr lang="en-US" sz="2400" dirty="0">
                <a:solidFill>
                  <a:srgbClr val="004F9E"/>
                </a:solidFill>
                <a:latin typeface="Calibri" pitchFamily="34" charset="0"/>
                <a:ea typeface="Calibri" pitchFamily="34" charset="0"/>
                <a:cs typeface="Calibri" pitchFamily="34" charset="0"/>
              </a:rPr>
              <a:t>India is at a point of transition where the pace of urbanization will speed </a:t>
            </a:r>
            <a:r>
              <a:rPr lang="en-US" sz="2400" dirty="0" smtClean="0">
                <a:solidFill>
                  <a:srgbClr val="004F9E"/>
                </a:solidFill>
                <a:latin typeface="Calibri" pitchFamily="34" charset="0"/>
                <a:ea typeface="Calibri" pitchFamily="34" charset="0"/>
                <a:cs typeface="Calibri" pitchFamily="34" charset="0"/>
              </a:rPr>
              <a:t>up till it reaches about 60 – 65%</a:t>
            </a:r>
          </a:p>
          <a:p>
            <a:pPr marL="285750" lvl="0" indent="-285750" algn="just">
              <a:buFont typeface="Arial" panose="020B0604020202020204" pitchFamily="34" charset="0"/>
              <a:buChar char="•"/>
            </a:pPr>
            <a:r>
              <a:rPr lang="en-US" sz="2400" b="0" dirty="0" smtClean="0">
                <a:solidFill>
                  <a:srgbClr val="004F9E"/>
                </a:solidFill>
                <a:latin typeface="Calibri" pitchFamily="34" charset="0"/>
                <a:ea typeface="Calibri" pitchFamily="34" charset="0"/>
                <a:cs typeface="Calibri" pitchFamily="34" charset="0"/>
              </a:rPr>
              <a:t>Given </a:t>
            </a:r>
            <a:r>
              <a:rPr lang="en-US" sz="2400" b="0" dirty="0">
                <a:solidFill>
                  <a:srgbClr val="004F9E"/>
                </a:solidFill>
                <a:latin typeface="Calibri" pitchFamily="34" charset="0"/>
                <a:ea typeface="Calibri" pitchFamily="34" charset="0"/>
                <a:cs typeface="Calibri" pitchFamily="34" charset="0"/>
              </a:rPr>
              <a:t>these numbers, the country is </a:t>
            </a:r>
            <a:r>
              <a:rPr lang="en-US" sz="2400" dirty="0">
                <a:solidFill>
                  <a:srgbClr val="004F9E"/>
                </a:solidFill>
                <a:latin typeface="Calibri" pitchFamily="34" charset="0"/>
                <a:ea typeface="Calibri" pitchFamily="34" charset="0"/>
                <a:cs typeface="Calibri" pitchFamily="34" charset="0"/>
              </a:rPr>
              <a:t>expected to have around 68 cities </a:t>
            </a:r>
            <a:r>
              <a:rPr lang="en-US" sz="2400" b="0" dirty="0">
                <a:solidFill>
                  <a:srgbClr val="004F9E"/>
                </a:solidFill>
                <a:latin typeface="Calibri" pitchFamily="34" charset="0"/>
                <a:ea typeface="Calibri" pitchFamily="34" charset="0"/>
                <a:cs typeface="Calibri" pitchFamily="34" charset="0"/>
              </a:rPr>
              <a:t>with population of more than 1 million by 2030.</a:t>
            </a:r>
          </a:p>
          <a:p>
            <a:pPr marL="285750" lvl="0" indent="-285750" algn="just">
              <a:buFont typeface="Arial" panose="020B0604020202020204" pitchFamily="34" charset="0"/>
              <a:buChar char="•"/>
            </a:pPr>
            <a:r>
              <a:rPr lang="en-US" sz="2400" b="0" dirty="0">
                <a:solidFill>
                  <a:srgbClr val="004F9E"/>
                </a:solidFill>
                <a:latin typeface="Calibri" pitchFamily="34" charset="0"/>
                <a:ea typeface="Calibri" pitchFamily="34" charset="0"/>
                <a:cs typeface="Calibri" pitchFamily="34" charset="0"/>
              </a:rPr>
              <a:t>This is the opportunity to reap </a:t>
            </a:r>
            <a:r>
              <a:rPr lang="en-US" sz="2400" dirty="0">
                <a:solidFill>
                  <a:srgbClr val="004F9E"/>
                </a:solidFill>
                <a:latin typeface="Calibri" pitchFamily="34" charset="0"/>
                <a:ea typeface="Calibri" pitchFamily="34" charset="0"/>
                <a:cs typeface="Calibri" pitchFamily="34" charset="0"/>
              </a:rPr>
              <a:t>twin benefits of young demographics and </a:t>
            </a:r>
            <a:r>
              <a:rPr lang="en-US" sz="2400" dirty="0" smtClean="0">
                <a:solidFill>
                  <a:srgbClr val="004F9E"/>
                </a:solidFill>
                <a:latin typeface="Calibri" pitchFamily="34" charset="0"/>
                <a:ea typeface="Calibri" pitchFamily="34" charset="0"/>
                <a:cs typeface="Calibri" pitchFamily="34" charset="0"/>
              </a:rPr>
              <a:t>urbanization</a:t>
            </a:r>
            <a:endParaRPr lang="en-US" sz="2400" dirty="0">
              <a:solidFill>
                <a:srgbClr val="004F9E"/>
              </a:solidFill>
              <a:latin typeface="Calibri" pitchFamily="34" charset="0"/>
              <a:ea typeface="Calibri" pitchFamily="34" charset="0"/>
              <a:cs typeface="Calibri" pitchFamily="34" charset="0"/>
            </a:endParaRPr>
          </a:p>
          <a:p>
            <a:endParaRPr lang="en-US" sz="2400" dirty="0"/>
          </a:p>
        </p:txBody>
      </p:sp>
      <p:sp>
        <p:nvSpPr>
          <p:cNvPr id="5" name="Title 4"/>
          <p:cNvSpPr>
            <a:spLocks noGrp="1"/>
          </p:cNvSpPr>
          <p:nvPr>
            <p:ph type="title"/>
          </p:nvPr>
        </p:nvSpPr>
        <p:spPr/>
        <p:txBody>
          <a:bodyPr/>
          <a:lstStyle/>
          <a:p>
            <a:r>
              <a:rPr lang="en-GB" altLang="en-US" dirty="0"/>
              <a:t>Trend # 1: </a:t>
            </a:r>
            <a:r>
              <a:rPr lang="en-US" dirty="0" smtClean="0"/>
              <a:t>Growth </a:t>
            </a:r>
            <a:r>
              <a:rPr lang="en-US" dirty="0"/>
              <a:t>of Urban Population in </a:t>
            </a:r>
            <a:r>
              <a:rPr lang="en-US" dirty="0" smtClean="0"/>
              <a:t>India 1901 </a:t>
            </a:r>
            <a:r>
              <a:rPr lang="en-US" dirty="0"/>
              <a:t>- 2001</a:t>
            </a:r>
          </a:p>
        </p:txBody>
      </p:sp>
    </p:spTree>
    <p:extLst>
      <p:ext uri="{BB962C8B-B14F-4D97-AF65-F5344CB8AC3E}">
        <p14:creationId xmlns:p14="http://schemas.microsoft.com/office/powerpoint/2010/main" val="1933562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30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88" name="Title 3"/>
          <p:cNvSpPr>
            <a:spLocks noGrp="1"/>
          </p:cNvSpPr>
          <p:nvPr>
            <p:ph type="title"/>
          </p:nvPr>
        </p:nvSpPr>
        <p:spPr>
          <a:xfrm>
            <a:off x="555415" y="0"/>
            <a:ext cx="8037600" cy="1002979"/>
          </a:xfrm>
        </p:spPr>
        <p:txBody>
          <a:bodyPr vert="horz" lIns="0" tIns="45720" rIns="91440" bIns="0" rtlCol="0" anchor="b" anchorCtr="0">
            <a:normAutofit/>
          </a:bodyPr>
          <a:lstStyle/>
          <a:p>
            <a:r>
              <a:rPr lang="en-US" dirty="0" smtClean="0">
                <a:solidFill>
                  <a:srgbClr val="336699"/>
                </a:solidFill>
                <a:cs typeface="Calibri" pitchFamily="34" charset="0"/>
              </a:rPr>
              <a:t>Once phase 1 solutions have been implemented additional initiatives can be build upon the existing capabilities</a:t>
            </a:r>
            <a:endParaRPr lang="en-US" sz="2000" b="1" dirty="0">
              <a:solidFill>
                <a:srgbClr val="336699"/>
              </a:solidFill>
              <a:latin typeface="Calibri" pitchFamily="34" charset="0"/>
              <a:cs typeface="Calibri" pitchFamily="34" charset="0"/>
            </a:endParaRPr>
          </a:p>
        </p:txBody>
      </p:sp>
      <p:sp>
        <p:nvSpPr>
          <p:cNvPr id="3" name="AutoShape 15" descr="http://www.dicom.ltd.uk/uploads/cms/ce32-30lr-hydraulic-lid-3-14122012-113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latin typeface="Arial" charset="0"/>
              <a:cs typeface="Arial" charset="0"/>
            </a:endParaRPr>
          </a:p>
        </p:txBody>
      </p:sp>
      <p:grpSp>
        <p:nvGrpSpPr>
          <p:cNvPr id="5" name="Group 4"/>
          <p:cNvGrpSpPr/>
          <p:nvPr/>
        </p:nvGrpSpPr>
        <p:grpSpPr>
          <a:xfrm>
            <a:off x="457708" y="1340768"/>
            <a:ext cx="8542784" cy="4983832"/>
            <a:chOff x="228600" y="1219200"/>
            <a:chExt cx="12844502" cy="5105400"/>
          </a:xfrm>
        </p:grpSpPr>
        <p:sp>
          <p:nvSpPr>
            <p:cNvPr id="8" name="Rektangel 38"/>
            <p:cNvSpPr/>
            <p:nvPr/>
          </p:nvSpPr>
          <p:spPr bwMode="auto">
            <a:xfrm>
              <a:off x="246820" y="1219200"/>
              <a:ext cx="2499506" cy="597301"/>
            </a:xfrm>
            <a:prstGeom prst="roundRect">
              <a:avLst>
                <a:gd name="adj" fmla="val 11073"/>
              </a:avLst>
            </a:prstGeom>
            <a:solidFill>
              <a:schemeClr val="bg1">
                <a:lumMod val="75000"/>
              </a:schemeClr>
            </a:solidFill>
          </p:spPr>
          <p:txBody>
            <a:bodyPr wrap="square" anchor="ctr">
              <a:noAutofit/>
            </a:bodyPr>
            <a:lstStyle/>
            <a:p>
              <a:pPr algn="ctr" fontAlgn="auto">
                <a:spcBef>
                  <a:spcPts val="0"/>
                </a:spcBef>
                <a:spcAft>
                  <a:spcPts val="0"/>
                </a:spcAft>
                <a:buClr>
                  <a:srgbClr val="D98029"/>
                </a:buClr>
                <a:defRPr/>
              </a:pPr>
              <a:r>
                <a:rPr lang="da-DK" sz="1400" kern="0" noProof="1" smtClean="0">
                  <a:solidFill>
                    <a:srgbClr val="FFFFFF"/>
                  </a:solidFill>
                  <a:latin typeface="Calibri" panose="020F0502020204030204" pitchFamily="34" charset="0"/>
                  <a:ea typeface="ＭＳ Ｐゴシック" pitchFamily="-97" charset="-128"/>
                  <a:cs typeface="Arial" charset="0"/>
                </a:rPr>
                <a:t>Wi-Fi</a:t>
              </a:r>
              <a:endParaRPr lang="da-DK" sz="1400" kern="0" dirty="0">
                <a:solidFill>
                  <a:srgbClr val="FFFFFF"/>
                </a:solidFill>
                <a:latin typeface="Calibri" panose="020F0502020204030204" pitchFamily="34" charset="0"/>
                <a:ea typeface="ＭＳ Ｐゴシック" pitchFamily="-97" charset="-128"/>
                <a:cs typeface="Arial" charset="0"/>
              </a:endParaRPr>
            </a:p>
          </p:txBody>
        </p:sp>
        <p:sp>
          <p:nvSpPr>
            <p:cNvPr id="9" name="Rektangel 38"/>
            <p:cNvSpPr/>
            <p:nvPr/>
          </p:nvSpPr>
          <p:spPr bwMode="auto">
            <a:xfrm>
              <a:off x="2837618" y="1219200"/>
              <a:ext cx="2499506" cy="597301"/>
            </a:xfrm>
            <a:prstGeom prst="roundRect">
              <a:avLst>
                <a:gd name="adj" fmla="val 11073"/>
              </a:avLst>
            </a:prstGeom>
            <a:solidFill>
              <a:srgbClr val="0085C3"/>
            </a:solidFill>
          </p:spPr>
          <p:txBody>
            <a:bodyPr wrap="square" anchor="ctr">
              <a:noAutofit/>
            </a:bodyPr>
            <a:lstStyle/>
            <a:p>
              <a:pPr algn="ctr" fontAlgn="auto">
                <a:spcBef>
                  <a:spcPts val="0"/>
                </a:spcBef>
                <a:spcAft>
                  <a:spcPts val="0"/>
                </a:spcAft>
                <a:buClr>
                  <a:srgbClr val="D98029"/>
                </a:buClr>
                <a:defRPr/>
              </a:pPr>
              <a:r>
                <a:rPr lang="da-DK" sz="1400" kern="0" noProof="1">
                  <a:solidFill>
                    <a:srgbClr val="FFFFFF"/>
                  </a:solidFill>
                  <a:latin typeface="Calibri" panose="020F0502020204030204" pitchFamily="34" charset="0"/>
                  <a:ea typeface="ＭＳ Ｐゴシック" pitchFamily="-97" charset="-128"/>
                  <a:cs typeface="Arial" charset="0"/>
                </a:rPr>
                <a:t>Smart Parking</a:t>
              </a:r>
              <a:endParaRPr lang="da-DK" sz="1400" kern="0" dirty="0">
                <a:solidFill>
                  <a:srgbClr val="FFFFFF"/>
                </a:solidFill>
                <a:latin typeface="Calibri" panose="020F0502020204030204" pitchFamily="34" charset="0"/>
                <a:ea typeface="ＭＳ Ｐゴシック" pitchFamily="-97" charset="-128"/>
                <a:cs typeface="Arial" charset="0"/>
              </a:endParaRPr>
            </a:p>
          </p:txBody>
        </p:sp>
        <p:sp>
          <p:nvSpPr>
            <p:cNvPr id="10" name="Rounded Rectangle 9"/>
            <p:cNvSpPr/>
            <p:nvPr/>
          </p:nvSpPr>
          <p:spPr>
            <a:xfrm>
              <a:off x="2837619" y="1839443"/>
              <a:ext cx="2502066" cy="2199158"/>
            </a:xfrm>
            <a:prstGeom prst="roundRect">
              <a:avLst>
                <a:gd name="adj" fmla="val 3583"/>
              </a:avLst>
            </a:prstGeom>
            <a:solidFill>
              <a:srgbClr val="FFFFFF"/>
            </a:solidFill>
            <a:ln w="25400" cap="flat" cmpd="sng" algn="ctr">
              <a:solidFill>
                <a:srgbClr val="0085C3"/>
              </a:solidFill>
              <a:prstDash val="solid"/>
            </a:ln>
            <a:effectLst/>
          </p:spPr>
          <p:txBody>
            <a:bodyPr rtlCol="0" anchor="t">
              <a:noAutofit/>
            </a:bodyPr>
            <a:lstStyle/>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On Street, Open and In Door Parking</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Parking Guidance App</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Parking Space Management</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Parking Reservations</a:t>
              </a:r>
            </a:p>
            <a:p>
              <a:pPr marL="285750" indent="-2857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1" name="Rounded Rectangle 10"/>
            <p:cNvSpPr/>
            <p:nvPr/>
          </p:nvSpPr>
          <p:spPr>
            <a:xfrm>
              <a:off x="246819" y="1839443"/>
              <a:ext cx="2499505" cy="2199158"/>
            </a:xfrm>
            <a:prstGeom prst="roundRect">
              <a:avLst>
                <a:gd name="adj" fmla="val 3583"/>
              </a:avLst>
            </a:prstGeom>
            <a:solidFill>
              <a:srgbClr val="FFFFFF"/>
            </a:solidFill>
            <a:ln w="25400" cap="flat" cmpd="sng" algn="ctr">
              <a:solidFill>
                <a:schemeClr val="bg1">
                  <a:lumMod val="75000"/>
                </a:schemeClr>
              </a:solidFill>
              <a:prstDash val="solid"/>
            </a:ln>
            <a:effectLst/>
          </p:spPr>
          <p:txBody>
            <a:bodyPr rtlCol="0" anchor="t">
              <a:noAutofit/>
            </a:bodyPr>
            <a:lstStyle/>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BKC Wide Wi-Fi</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Communication Backbone for Parking Sensors, CCTVs, Kiosks</a:t>
              </a:r>
            </a:p>
            <a:p>
              <a:pPr marL="171450" indent="-1714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2" name="Rounded Rectangle 11"/>
            <p:cNvSpPr/>
            <p:nvPr/>
          </p:nvSpPr>
          <p:spPr>
            <a:xfrm>
              <a:off x="2819400" y="4125442"/>
              <a:ext cx="2502066" cy="2199158"/>
            </a:xfrm>
            <a:prstGeom prst="roundRect">
              <a:avLst>
                <a:gd name="adj" fmla="val 3583"/>
              </a:avLst>
            </a:prstGeom>
            <a:solidFill>
              <a:srgbClr val="FFFFFF"/>
            </a:solidFill>
            <a:ln w="25400" cap="flat" cmpd="sng" algn="ctr">
              <a:solidFill>
                <a:srgbClr val="0085C3"/>
              </a:solidFill>
              <a:prstDash val="solid"/>
            </a:ln>
            <a:effectLst/>
          </p:spPr>
          <p:txBody>
            <a:bodyPr rtlCol="0" anchor="t">
              <a:noAutofit/>
            </a:bodyPr>
            <a:lstStyle/>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EV Charging Stations</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EV Charging Station Locator</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Differential Parking Charging</a:t>
              </a:r>
            </a:p>
            <a:p>
              <a:pPr marL="285750" indent="-285750" eaLnBrk="1" fontAlgn="auto" hangingPunct="1">
                <a:spcBef>
                  <a:spcPts val="0"/>
                </a:spcBef>
                <a:spcAft>
                  <a:spcPts val="0"/>
                </a:spcAft>
                <a:buFont typeface="Wingdings" pitchFamily="2" charset="2"/>
                <a:buChar char="§"/>
                <a:defRPr/>
              </a:pPr>
              <a:endParaRPr lang="en-US" sz="1200" b="0" kern="0" dirty="0" smtClean="0">
                <a:solidFill>
                  <a:srgbClr val="444444"/>
                </a:solidFill>
                <a:latin typeface="Calibri" panose="020F0502020204030204" pitchFamily="34" charset="0"/>
                <a:cs typeface="Arial" charset="0"/>
              </a:endParaRPr>
            </a:p>
            <a:p>
              <a:pPr marL="285750" indent="-2857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3" name="Rounded Rectangle 12"/>
            <p:cNvSpPr/>
            <p:nvPr/>
          </p:nvSpPr>
          <p:spPr>
            <a:xfrm>
              <a:off x="228600" y="4125442"/>
              <a:ext cx="2499505" cy="2199158"/>
            </a:xfrm>
            <a:prstGeom prst="roundRect">
              <a:avLst>
                <a:gd name="adj" fmla="val 3583"/>
              </a:avLst>
            </a:prstGeom>
            <a:solidFill>
              <a:srgbClr val="FFFFFF"/>
            </a:solidFill>
            <a:ln w="25400" cap="flat" cmpd="sng" algn="ctr">
              <a:solidFill>
                <a:schemeClr val="bg1">
                  <a:lumMod val="75000"/>
                </a:schemeClr>
              </a:solidFill>
              <a:prstDash val="solid"/>
            </a:ln>
            <a:effectLst/>
          </p:spPr>
          <p:txBody>
            <a:bodyPr rtlCol="0" anchor="t">
              <a:noAutofit/>
            </a:bodyPr>
            <a:lstStyle/>
            <a:p>
              <a:pPr eaLnBrk="1" fontAlgn="auto" hangingPunct="1">
                <a:spcBef>
                  <a:spcPts val="0"/>
                </a:spcBef>
                <a:spcAft>
                  <a:spcPts val="0"/>
                </a:spcAft>
                <a:defRPr/>
              </a:pPr>
              <a:r>
                <a:rPr lang="en-US" sz="1200" b="0" kern="0" dirty="0" smtClean="0">
                  <a:solidFill>
                    <a:srgbClr val="444444"/>
                  </a:solidFill>
                  <a:latin typeface="Calibri" panose="020F0502020204030204" pitchFamily="34" charset="0"/>
                  <a:cs typeface="Arial" charset="0"/>
                </a:rPr>
                <a:t>Extend for more Smart City Apps</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Air Pollution Sensors</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Smart Meter (Electric/Water/Gas)</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Water Quality Meters</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Flood Sensors</a:t>
              </a:r>
            </a:p>
            <a:p>
              <a:pPr marL="171450" indent="-1714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4" name="Rektangel 38"/>
            <p:cNvSpPr/>
            <p:nvPr/>
          </p:nvSpPr>
          <p:spPr bwMode="auto">
            <a:xfrm>
              <a:off x="5401971" y="1219200"/>
              <a:ext cx="2499506" cy="597301"/>
            </a:xfrm>
            <a:prstGeom prst="roundRect">
              <a:avLst>
                <a:gd name="adj" fmla="val 11073"/>
              </a:avLst>
            </a:prstGeom>
            <a:solidFill>
              <a:schemeClr val="bg1">
                <a:lumMod val="75000"/>
              </a:schemeClr>
            </a:solidFill>
          </p:spPr>
          <p:txBody>
            <a:bodyPr wrap="square" anchor="ctr">
              <a:noAutofit/>
            </a:bodyPr>
            <a:lstStyle/>
            <a:p>
              <a:pPr algn="ctr" fontAlgn="auto">
                <a:spcBef>
                  <a:spcPts val="0"/>
                </a:spcBef>
                <a:spcAft>
                  <a:spcPts val="0"/>
                </a:spcAft>
                <a:buClr>
                  <a:srgbClr val="D98029"/>
                </a:buClr>
                <a:defRPr/>
              </a:pPr>
              <a:r>
                <a:rPr lang="da-DK" sz="1400" kern="0" noProof="1">
                  <a:solidFill>
                    <a:srgbClr val="FFFFFF"/>
                  </a:solidFill>
                  <a:latin typeface="Calibri" panose="020F0502020204030204" pitchFamily="34" charset="0"/>
                  <a:ea typeface="ＭＳ Ｐゴシック" pitchFamily="-97" charset="-128"/>
                  <a:cs typeface="Arial" charset="0"/>
                </a:rPr>
                <a:t>Intelligent Streetlight</a:t>
              </a:r>
              <a:endParaRPr lang="da-DK" sz="1400" kern="0" dirty="0">
                <a:solidFill>
                  <a:srgbClr val="FFFFFF"/>
                </a:solidFill>
                <a:latin typeface="Calibri" panose="020F0502020204030204" pitchFamily="34" charset="0"/>
                <a:ea typeface="ＭＳ Ｐゴシック" pitchFamily="-97" charset="-128"/>
                <a:cs typeface="Arial" charset="0"/>
              </a:endParaRPr>
            </a:p>
          </p:txBody>
        </p:sp>
        <p:sp>
          <p:nvSpPr>
            <p:cNvPr id="15" name="Rektangel 38"/>
            <p:cNvSpPr/>
            <p:nvPr/>
          </p:nvSpPr>
          <p:spPr bwMode="auto">
            <a:xfrm>
              <a:off x="7980237" y="1219200"/>
              <a:ext cx="2499506" cy="597301"/>
            </a:xfrm>
            <a:prstGeom prst="roundRect">
              <a:avLst>
                <a:gd name="adj" fmla="val 11073"/>
              </a:avLst>
            </a:prstGeom>
            <a:solidFill>
              <a:srgbClr val="0085C3"/>
            </a:solidFill>
          </p:spPr>
          <p:txBody>
            <a:bodyPr wrap="square" anchor="ctr">
              <a:noAutofit/>
            </a:bodyPr>
            <a:lstStyle/>
            <a:p>
              <a:pPr algn="ctr" fontAlgn="auto">
                <a:spcBef>
                  <a:spcPts val="0"/>
                </a:spcBef>
                <a:spcAft>
                  <a:spcPts val="0"/>
                </a:spcAft>
                <a:buClr>
                  <a:srgbClr val="D98029"/>
                </a:buClr>
                <a:defRPr/>
              </a:pPr>
              <a:r>
                <a:rPr lang="da-DK" sz="1400" kern="0" noProof="1" smtClean="0">
                  <a:solidFill>
                    <a:srgbClr val="FFFFFF"/>
                  </a:solidFill>
                  <a:latin typeface="Calibri" panose="020F0502020204030204" pitchFamily="34" charset="0"/>
                  <a:ea typeface="ＭＳ Ｐゴシック" pitchFamily="-97" charset="-128"/>
                  <a:cs typeface="Arial" charset="0"/>
                </a:rPr>
                <a:t>Video Analytics</a:t>
              </a:r>
              <a:endParaRPr lang="da-DK" sz="1400" kern="0" dirty="0">
                <a:solidFill>
                  <a:srgbClr val="FFFFFF"/>
                </a:solidFill>
                <a:latin typeface="Calibri" panose="020F0502020204030204" pitchFamily="34" charset="0"/>
                <a:ea typeface="ＭＳ Ｐゴシック" pitchFamily="-97" charset="-128"/>
                <a:cs typeface="Arial" charset="0"/>
              </a:endParaRPr>
            </a:p>
          </p:txBody>
        </p:sp>
        <p:sp>
          <p:nvSpPr>
            <p:cNvPr id="16" name="Rounded Rectangle 15"/>
            <p:cNvSpPr/>
            <p:nvPr/>
          </p:nvSpPr>
          <p:spPr>
            <a:xfrm>
              <a:off x="7980236" y="1839443"/>
              <a:ext cx="2502066" cy="2199158"/>
            </a:xfrm>
            <a:prstGeom prst="roundRect">
              <a:avLst>
                <a:gd name="adj" fmla="val 3583"/>
              </a:avLst>
            </a:prstGeom>
            <a:solidFill>
              <a:srgbClr val="FFFFFF"/>
            </a:solidFill>
            <a:ln w="25400" cap="flat" cmpd="sng" algn="ctr">
              <a:solidFill>
                <a:srgbClr val="0085C3"/>
              </a:solidFill>
              <a:prstDash val="solid"/>
            </a:ln>
            <a:effectLst/>
          </p:spPr>
          <p:txBody>
            <a:bodyPr rtlCol="0" anchor="t">
              <a:noAutofit/>
            </a:bodyPr>
            <a:lstStyle/>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50 new cameras to cover entire BKC</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Integration with Mumbai CCTV</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Command Center at MMRDA and BKC Police St.</a:t>
              </a:r>
            </a:p>
            <a:p>
              <a:pPr marL="285750" indent="-2857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7" name="Rounded Rectangle 16"/>
            <p:cNvSpPr/>
            <p:nvPr/>
          </p:nvSpPr>
          <p:spPr>
            <a:xfrm>
              <a:off x="5401970" y="1839443"/>
              <a:ext cx="2499505" cy="2199158"/>
            </a:xfrm>
            <a:prstGeom prst="roundRect">
              <a:avLst>
                <a:gd name="adj" fmla="val 3583"/>
              </a:avLst>
            </a:prstGeom>
            <a:solidFill>
              <a:srgbClr val="FFFFFF"/>
            </a:solidFill>
            <a:ln w="25400" cap="flat" cmpd="sng" algn="ctr">
              <a:solidFill>
                <a:schemeClr val="bg1">
                  <a:lumMod val="75000"/>
                </a:schemeClr>
              </a:solidFill>
              <a:prstDash val="solid"/>
            </a:ln>
            <a:effectLst/>
          </p:spPr>
          <p:txBody>
            <a:bodyPr rtlCol="0" anchor="t">
              <a:noAutofit/>
            </a:bodyPr>
            <a:lstStyle/>
            <a:p>
              <a:pPr eaLnBrk="1" fontAlgn="auto" hangingPunct="1">
                <a:spcBef>
                  <a:spcPts val="0"/>
                </a:spcBef>
                <a:spcAft>
                  <a:spcPts val="0"/>
                </a:spcAft>
                <a:defRPr/>
              </a:pPr>
              <a:r>
                <a:rPr lang="en-US" sz="1200" b="0" kern="0" dirty="0" smtClean="0">
                  <a:solidFill>
                    <a:srgbClr val="444444"/>
                  </a:solidFill>
                  <a:latin typeface="Calibri" panose="020F0502020204030204" pitchFamily="34" charset="0"/>
                  <a:cs typeface="Arial" charset="0"/>
                </a:rPr>
                <a:t>Lighting</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Light &amp; Motion Sensor</a:t>
              </a:r>
            </a:p>
            <a:p>
              <a:pPr marL="171450" indent="-171450" eaLnBrk="1" fontAlgn="auto" hangingPunct="1">
                <a:spcBef>
                  <a:spcPts val="0"/>
                </a:spcBef>
                <a:spcAft>
                  <a:spcPts val="0"/>
                </a:spcAft>
                <a:buFont typeface="Wingdings" pitchFamily="2" charset="2"/>
                <a:buChar char="§"/>
                <a:defRPr/>
              </a:pPr>
              <a:endParaRPr lang="en-US" sz="1200" b="0" kern="0" dirty="0" smtClean="0">
                <a:solidFill>
                  <a:srgbClr val="444444"/>
                </a:solidFill>
                <a:latin typeface="Calibri" panose="020F0502020204030204" pitchFamily="34" charset="0"/>
                <a:cs typeface="Arial" charset="0"/>
              </a:endParaRPr>
            </a:p>
            <a:p>
              <a:pPr eaLnBrk="1" fontAlgn="auto" hangingPunct="1">
                <a:spcBef>
                  <a:spcPts val="0"/>
                </a:spcBef>
                <a:spcAft>
                  <a:spcPts val="0"/>
                </a:spcAft>
                <a:defRPr/>
              </a:pPr>
              <a:r>
                <a:rPr lang="en-US" sz="1200" b="0" kern="0" dirty="0" smtClean="0">
                  <a:solidFill>
                    <a:srgbClr val="444444"/>
                  </a:solidFill>
                  <a:latin typeface="Calibri" panose="020F0502020204030204" pitchFamily="34" charset="0"/>
                  <a:cs typeface="Arial" charset="0"/>
                </a:rPr>
                <a:t>Solar</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200 kw Grid Tied Solar PV</a:t>
              </a:r>
            </a:p>
            <a:p>
              <a:pPr marL="171450" indent="-1714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8" name="Rounded Rectangle 17"/>
            <p:cNvSpPr/>
            <p:nvPr/>
          </p:nvSpPr>
          <p:spPr>
            <a:xfrm>
              <a:off x="7962017" y="4125442"/>
              <a:ext cx="2502066" cy="2199158"/>
            </a:xfrm>
            <a:prstGeom prst="roundRect">
              <a:avLst>
                <a:gd name="adj" fmla="val 3583"/>
              </a:avLst>
            </a:prstGeom>
            <a:solidFill>
              <a:srgbClr val="FFFFFF"/>
            </a:solidFill>
            <a:ln w="25400" cap="flat" cmpd="sng" algn="ctr">
              <a:solidFill>
                <a:srgbClr val="0085C3"/>
              </a:solidFill>
              <a:prstDash val="solid"/>
            </a:ln>
            <a:effectLst/>
          </p:spPr>
          <p:txBody>
            <a:bodyPr rtlCol="0" anchor="t">
              <a:noAutofit/>
            </a:bodyPr>
            <a:lstStyle/>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Extend Command center at MMRDA to City Command Center</a:t>
              </a:r>
            </a:p>
            <a:p>
              <a:pPr marL="285750" indent="-2857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Feed to Transportation Planning</a:t>
              </a:r>
            </a:p>
            <a:p>
              <a:pPr marL="285750" indent="-2857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19" name="Rounded Rectangle 18"/>
            <p:cNvSpPr/>
            <p:nvPr/>
          </p:nvSpPr>
          <p:spPr>
            <a:xfrm>
              <a:off x="5383751" y="4125442"/>
              <a:ext cx="2499505" cy="2199158"/>
            </a:xfrm>
            <a:prstGeom prst="roundRect">
              <a:avLst>
                <a:gd name="adj" fmla="val 3583"/>
              </a:avLst>
            </a:prstGeom>
            <a:solidFill>
              <a:srgbClr val="FFFFFF"/>
            </a:solidFill>
            <a:ln w="25400" cap="flat" cmpd="sng" algn="ctr">
              <a:solidFill>
                <a:schemeClr val="bg1">
                  <a:lumMod val="75000"/>
                </a:schemeClr>
              </a:solidFill>
              <a:prstDash val="solid"/>
            </a:ln>
            <a:effectLst/>
          </p:spPr>
          <p:txBody>
            <a:bodyPr rtlCol="0" anchor="t">
              <a:noAutofit/>
            </a:bodyPr>
            <a:lstStyle/>
            <a:p>
              <a:pPr eaLnBrk="1" fontAlgn="auto" hangingPunct="1">
                <a:spcBef>
                  <a:spcPts val="0"/>
                </a:spcBef>
                <a:spcAft>
                  <a:spcPts val="0"/>
                </a:spcAft>
                <a:defRPr/>
              </a:pPr>
              <a:r>
                <a:rPr lang="en-US" sz="1200" b="0" kern="0" dirty="0" smtClean="0">
                  <a:solidFill>
                    <a:srgbClr val="444444"/>
                  </a:solidFill>
                  <a:latin typeface="Calibri" panose="020F0502020204030204" pitchFamily="34" charset="0"/>
                  <a:cs typeface="Arial" charset="0"/>
                </a:rPr>
                <a:t>Lighting</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LED Retrofit Lighting</a:t>
              </a:r>
            </a:p>
            <a:p>
              <a:pPr eaLnBrk="1" fontAlgn="auto" hangingPunct="1">
                <a:spcBef>
                  <a:spcPts val="0"/>
                </a:spcBef>
                <a:spcAft>
                  <a:spcPts val="0"/>
                </a:spcAft>
                <a:defRPr/>
              </a:pPr>
              <a:r>
                <a:rPr lang="en-US" sz="1200" b="0" kern="0" dirty="0" smtClean="0">
                  <a:solidFill>
                    <a:srgbClr val="444444"/>
                  </a:solidFill>
                  <a:latin typeface="Calibri" panose="020F0502020204030204" pitchFamily="34" charset="0"/>
                  <a:cs typeface="Arial" charset="0"/>
                </a:rPr>
                <a:t>Solar- expand to 1 MW</a:t>
              </a:r>
              <a:endParaRPr lang="en-US" sz="1200" b="0" kern="0" dirty="0">
                <a:solidFill>
                  <a:srgbClr val="444444"/>
                </a:solidFill>
                <a:latin typeface="Calibri" panose="020F0502020204030204" pitchFamily="34" charset="0"/>
                <a:cs typeface="Arial" charset="0"/>
              </a:endParaRP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Solar PV on Buildings (Terrace and Façade)</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Solar PV on Bus Stops</a:t>
              </a:r>
            </a:p>
            <a:p>
              <a:pPr marL="171450" indent="-171450" eaLnBrk="1" fontAlgn="auto" hangingPunct="1">
                <a:spcBef>
                  <a:spcPts val="0"/>
                </a:spcBef>
                <a:spcAft>
                  <a:spcPts val="0"/>
                </a:spcAft>
                <a:buFont typeface="Wingdings" pitchFamily="2" charset="2"/>
                <a:buChar char="§"/>
                <a:defRPr/>
              </a:pPr>
              <a:endParaRPr lang="en-US" sz="1200" b="0" kern="0" dirty="0" smtClean="0">
                <a:solidFill>
                  <a:srgbClr val="444444"/>
                </a:solidFill>
                <a:latin typeface="Calibri" panose="020F0502020204030204" pitchFamily="34" charset="0"/>
                <a:cs typeface="Arial" charset="0"/>
              </a:endParaRPr>
            </a:p>
            <a:p>
              <a:pPr marL="171450" indent="-1714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20" name="Rektangel 38"/>
            <p:cNvSpPr/>
            <p:nvPr/>
          </p:nvSpPr>
          <p:spPr bwMode="auto">
            <a:xfrm>
              <a:off x="10573596" y="1219200"/>
              <a:ext cx="2499506" cy="597301"/>
            </a:xfrm>
            <a:prstGeom prst="roundRect">
              <a:avLst>
                <a:gd name="adj" fmla="val 11073"/>
              </a:avLst>
            </a:prstGeom>
            <a:solidFill>
              <a:schemeClr val="bg1">
                <a:lumMod val="75000"/>
              </a:schemeClr>
            </a:solidFill>
          </p:spPr>
          <p:txBody>
            <a:bodyPr wrap="square" anchor="ctr">
              <a:noAutofit/>
            </a:bodyPr>
            <a:lstStyle/>
            <a:p>
              <a:pPr algn="ctr" fontAlgn="auto">
                <a:spcBef>
                  <a:spcPts val="0"/>
                </a:spcBef>
                <a:spcAft>
                  <a:spcPts val="0"/>
                </a:spcAft>
                <a:buClr>
                  <a:srgbClr val="D98029"/>
                </a:buClr>
                <a:defRPr/>
              </a:pPr>
              <a:r>
                <a:rPr lang="da-DK" sz="1400" kern="0" noProof="1" smtClean="0">
                  <a:solidFill>
                    <a:srgbClr val="FFFFFF"/>
                  </a:solidFill>
                  <a:latin typeface="Calibri" panose="020F0502020204030204" pitchFamily="34" charset="0"/>
                  <a:ea typeface="ＭＳ Ｐゴシック" pitchFamily="-97" charset="-128"/>
                  <a:cs typeface="Arial" charset="0"/>
                </a:rPr>
                <a:t>Citizen Mobile Application</a:t>
              </a:r>
              <a:endParaRPr lang="da-DK" sz="1400" kern="0" dirty="0">
                <a:solidFill>
                  <a:srgbClr val="FFFFFF"/>
                </a:solidFill>
                <a:latin typeface="Calibri" panose="020F0502020204030204" pitchFamily="34" charset="0"/>
                <a:ea typeface="ＭＳ Ｐゴシック" pitchFamily="-97" charset="-128"/>
                <a:cs typeface="Arial" charset="0"/>
              </a:endParaRPr>
            </a:p>
          </p:txBody>
        </p:sp>
        <p:sp>
          <p:nvSpPr>
            <p:cNvPr id="21" name="Rounded Rectangle 20"/>
            <p:cNvSpPr/>
            <p:nvPr/>
          </p:nvSpPr>
          <p:spPr>
            <a:xfrm>
              <a:off x="10573597" y="1839443"/>
              <a:ext cx="2499505" cy="2199158"/>
            </a:xfrm>
            <a:prstGeom prst="roundRect">
              <a:avLst>
                <a:gd name="adj" fmla="val 3583"/>
              </a:avLst>
            </a:prstGeom>
            <a:solidFill>
              <a:srgbClr val="FFFFFF"/>
            </a:solidFill>
            <a:ln w="25400" cap="flat" cmpd="sng" algn="ctr">
              <a:solidFill>
                <a:schemeClr val="bg1">
                  <a:lumMod val="75000"/>
                </a:schemeClr>
              </a:solidFill>
              <a:prstDash val="solid"/>
            </a:ln>
            <a:effectLst/>
          </p:spPr>
          <p:txBody>
            <a:bodyPr rtlCol="0" anchor="t">
              <a:noAutofit/>
            </a:bodyPr>
            <a:lstStyle/>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BKC Information</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Key Contacts</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Citizen Involvement Mobile App</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Kiosks</a:t>
              </a:r>
            </a:p>
            <a:p>
              <a:pPr marL="171450" indent="-1714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sp>
          <p:nvSpPr>
            <p:cNvPr id="22" name="Rounded Rectangle 21"/>
            <p:cNvSpPr/>
            <p:nvPr/>
          </p:nvSpPr>
          <p:spPr>
            <a:xfrm>
              <a:off x="10555378" y="4125442"/>
              <a:ext cx="2499505" cy="2199158"/>
            </a:xfrm>
            <a:prstGeom prst="roundRect">
              <a:avLst>
                <a:gd name="adj" fmla="val 3583"/>
              </a:avLst>
            </a:prstGeom>
            <a:solidFill>
              <a:srgbClr val="FFFFFF"/>
            </a:solidFill>
            <a:ln w="25400" cap="flat" cmpd="sng" algn="ctr">
              <a:solidFill>
                <a:schemeClr val="bg1">
                  <a:lumMod val="75000"/>
                </a:schemeClr>
              </a:solidFill>
              <a:prstDash val="solid"/>
            </a:ln>
            <a:effectLst/>
          </p:spPr>
          <p:txBody>
            <a:bodyPr rtlCol="0" anchor="t">
              <a:noAutofit/>
            </a:bodyPr>
            <a:lstStyle/>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Citizen Involvement in Planning</a:t>
              </a:r>
            </a:p>
            <a:p>
              <a:pPr marL="171450" indent="-171450" eaLnBrk="1" fontAlgn="auto" hangingPunct="1">
                <a:spcBef>
                  <a:spcPts val="0"/>
                </a:spcBef>
                <a:spcAft>
                  <a:spcPts val="0"/>
                </a:spcAft>
                <a:buFont typeface="Wingdings" pitchFamily="2" charset="2"/>
                <a:buChar char="§"/>
                <a:defRPr/>
              </a:pPr>
              <a:r>
                <a:rPr lang="en-US" sz="1200" b="0" kern="0" dirty="0" smtClean="0">
                  <a:solidFill>
                    <a:srgbClr val="444444"/>
                  </a:solidFill>
                  <a:latin typeface="Calibri" panose="020F0502020204030204" pitchFamily="34" charset="0"/>
                  <a:cs typeface="Arial" charset="0"/>
                </a:rPr>
                <a:t>Citizen Services -GIS and ERP Integration</a:t>
              </a:r>
            </a:p>
            <a:p>
              <a:pPr marL="171450" indent="-171450" eaLnBrk="1" fontAlgn="auto" hangingPunct="1">
                <a:spcBef>
                  <a:spcPts val="0"/>
                </a:spcBef>
                <a:spcAft>
                  <a:spcPts val="0"/>
                </a:spcAft>
                <a:buFont typeface="Wingdings" pitchFamily="2" charset="2"/>
                <a:buChar char="§"/>
                <a:defRPr/>
              </a:pPr>
              <a:endParaRPr lang="en-US" sz="1200" b="0" kern="0" dirty="0">
                <a:solidFill>
                  <a:srgbClr val="444444"/>
                </a:solidFill>
                <a:latin typeface="Calibri" panose="020F0502020204030204" pitchFamily="34" charset="0"/>
                <a:cs typeface="Arial" charset="0"/>
              </a:endParaRPr>
            </a:p>
          </p:txBody>
        </p:sp>
      </p:grpSp>
      <p:grpSp>
        <p:nvGrpSpPr>
          <p:cNvPr id="23" name="Group 22"/>
          <p:cNvGrpSpPr/>
          <p:nvPr/>
        </p:nvGrpSpPr>
        <p:grpSpPr>
          <a:xfrm>
            <a:off x="8417634" y="415273"/>
            <a:ext cx="346234" cy="326612"/>
            <a:chOff x="6647340" y="2960948"/>
            <a:chExt cx="2281525" cy="2043486"/>
          </a:xfrm>
        </p:grpSpPr>
        <p:pic>
          <p:nvPicPr>
            <p:cNvPr id="24"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71367" y="2960948"/>
              <a:ext cx="693021" cy="62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812360" y="3537012"/>
              <a:ext cx="1116505" cy="58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www.uamarketingsolutions.com/wp-content/themes/directorypress/thumbs/street_light.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520756" y="4113076"/>
              <a:ext cx="542626" cy="8913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17413" y="3861048"/>
              <a:ext cx="562899" cy="846862"/>
            </a:xfrm>
            <a:prstGeom prst="rect">
              <a:avLst/>
            </a:prstGeom>
            <a:ln>
              <a:solidFill>
                <a:schemeClr val="tx1"/>
              </a:solidFill>
            </a:ln>
          </p:spPr>
        </p:pic>
        <p:pic>
          <p:nvPicPr>
            <p:cNvPr id="28" name="Picture 10" descr="https://encrypted-tbn3.gstatic.com/images?q=tbn:ANd9GcTwdpsmYxLQzyYC8_8EtHGplTg2-bE7keyvHKS7O6KcyHPiWYI9"/>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6647340" y="2960948"/>
              <a:ext cx="732972" cy="972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8083097" y="103045"/>
            <a:ext cx="972476" cy="948528"/>
            <a:chOff x="2384041" y="1342228"/>
            <a:chExt cx="4349827" cy="4568825"/>
          </a:xfrm>
        </p:grpSpPr>
        <p:sp>
          <p:nvSpPr>
            <p:cNvPr id="30" name="AutoShape 4"/>
            <p:cNvSpPr>
              <a:spLocks noChangeArrowheads="1"/>
            </p:cNvSpPr>
            <p:nvPr/>
          </p:nvSpPr>
          <p:spPr bwMode="auto">
            <a:xfrm>
              <a:off x="3788197" y="1342228"/>
              <a:ext cx="1575891" cy="1388866"/>
            </a:xfrm>
            <a:prstGeom prst="hexagon">
              <a:avLst>
                <a:gd name="adj" fmla="val 27042"/>
                <a:gd name="vf" fmla="val 115470"/>
              </a:avLst>
            </a:prstGeom>
            <a:solidFill>
              <a:srgbClr val="0070C0"/>
            </a:solidFill>
            <a:ln w="19050">
              <a:noFill/>
              <a:miter lim="800000"/>
              <a:headEnd/>
              <a:tailEnd/>
            </a:ln>
          </p:spPr>
          <p:txBody>
            <a:bodyPr lIns="0" tIns="0" rIns="0" bIns="0" anchor="ctr"/>
            <a:lstStyle/>
            <a:p>
              <a:pPr algn="ctr" eaLnBrk="1" hangingPunct="1"/>
              <a:r>
                <a:rPr lang="en-US" sz="350" dirty="0">
                  <a:solidFill>
                    <a:srgbClr val="FFFFFF"/>
                  </a:solidFill>
                  <a:latin typeface="Calibri" panose="020F0502020204030204" pitchFamily="34" charset="0"/>
                  <a:cs typeface="Arial" charset="0"/>
                </a:rPr>
                <a:t>Use Case</a:t>
              </a:r>
            </a:p>
            <a:p>
              <a:pPr algn="ctr" eaLnBrk="1" hangingPunct="1"/>
              <a:r>
                <a:rPr lang="en-US" sz="350" dirty="0">
                  <a:solidFill>
                    <a:srgbClr val="FFFFFF"/>
                  </a:solidFill>
                  <a:latin typeface="Calibri" panose="020F0502020204030204" pitchFamily="34" charset="0"/>
                  <a:cs typeface="Arial" charset="0"/>
                </a:rPr>
                <a:t>(Now and Future)</a:t>
              </a:r>
            </a:p>
          </p:txBody>
        </p:sp>
        <p:sp>
          <p:nvSpPr>
            <p:cNvPr id="31" name="AutoShape 4"/>
            <p:cNvSpPr>
              <a:spLocks noChangeArrowheads="1"/>
            </p:cNvSpPr>
            <p:nvPr/>
          </p:nvSpPr>
          <p:spPr bwMode="auto">
            <a:xfrm>
              <a:off x="2384041"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Case Studies</a:t>
              </a:r>
              <a:endParaRPr lang="en-US" sz="350" dirty="0">
                <a:solidFill>
                  <a:prstClr val="black"/>
                </a:solidFill>
                <a:latin typeface="Calibri" panose="020F0502020204030204" pitchFamily="34" charset="0"/>
                <a:cs typeface="Arial" charset="0"/>
              </a:endParaRPr>
            </a:p>
          </p:txBody>
        </p:sp>
        <p:sp>
          <p:nvSpPr>
            <p:cNvPr id="32" name="AutoShape 4"/>
            <p:cNvSpPr>
              <a:spLocks noChangeArrowheads="1"/>
            </p:cNvSpPr>
            <p:nvPr/>
          </p:nvSpPr>
          <p:spPr bwMode="auto">
            <a:xfrm>
              <a:off x="2384041"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Vendor Landscape</a:t>
              </a:r>
              <a:endParaRPr lang="en-US" sz="350" dirty="0">
                <a:solidFill>
                  <a:prstClr val="black"/>
                </a:solidFill>
                <a:latin typeface="Calibri" panose="020F0502020204030204" pitchFamily="34" charset="0"/>
                <a:cs typeface="Arial" charset="0"/>
              </a:endParaRPr>
            </a:p>
          </p:txBody>
        </p:sp>
        <p:sp>
          <p:nvSpPr>
            <p:cNvPr id="33" name="AutoShape 4"/>
            <p:cNvSpPr>
              <a:spLocks noChangeArrowheads="1"/>
            </p:cNvSpPr>
            <p:nvPr/>
          </p:nvSpPr>
          <p:spPr bwMode="auto">
            <a:xfrm>
              <a:off x="3788197" y="4522187"/>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Stakeholder Benefits</a:t>
              </a:r>
              <a:endParaRPr lang="en-US" sz="350" dirty="0">
                <a:solidFill>
                  <a:prstClr val="black"/>
                </a:solidFill>
                <a:latin typeface="Calibri" panose="020F0502020204030204" pitchFamily="34" charset="0"/>
                <a:cs typeface="Arial" charset="0"/>
              </a:endParaRPr>
            </a:p>
          </p:txBody>
        </p:sp>
        <p:sp>
          <p:nvSpPr>
            <p:cNvPr id="34" name="AutoShape 4"/>
            <p:cNvSpPr>
              <a:spLocks noChangeArrowheads="1"/>
            </p:cNvSpPr>
            <p:nvPr/>
          </p:nvSpPr>
          <p:spPr bwMode="auto">
            <a:xfrm>
              <a:off x="5157977" y="3722465"/>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defRPr/>
              </a:pPr>
              <a:r>
                <a:rPr lang="en-US" sz="350" dirty="0" smtClean="0">
                  <a:solidFill>
                    <a:prstClr val="black"/>
                  </a:solidFill>
                  <a:latin typeface="Calibri" panose="020F0502020204030204" pitchFamily="34" charset="0"/>
                  <a:cs typeface="Arial" charset="0"/>
                </a:rPr>
                <a:t>Financial Viability</a:t>
              </a:r>
              <a:endParaRPr lang="en-US" sz="350" dirty="0">
                <a:solidFill>
                  <a:prstClr val="black"/>
                </a:solidFill>
                <a:latin typeface="Calibri" panose="020F0502020204030204" pitchFamily="34" charset="0"/>
                <a:cs typeface="Arial" charset="0"/>
              </a:endParaRPr>
            </a:p>
          </p:txBody>
        </p:sp>
        <p:sp>
          <p:nvSpPr>
            <p:cNvPr id="35" name="AutoShape 4"/>
            <p:cNvSpPr>
              <a:spLocks noChangeArrowheads="1"/>
            </p:cNvSpPr>
            <p:nvPr/>
          </p:nvSpPr>
          <p:spPr bwMode="auto">
            <a:xfrm>
              <a:off x="5157977" y="2149048"/>
              <a:ext cx="1575891" cy="1388866"/>
            </a:xfrm>
            <a:prstGeom prst="hexagon">
              <a:avLst>
                <a:gd name="adj" fmla="val 27042"/>
                <a:gd name="vf" fmla="val 115470"/>
              </a:avLst>
            </a:prstGeom>
            <a:solidFill>
              <a:schemeClr val="bg1">
                <a:lumMod val="75000"/>
              </a:schemeClr>
            </a:solidFill>
            <a:ln w="19050">
              <a:noFill/>
              <a:miter lim="800000"/>
              <a:headEnd/>
              <a:tailEnd/>
            </a:ln>
          </p:spPr>
          <p:txBody>
            <a:bodyPr lIns="0" tIns="0" rIns="0" bIns="0" anchor="ctr"/>
            <a:lstStyle/>
            <a:p>
              <a:pPr algn="ctr" eaLnBrk="1" hangingPunct="1"/>
              <a:r>
                <a:rPr lang="en-US" sz="350" dirty="0">
                  <a:solidFill>
                    <a:prstClr val="black"/>
                  </a:solidFill>
                  <a:latin typeface="Calibri" panose="020F0502020204030204" pitchFamily="34" charset="0"/>
                  <a:cs typeface="Arial" charset="0"/>
                </a:rPr>
                <a:t>Design Architecture</a:t>
              </a:r>
            </a:p>
          </p:txBody>
        </p:sp>
      </p:grpSp>
    </p:spTree>
    <p:extLst>
      <p:ext uri="{BB962C8B-B14F-4D97-AF65-F5344CB8AC3E}">
        <p14:creationId xmlns:p14="http://schemas.microsoft.com/office/powerpoint/2010/main" val="3519522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0" tIns="45720" rIns="91440" bIns="0" rtlCol="0" anchor="b" anchorCtr="0">
            <a:noAutofit/>
          </a:bodyPr>
          <a:lstStyle/>
          <a:p>
            <a:pPr>
              <a:lnSpc>
                <a:spcPts val="2400"/>
              </a:lnSpc>
            </a:pPr>
            <a:r>
              <a:rPr lang="en-US" sz="2000" dirty="0">
                <a:ea typeface="+mn-ea"/>
              </a:rPr>
              <a:t>To achieve the vision for an </a:t>
            </a:r>
            <a:r>
              <a:rPr lang="en-US" sz="2000" dirty="0" smtClean="0">
                <a:ea typeface="+mn-ea"/>
              </a:rPr>
              <a:t>Smart BKC MMRDA envisages implementation of all </a:t>
            </a:r>
            <a:r>
              <a:rPr lang="en-US" sz="2000" dirty="0">
                <a:ea typeface="+mn-ea"/>
              </a:rPr>
              <a:t>five initiatives as part of phase 1 – this will improve the quality of life for stakeholders of BKC </a:t>
            </a:r>
          </a:p>
        </p:txBody>
      </p:sp>
      <p:sp>
        <p:nvSpPr>
          <p:cNvPr id="19" name="TextBox 18"/>
          <p:cNvSpPr txBox="1"/>
          <p:nvPr/>
        </p:nvSpPr>
        <p:spPr>
          <a:xfrm>
            <a:off x="5951056" y="1289926"/>
            <a:ext cx="992827" cy="318924"/>
          </a:xfrm>
          <a:prstGeom prst="rect">
            <a:avLst/>
          </a:prstGeom>
          <a:noFill/>
        </p:spPr>
        <p:txBody>
          <a:bodyPr wrap="none" lIns="36000" tIns="36000" rIns="36000" bIns="36000" rtlCol="0">
            <a:spAutoFit/>
          </a:bodyPr>
          <a:lstStyle/>
          <a:p>
            <a:pPr algn="l"/>
            <a:r>
              <a:rPr lang="en-US" sz="1600" b="1" spc="600" dirty="0" smtClean="0">
                <a:latin typeface="Calibri" panose="020F0502020204030204" pitchFamily="34" charset="0"/>
              </a:rPr>
              <a:t>AFTER</a:t>
            </a:r>
          </a:p>
        </p:txBody>
      </p:sp>
      <p:sp>
        <p:nvSpPr>
          <p:cNvPr id="35" name="AutoShape 16" descr="https://encrypted-tbn2.gstatic.com/images?q=tbn:ANd9GcQQrCn48S5hDPPNe9xm6rZbn80b9Jq8WfZ6tviRjFBO_vIn2phUN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76"/>
          <p:cNvSpPr/>
          <p:nvPr/>
        </p:nvSpPr>
        <p:spPr bwMode="gray">
          <a:xfrm>
            <a:off x="5205673" y="2688822"/>
            <a:ext cx="2828459" cy="2828459"/>
          </a:xfrm>
          <a:prstGeom prst="ellipse">
            <a:avLst/>
          </a:prstGeom>
          <a:noFill/>
          <a:ln w="12700">
            <a:solidFill>
              <a:srgbClr val="00B0F0"/>
            </a:solidFill>
            <a:prstDash val="dash"/>
            <a:miter lim="800000"/>
            <a:headEnd/>
            <a:tailEnd/>
          </a:ln>
          <a:effectLst/>
        </p:spPr>
        <p:txBody>
          <a:bodyPr vert="horz" wrap="square" lIns="72000" tIns="72000" rIns="72000" bIns="72000" numCol="1" rtlCol="0" anchor="t" anchorCtr="0" compatLnSpc="1">
            <a:prstTxWarp prst="textNoShape">
              <a:avLst/>
            </a:prstTxWarp>
            <a:noAutofit/>
          </a:bodyPr>
          <a:lstStyle/>
          <a:p>
            <a:pPr>
              <a:spcBef>
                <a:spcPts val="0"/>
              </a:spcBef>
              <a:spcAft>
                <a:spcPts val="300"/>
              </a:spcAft>
            </a:pPr>
            <a:endParaRPr lang="en-US" kern="0" dirty="0">
              <a:solidFill>
                <a:sysClr val="windowText" lastClr="000000"/>
              </a:solidFill>
              <a:latin typeface="Calibri" panose="020F0502020204030204" pitchFamily="34" charset="0"/>
              <a:cs typeface="Arial" pitchFamily="34" charset="0"/>
            </a:endParaRPr>
          </a:p>
        </p:txBody>
      </p:sp>
      <p:sp>
        <p:nvSpPr>
          <p:cNvPr id="78" name="Oval 77"/>
          <p:cNvSpPr/>
          <p:nvPr/>
        </p:nvSpPr>
        <p:spPr bwMode="gray">
          <a:xfrm>
            <a:off x="5610828" y="3042383"/>
            <a:ext cx="2034009" cy="2034009"/>
          </a:xfrm>
          <a:prstGeom prst="ellipse">
            <a:avLst/>
          </a:prstGeom>
          <a:noFill/>
          <a:ln w="6350">
            <a:solidFill>
              <a:schemeClr val="bg1">
                <a:lumMod val="75000"/>
              </a:scheme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indent="0" algn="l" defTabSz="914400" rtl="0" eaLnBrk="1" fontAlgn="base" latinLnBrk="0" hangingPunct="1">
              <a:lnSpc>
                <a:spcPct val="100000"/>
              </a:lnSpc>
              <a:spcBef>
                <a:spcPts val="0"/>
              </a:spcBef>
              <a:spcAft>
                <a:spcPts val="300"/>
              </a:spcAft>
              <a:buClrTx/>
              <a:buSzTx/>
              <a:buFontTx/>
              <a:buNone/>
              <a:tabLst/>
            </a:pPr>
            <a:endParaRPr kumimoji="0" lang="en-US"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Arial" pitchFamily="34" charset="0"/>
            </a:endParaRPr>
          </a:p>
        </p:txBody>
      </p:sp>
      <p:sp>
        <p:nvSpPr>
          <p:cNvPr id="79" name="Rounded Rectangle 78"/>
          <p:cNvSpPr/>
          <p:nvPr/>
        </p:nvSpPr>
        <p:spPr bwMode="gray">
          <a:xfrm>
            <a:off x="4627253" y="1736873"/>
            <a:ext cx="4066891" cy="4716463"/>
          </a:xfrm>
          <a:prstGeom prst="roundRect">
            <a:avLst>
              <a:gd name="adj" fmla="val 7022"/>
            </a:avLst>
          </a:prstGeom>
          <a:noFill/>
          <a:ln w="6350">
            <a:solidFill>
              <a:schemeClr val="bg1">
                <a:lumMod val="65000"/>
              </a:schemeClr>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indent="0" algn="l" defTabSz="914400" rtl="0" eaLnBrk="1" fontAlgn="base" latinLnBrk="0" hangingPunct="1">
              <a:lnSpc>
                <a:spcPct val="100000"/>
              </a:lnSpc>
              <a:spcBef>
                <a:spcPts val="0"/>
              </a:spcBef>
              <a:spcAft>
                <a:spcPts val="300"/>
              </a:spcAft>
              <a:buClrTx/>
              <a:buSzTx/>
              <a:buFontTx/>
              <a:buNone/>
              <a:tabLst/>
            </a:pPr>
            <a:endParaRPr kumimoji="0" lang="en-US"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Arial" pitchFamily="34" charset="0"/>
            </a:endParaRPr>
          </a:p>
        </p:txBody>
      </p:sp>
      <p:pic>
        <p:nvPicPr>
          <p:cNvPr id="80" name="Picture 2" descr="https://encrypted-tbn3.gstatic.com/images?q=tbn:ANd9GcSho3pPBVUfasiqg_reCcdxJh3SwdAqTNycRAsNveNd23cIpYf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4892" y="3555331"/>
            <a:ext cx="1345882" cy="1008112"/>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p:cNvCxnSpPr>
            <a:stCxn id="78" idx="0"/>
            <a:endCxn id="79" idx="0"/>
          </p:cNvCxnSpPr>
          <p:nvPr/>
        </p:nvCxnSpPr>
        <p:spPr>
          <a:xfrm flipV="1">
            <a:off x="6627833" y="1736873"/>
            <a:ext cx="32866" cy="130551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980929" y="1758027"/>
            <a:ext cx="1172527" cy="626701"/>
          </a:xfrm>
          <a:prstGeom prst="rect">
            <a:avLst/>
          </a:prstGeom>
          <a:solidFill>
            <a:schemeClr val="bg1"/>
          </a:solidFill>
        </p:spPr>
        <p:txBody>
          <a:bodyPr wrap="square" lIns="36000" tIns="36000" rIns="36000" bIns="36000" rtlCol="0">
            <a:spAutoFit/>
          </a:bodyPr>
          <a:lstStyle/>
          <a:p>
            <a:pPr lvl="0" algn="ctr"/>
            <a:r>
              <a:rPr lang="en-US" sz="900" dirty="0">
                <a:latin typeface="Calibri" panose="020F0502020204030204" pitchFamily="34" charset="0"/>
              </a:rPr>
              <a:t>Rahul wakes up in the morning and checks his BKC citizen app for updates on traffic </a:t>
            </a:r>
            <a:r>
              <a:rPr lang="en-US" sz="900" dirty="0" smtClean="0">
                <a:latin typeface="Calibri" panose="020F0502020204030204" pitchFamily="34" charset="0"/>
              </a:rPr>
              <a:t>etc..</a:t>
            </a:r>
            <a:endParaRPr lang="en-US" sz="900" dirty="0">
              <a:latin typeface="Calibri" panose="020F0502020204030204" pitchFamily="34" charset="0"/>
            </a:endParaRPr>
          </a:p>
        </p:txBody>
      </p:sp>
      <p:sp>
        <p:nvSpPr>
          <p:cNvPr id="85" name="TextBox 84"/>
          <p:cNvSpPr txBox="1"/>
          <p:nvPr/>
        </p:nvSpPr>
        <p:spPr>
          <a:xfrm>
            <a:off x="7710885" y="1865832"/>
            <a:ext cx="915849" cy="1180699"/>
          </a:xfrm>
          <a:prstGeom prst="rect">
            <a:avLst/>
          </a:prstGeom>
          <a:noFill/>
        </p:spPr>
        <p:txBody>
          <a:bodyPr wrap="square" lIns="36000" tIns="36000" rIns="36000" bIns="36000" rtlCol="0">
            <a:spAutoFit/>
          </a:bodyPr>
          <a:lstStyle/>
          <a:p>
            <a:pPr lvl="0" algn="ctr"/>
            <a:r>
              <a:rPr lang="en-US" sz="900" dirty="0">
                <a:latin typeface="Calibri" panose="020F0502020204030204" pitchFamily="34" charset="0"/>
              </a:rPr>
              <a:t>There are no emergency alerts or traffic diversions. It looks like its going to be smooth sailing</a:t>
            </a:r>
          </a:p>
          <a:p>
            <a:pPr algn="ctr"/>
            <a:endParaRPr lang="en-US" sz="900" dirty="0" smtClean="0">
              <a:latin typeface="Calibri" panose="020F0502020204030204" pitchFamily="34" charset="0"/>
            </a:endParaRPr>
          </a:p>
        </p:txBody>
      </p:sp>
      <p:sp>
        <p:nvSpPr>
          <p:cNvPr id="87" name="TextBox 86"/>
          <p:cNvSpPr txBox="1"/>
          <p:nvPr/>
        </p:nvSpPr>
        <p:spPr>
          <a:xfrm>
            <a:off x="7534969" y="4980695"/>
            <a:ext cx="928852" cy="626701"/>
          </a:xfrm>
          <a:prstGeom prst="rect">
            <a:avLst/>
          </a:prstGeom>
          <a:noFill/>
        </p:spPr>
        <p:txBody>
          <a:bodyPr wrap="square" lIns="36000" tIns="36000" rIns="36000" bIns="36000" rtlCol="0">
            <a:spAutoFit/>
          </a:bodyPr>
          <a:lstStyle/>
          <a:p>
            <a:pPr lvl="0" algn="ctr"/>
            <a:r>
              <a:rPr lang="en-US" sz="900" dirty="0">
                <a:latin typeface="Calibri" panose="020F0502020204030204" pitchFamily="34" charset="0"/>
              </a:rPr>
              <a:t>The money automatically gets debited from his </a:t>
            </a:r>
            <a:r>
              <a:rPr lang="en-US" sz="900" dirty="0" smtClean="0">
                <a:latin typeface="Calibri" panose="020F0502020204030204" pitchFamily="34" charset="0"/>
              </a:rPr>
              <a:t>e-wallet</a:t>
            </a:r>
            <a:endParaRPr lang="en-US" sz="900" dirty="0">
              <a:latin typeface="Calibri" panose="020F0502020204030204" pitchFamily="34" charset="0"/>
            </a:endParaRPr>
          </a:p>
        </p:txBody>
      </p:sp>
      <p:sp>
        <p:nvSpPr>
          <p:cNvPr id="88" name="TextBox 87"/>
          <p:cNvSpPr txBox="1"/>
          <p:nvPr/>
        </p:nvSpPr>
        <p:spPr>
          <a:xfrm>
            <a:off x="6844591" y="5492676"/>
            <a:ext cx="1127593" cy="903700"/>
          </a:xfrm>
          <a:prstGeom prst="rect">
            <a:avLst/>
          </a:prstGeom>
          <a:noFill/>
        </p:spPr>
        <p:txBody>
          <a:bodyPr wrap="square" lIns="36000" tIns="36000" rIns="36000" bIns="36000" rtlCol="0">
            <a:spAutoFit/>
          </a:bodyPr>
          <a:lstStyle/>
          <a:p>
            <a:pPr lvl="0" algn="ctr"/>
            <a:r>
              <a:rPr lang="en-US" sz="900" dirty="0">
                <a:latin typeface="Calibri" panose="020F0502020204030204" pitchFamily="34" charset="0"/>
              </a:rPr>
              <a:t>As he nears BKC he slows down to match the speed limit – the video cameras installed have name plate </a:t>
            </a:r>
            <a:r>
              <a:rPr lang="en-US" sz="900" dirty="0" smtClean="0">
                <a:latin typeface="Calibri" panose="020F0502020204030204" pitchFamily="34" charset="0"/>
              </a:rPr>
              <a:t>recognition</a:t>
            </a:r>
            <a:endParaRPr lang="en-US" sz="900" dirty="0">
              <a:latin typeface="Calibri" panose="020F0502020204030204" pitchFamily="34" charset="0"/>
            </a:endParaRPr>
          </a:p>
        </p:txBody>
      </p:sp>
      <p:sp>
        <p:nvSpPr>
          <p:cNvPr id="89" name="TextBox 88"/>
          <p:cNvSpPr txBox="1"/>
          <p:nvPr/>
        </p:nvSpPr>
        <p:spPr>
          <a:xfrm>
            <a:off x="4958139" y="5263268"/>
            <a:ext cx="928852" cy="626701"/>
          </a:xfrm>
          <a:prstGeom prst="rect">
            <a:avLst/>
          </a:prstGeom>
          <a:noFill/>
        </p:spPr>
        <p:txBody>
          <a:bodyPr wrap="square" lIns="36000" tIns="36000" rIns="36000" bIns="36000" rtlCol="0">
            <a:spAutoFit/>
          </a:bodyPr>
          <a:lstStyle/>
          <a:p>
            <a:pPr lvl="0" algn="ctr"/>
            <a:r>
              <a:rPr lang="en-US" sz="900" dirty="0">
                <a:latin typeface="Calibri" panose="020F0502020204030204" pitchFamily="34" charset="0"/>
              </a:rPr>
              <a:t>He reaches BKC, parks his car and rides the electric cart to his </a:t>
            </a:r>
            <a:r>
              <a:rPr lang="en-US" sz="900" dirty="0" smtClean="0">
                <a:latin typeface="Calibri" panose="020F0502020204030204" pitchFamily="34" charset="0"/>
              </a:rPr>
              <a:t>office</a:t>
            </a:r>
            <a:endParaRPr lang="en-US" sz="900" dirty="0">
              <a:latin typeface="Calibri" panose="020F0502020204030204" pitchFamily="34" charset="0"/>
            </a:endParaRPr>
          </a:p>
        </p:txBody>
      </p:sp>
      <p:sp>
        <p:nvSpPr>
          <p:cNvPr id="90" name="TextBox 89"/>
          <p:cNvSpPr txBox="1"/>
          <p:nvPr/>
        </p:nvSpPr>
        <p:spPr>
          <a:xfrm>
            <a:off x="5764024" y="5635126"/>
            <a:ext cx="1176946" cy="765200"/>
          </a:xfrm>
          <a:prstGeom prst="rect">
            <a:avLst/>
          </a:prstGeom>
          <a:noFill/>
        </p:spPr>
        <p:txBody>
          <a:bodyPr wrap="square" lIns="36000" tIns="36000" rIns="36000" bIns="36000" rtlCol="0">
            <a:spAutoFit/>
          </a:bodyPr>
          <a:lstStyle/>
          <a:p>
            <a:pPr lvl="0" algn="ctr"/>
            <a:r>
              <a:rPr lang="en-US" sz="900" dirty="0">
                <a:latin typeface="Calibri" panose="020F0502020204030204" pitchFamily="34" charset="0"/>
              </a:rPr>
              <a:t>But they are a blessing because crime in the area has dropped considerably since the cameras’ </a:t>
            </a:r>
            <a:r>
              <a:rPr lang="en-US" sz="900" dirty="0" smtClean="0">
                <a:latin typeface="Calibri" panose="020F0502020204030204" pitchFamily="34" charset="0"/>
              </a:rPr>
              <a:t>installation</a:t>
            </a:r>
            <a:endParaRPr lang="en-US" sz="900" dirty="0">
              <a:latin typeface="Calibri" panose="020F0502020204030204" pitchFamily="34" charset="0"/>
            </a:endParaRPr>
          </a:p>
        </p:txBody>
      </p:sp>
      <p:sp>
        <p:nvSpPr>
          <p:cNvPr id="93" name="Rectangle 92"/>
          <p:cNvSpPr/>
          <p:nvPr/>
        </p:nvSpPr>
        <p:spPr bwMode="gray">
          <a:xfrm rot="19822641">
            <a:off x="5801607" y="2646634"/>
            <a:ext cx="535558" cy="207640"/>
          </a:xfrm>
          <a:prstGeom prst="rect">
            <a:avLst/>
          </a:prstGeom>
          <a:solidFill>
            <a:schemeClr val="bg1"/>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indent="0" algn="l" defTabSz="914400" rtl="0" eaLnBrk="1" fontAlgn="base" latinLnBrk="0" hangingPunct="1">
              <a:lnSpc>
                <a:spcPct val="100000"/>
              </a:lnSpc>
              <a:spcBef>
                <a:spcPts val="0"/>
              </a:spcBef>
              <a:spcAft>
                <a:spcPts val="300"/>
              </a:spcAft>
              <a:buClrTx/>
              <a:buSzTx/>
              <a:buFontTx/>
              <a:buNone/>
              <a:tabLst/>
            </a:pPr>
            <a:endParaRPr kumimoji="0" lang="en-US"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Arial" pitchFamily="34" charset="0"/>
            </a:endParaRPr>
          </a:p>
        </p:txBody>
      </p:sp>
      <p:sp>
        <p:nvSpPr>
          <p:cNvPr id="94" name="Isosceles Triangle 93"/>
          <p:cNvSpPr/>
          <p:nvPr/>
        </p:nvSpPr>
        <p:spPr bwMode="gray">
          <a:xfrm rot="7289487">
            <a:off x="7353943" y="2834708"/>
            <a:ext cx="130156" cy="197607"/>
          </a:xfrm>
          <a:prstGeom prst="triangle">
            <a:avLst/>
          </a:prstGeom>
          <a:solidFill>
            <a:srgbClr val="00B0F0"/>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a:spcBef>
                <a:spcPts val="0"/>
              </a:spcBef>
              <a:spcAft>
                <a:spcPts val="300"/>
              </a:spcAft>
            </a:pPr>
            <a:endParaRPr lang="en-US" kern="0" dirty="0">
              <a:solidFill>
                <a:sysClr val="windowText" lastClr="000000"/>
              </a:solidFill>
              <a:latin typeface="Calibri" panose="020F0502020204030204" pitchFamily="34" charset="0"/>
              <a:cs typeface="Arial" pitchFamily="34" charset="0"/>
            </a:endParaRPr>
          </a:p>
        </p:txBody>
      </p:sp>
      <p:sp>
        <p:nvSpPr>
          <p:cNvPr id="13" name="Isosceles Triangle 12"/>
          <p:cNvSpPr/>
          <p:nvPr/>
        </p:nvSpPr>
        <p:spPr bwMode="gray">
          <a:xfrm rot="8299338">
            <a:off x="5187221" y="2099420"/>
            <a:ext cx="1410344" cy="2221097"/>
          </a:xfrm>
          <a:custGeom>
            <a:avLst/>
            <a:gdLst>
              <a:gd name="connsiteX0" fmla="*/ 0 w 1410344"/>
              <a:gd name="connsiteY0" fmla="*/ 2108684 h 2108684"/>
              <a:gd name="connsiteX1" fmla="*/ 705172 w 1410344"/>
              <a:gd name="connsiteY1" fmla="*/ 0 h 2108684"/>
              <a:gd name="connsiteX2" fmla="*/ 1410344 w 1410344"/>
              <a:gd name="connsiteY2" fmla="*/ 2108684 h 2108684"/>
              <a:gd name="connsiteX3" fmla="*/ 0 w 1410344"/>
              <a:gd name="connsiteY3" fmla="*/ 2108684 h 2108684"/>
              <a:gd name="connsiteX0" fmla="*/ 0 w 1410344"/>
              <a:gd name="connsiteY0" fmla="*/ 2108684 h 2221097"/>
              <a:gd name="connsiteX1" fmla="*/ 705172 w 1410344"/>
              <a:gd name="connsiteY1" fmla="*/ 0 h 2221097"/>
              <a:gd name="connsiteX2" fmla="*/ 1410344 w 1410344"/>
              <a:gd name="connsiteY2" fmla="*/ 2108684 h 2221097"/>
              <a:gd name="connsiteX3" fmla="*/ 666187 w 1410344"/>
              <a:gd name="connsiteY3" fmla="*/ 2221097 h 2221097"/>
              <a:gd name="connsiteX4" fmla="*/ 0 w 1410344"/>
              <a:gd name="connsiteY4" fmla="*/ 2108684 h 222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344" h="2221097">
                <a:moveTo>
                  <a:pt x="0" y="2108684"/>
                </a:moveTo>
                <a:lnTo>
                  <a:pt x="705172" y="0"/>
                </a:lnTo>
                <a:lnTo>
                  <a:pt x="1410344" y="2108684"/>
                </a:lnTo>
                <a:cubicBezTo>
                  <a:pt x="1176451" y="2111151"/>
                  <a:pt x="900080" y="2218630"/>
                  <a:pt x="666187" y="2221097"/>
                </a:cubicBezTo>
                <a:lnTo>
                  <a:pt x="0" y="2108684"/>
                </a:lnTo>
                <a:close/>
              </a:path>
            </a:pathLst>
          </a:custGeom>
          <a:gradFill>
            <a:gsLst>
              <a:gs pos="0">
                <a:schemeClr val="accent1">
                  <a:tint val="66000"/>
                  <a:satMod val="160000"/>
                  <a:alpha val="14000"/>
                </a:schemeClr>
              </a:gs>
              <a:gs pos="28000">
                <a:schemeClr val="accent1">
                  <a:tint val="44500"/>
                  <a:satMod val="160000"/>
                </a:schemeClr>
              </a:gs>
              <a:gs pos="58000">
                <a:schemeClr val="accent1">
                  <a:lumMod val="7000"/>
                  <a:lumOff val="93000"/>
                  <a:alpha val="55000"/>
                </a:schemeClr>
              </a:gs>
            </a:gsLst>
            <a:lin ang="5400000" scaled="0"/>
          </a:gra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indent="0" algn="l" defTabSz="914400" rtl="0" eaLnBrk="1" fontAlgn="base" latinLnBrk="0" hangingPunct="1">
              <a:lnSpc>
                <a:spcPct val="100000"/>
              </a:lnSpc>
              <a:spcBef>
                <a:spcPts val="0"/>
              </a:spcBef>
              <a:spcAft>
                <a:spcPts val="300"/>
              </a:spcAft>
              <a:buClrTx/>
              <a:buSzTx/>
              <a:buFontTx/>
              <a:buNone/>
              <a:tabLst/>
            </a:pPr>
            <a:endParaRPr kumimoji="0" lang="en-US"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Arial" pitchFamily="34" charset="0"/>
            </a:endParaRPr>
          </a:p>
        </p:txBody>
      </p:sp>
      <p:sp>
        <p:nvSpPr>
          <p:cNvPr id="14" name="TextBox 13"/>
          <p:cNvSpPr txBox="1"/>
          <p:nvPr/>
        </p:nvSpPr>
        <p:spPr>
          <a:xfrm>
            <a:off x="4726553" y="1902403"/>
            <a:ext cx="1058736" cy="996033"/>
          </a:xfrm>
          <a:prstGeom prst="rect">
            <a:avLst/>
          </a:prstGeom>
          <a:noFill/>
        </p:spPr>
        <p:txBody>
          <a:bodyPr wrap="square" lIns="36000" tIns="36000" rIns="36000" bIns="36000" rtlCol="0">
            <a:spAutoFit/>
          </a:bodyPr>
          <a:lstStyle>
            <a:defPPr>
              <a:defRPr lang="de-DE"/>
            </a:defPPr>
            <a:lvl1pPr algn="ctr">
              <a:defRPr sz="800" b="1">
                <a:solidFill>
                  <a:srgbClr val="FF0000"/>
                </a:solidFill>
              </a:defRPr>
            </a:lvl1pPr>
          </a:lstStyle>
          <a:p>
            <a:pPr lvl="0"/>
            <a:r>
              <a:rPr lang="en-US" sz="1000" dirty="0">
                <a:solidFill>
                  <a:srgbClr val="00B050"/>
                </a:solidFill>
                <a:latin typeface="Calibri" panose="020F0502020204030204" pitchFamily="34" charset="0"/>
              </a:rPr>
              <a:t>The new LED streetlights </a:t>
            </a:r>
            <a:r>
              <a:rPr lang="en-US" sz="1000" dirty="0" smtClean="0">
                <a:solidFill>
                  <a:srgbClr val="00B050"/>
                </a:solidFill>
                <a:latin typeface="Calibri" panose="020F0502020204030204" pitchFamily="34" charset="0"/>
              </a:rPr>
              <a:t>with </a:t>
            </a:r>
            <a:r>
              <a:rPr lang="en-US" sz="1000" dirty="0">
                <a:solidFill>
                  <a:srgbClr val="00B050"/>
                </a:solidFill>
                <a:latin typeface="Calibri" panose="020F0502020204030204" pitchFamily="34" charset="0"/>
              </a:rPr>
              <a:t>the solar panels </a:t>
            </a:r>
            <a:r>
              <a:rPr lang="en-US" sz="1000" dirty="0" smtClean="0">
                <a:solidFill>
                  <a:srgbClr val="00B050"/>
                </a:solidFill>
                <a:latin typeface="Calibri" panose="020F0502020204030204" pitchFamily="34" charset="0"/>
              </a:rPr>
              <a:t>make sure his way back home is safe at night</a:t>
            </a:r>
            <a:endParaRPr lang="en-US" sz="1000" dirty="0">
              <a:solidFill>
                <a:srgbClr val="00B050"/>
              </a:solidFill>
              <a:latin typeface="Calibri" panose="020F0502020204030204" pitchFamily="34" charset="0"/>
            </a:endParaRPr>
          </a:p>
        </p:txBody>
      </p:sp>
      <p:sp>
        <p:nvSpPr>
          <p:cNvPr id="100" name="Isosceles Triangle 99"/>
          <p:cNvSpPr/>
          <p:nvPr/>
        </p:nvSpPr>
        <p:spPr bwMode="gray">
          <a:xfrm rot="1491301">
            <a:off x="5348804" y="3285901"/>
            <a:ext cx="130156" cy="197607"/>
          </a:xfrm>
          <a:prstGeom prst="triangle">
            <a:avLst/>
          </a:prstGeom>
          <a:solidFill>
            <a:srgbClr val="00B0F0"/>
          </a:solidFill>
          <a:ln w="6350">
            <a:noFill/>
            <a:miter lim="800000"/>
            <a:headEnd/>
            <a:tailEnd/>
          </a:ln>
          <a:effectLst/>
        </p:spPr>
        <p:txBody>
          <a:bodyPr vert="horz" wrap="square" lIns="72000" tIns="72000" rIns="72000" bIns="72000" numCol="1" rtlCol="0" anchor="t" anchorCtr="0" compatLnSpc="1">
            <a:prstTxWarp prst="textNoShape">
              <a:avLst/>
            </a:prstTxWarp>
            <a:noAutofit/>
          </a:bodyPr>
          <a:lstStyle/>
          <a:p>
            <a:pPr>
              <a:spcBef>
                <a:spcPts val="0"/>
              </a:spcBef>
              <a:spcAft>
                <a:spcPts val="300"/>
              </a:spcAft>
            </a:pPr>
            <a:endParaRPr lang="en-US" kern="0" dirty="0">
              <a:solidFill>
                <a:sysClr val="windowText" lastClr="000000"/>
              </a:solidFill>
              <a:latin typeface="Calibri" panose="020F0502020204030204" pitchFamily="34" charset="0"/>
              <a:cs typeface="Arial" pitchFamily="34" charset="0"/>
            </a:endParaRPr>
          </a:p>
        </p:txBody>
      </p:sp>
      <p:sp>
        <p:nvSpPr>
          <p:cNvPr id="58" name="TextBox 57"/>
          <p:cNvSpPr txBox="1"/>
          <p:nvPr/>
        </p:nvSpPr>
        <p:spPr>
          <a:xfrm>
            <a:off x="5978951" y="4541556"/>
            <a:ext cx="1342090" cy="288147"/>
          </a:xfrm>
          <a:prstGeom prst="rect">
            <a:avLst/>
          </a:prstGeom>
          <a:noFill/>
        </p:spPr>
        <p:txBody>
          <a:bodyPr wrap="none" lIns="36000" tIns="36000" rIns="36000" bIns="36000" rtlCol="0">
            <a:spAutoFit/>
          </a:bodyPr>
          <a:lstStyle/>
          <a:p>
            <a:pPr algn="l"/>
            <a:r>
              <a:rPr lang="en-US" sz="1400" b="1" dirty="0" smtClean="0">
                <a:solidFill>
                  <a:schemeClr val="accent1"/>
                </a:solidFill>
                <a:latin typeface="Calibri" panose="020F0502020204030204" pitchFamily="34" charset="0"/>
              </a:rPr>
              <a:t>BKC – Smart City </a:t>
            </a:r>
          </a:p>
        </p:txBody>
      </p:sp>
      <p:sp>
        <p:nvSpPr>
          <p:cNvPr id="86" name="TextBox 85"/>
          <p:cNvSpPr txBox="1"/>
          <p:nvPr/>
        </p:nvSpPr>
        <p:spPr>
          <a:xfrm>
            <a:off x="7639341" y="3839425"/>
            <a:ext cx="1023862" cy="903700"/>
          </a:xfrm>
          <a:prstGeom prst="rect">
            <a:avLst/>
          </a:prstGeom>
          <a:noFill/>
        </p:spPr>
        <p:txBody>
          <a:bodyPr wrap="square" lIns="36000" tIns="36000" rIns="36000" bIns="36000" rtlCol="0">
            <a:spAutoFit/>
          </a:bodyPr>
          <a:lstStyle/>
          <a:p>
            <a:pPr lvl="0" algn="ctr"/>
            <a:r>
              <a:rPr lang="en-US" sz="900" dirty="0">
                <a:latin typeface="Calibri" panose="020F0502020204030204" pitchFamily="34" charset="0"/>
              </a:rPr>
              <a:t>As he leaves for work he pulls up his app and reserves a parking space at a lot close to his </a:t>
            </a:r>
            <a:r>
              <a:rPr lang="en-US" sz="900" dirty="0" smtClean="0">
                <a:latin typeface="Calibri" panose="020F0502020204030204" pitchFamily="34" charset="0"/>
              </a:rPr>
              <a:t>office</a:t>
            </a:r>
            <a:endParaRPr lang="en-US" sz="900" dirty="0">
              <a:latin typeface="Calibri" panose="020F0502020204030204" pitchFamily="34" charset="0"/>
            </a:endParaRPr>
          </a:p>
        </p:txBody>
      </p:sp>
      <p:sp>
        <p:nvSpPr>
          <p:cNvPr id="62" name="TextBox 61"/>
          <p:cNvSpPr txBox="1"/>
          <p:nvPr/>
        </p:nvSpPr>
        <p:spPr>
          <a:xfrm>
            <a:off x="4693308" y="3927633"/>
            <a:ext cx="928852" cy="1042199"/>
          </a:xfrm>
          <a:prstGeom prst="rect">
            <a:avLst/>
          </a:prstGeom>
          <a:noFill/>
        </p:spPr>
        <p:txBody>
          <a:bodyPr wrap="square" lIns="36000" tIns="36000" rIns="36000" bIns="36000" rtlCol="0">
            <a:spAutoFit/>
          </a:bodyPr>
          <a:lstStyle/>
          <a:p>
            <a:pPr algn="ctr"/>
            <a:r>
              <a:rPr lang="en-US" sz="900" dirty="0">
                <a:latin typeface="Calibri" panose="020F0502020204030204" pitchFamily="34" charset="0"/>
              </a:rPr>
              <a:t>On his way he catches up on email on the free </a:t>
            </a:r>
            <a:r>
              <a:rPr lang="en-US" sz="900" dirty="0" smtClean="0">
                <a:latin typeface="Calibri" panose="020F0502020204030204" pitchFamily="34" charset="0"/>
              </a:rPr>
              <a:t>Wi-Fi </a:t>
            </a:r>
            <a:r>
              <a:rPr lang="en-US" sz="900" dirty="0">
                <a:latin typeface="Calibri" panose="020F0502020204030204" pitchFamily="34" charset="0"/>
              </a:rPr>
              <a:t>that his citizen app connects to </a:t>
            </a:r>
            <a:r>
              <a:rPr lang="en-US" sz="900" dirty="0" smtClean="0">
                <a:latin typeface="Calibri" panose="020F0502020204030204" pitchFamily="34" charset="0"/>
              </a:rPr>
              <a:t>seamlessly</a:t>
            </a:r>
            <a:endParaRPr lang="en-US" sz="900" dirty="0">
              <a:latin typeface="Calibri" panose="020F0502020204030204" pitchFamily="34" charset="0"/>
            </a:endParaRPr>
          </a:p>
        </p:txBody>
      </p:sp>
      <p:pic>
        <p:nvPicPr>
          <p:cNvPr id="63"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6377" y="2330327"/>
            <a:ext cx="471921" cy="47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8426" y="2893239"/>
            <a:ext cx="471921" cy="39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7575" y="3520845"/>
            <a:ext cx="471921"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32728" y="4630539"/>
            <a:ext cx="312073"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04265" y="5145508"/>
            <a:ext cx="388172"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56018" y="5290351"/>
            <a:ext cx="439658" cy="35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73367" y="4904355"/>
            <a:ext cx="439658" cy="292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74224" y="3589260"/>
            <a:ext cx="439658" cy="36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97500" y="2788029"/>
            <a:ext cx="439658" cy="41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ight Arrow 63"/>
          <p:cNvSpPr/>
          <p:nvPr/>
        </p:nvSpPr>
        <p:spPr>
          <a:xfrm>
            <a:off x="2308302" y="1800019"/>
            <a:ext cx="2242490" cy="1575028"/>
          </a:xfrm>
          <a:prstGeom prst="righ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kern="0" dirty="0">
                <a:solidFill>
                  <a:prstClr val="white"/>
                </a:solidFill>
                <a:latin typeface="Calibri" panose="020F0502020204030204" pitchFamily="34" charset="0"/>
              </a:rPr>
              <a:t>The consolidated solution is beneficial to stakeholders from a Use case perspective</a:t>
            </a:r>
          </a:p>
        </p:txBody>
      </p:sp>
      <p:sp>
        <p:nvSpPr>
          <p:cNvPr id="70" name="Right Arrow 69"/>
          <p:cNvSpPr/>
          <p:nvPr/>
        </p:nvSpPr>
        <p:spPr>
          <a:xfrm>
            <a:off x="2308301" y="3310684"/>
            <a:ext cx="2242490" cy="1575028"/>
          </a:xfrm>
          <a:prstGeom prst="righ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kern="0" dirty="0">
                <a:solidFill>
                  <a:prstClr val="white"/>
                </a:solidFill>
                <a:latin typeface="Calibri" panose="020F0502020204030204" pitchFamily="34" charset="0"/>
              </a:rPr>
              <a:t>The consolidated solution is financially self sustainable in the long term</a:t>
            </a:r>
          </a:p>
        </p:txBody>
      </p:sp>
      <p:sp>
        <p:nvSpPr>
          <p:cNvPr id="72" name="Right Arrow 71"/>
          <p:cNvSpPr/>
          <p:nvPr/>
        </p:nvSpPr>
        <p:spPr>
          <a:xfrm>
            <a:off x="2308300" y="4821349"/>
            <a:ext cx="2242490" cy="1575028"/>
          </a:xfrm>
          <a:prstGeom prst="righ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kern="0" dirty="0">
                <a:solidFill>
                  <a:prstClr val="white"/>
                </a:solidFill>
                <a:latin typeface="Calibri" panose="020F0502020204030204" pitchFamily="34" charset="0"/>
              </a:rPr>
              <a:t>Use of combined architecture ensures seamless experience  and synergetic cost saving opportunity</a:t>
            </a:r>
          </a:p>
        </p:txBody>
      </p:sp>
      <p:pic>
        <p:nvPicPr>
          <p:cNvPr id="95" name="Picture 1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64926" y="1475567"/>
            <a:ext cx="809977" cy="72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extBox 95"/>
          <p:cNvSpPr txBox="1"/>
          <p:nvPr/>
        </p:nvSpPr>
        <p:spPr>
          <a:xfrm>
            <a:off x="926309" y="2921394"/>
            <a:ext cx="1219200" cy="276999"/>
          </a:xfrm>
          <a:prstGeom prst="rect">
            <a:avLst/>
          </a:prstGeom>
          <a:noFill/>
        </p:spPr>
        <p:txBody>
          <a:bodyPr wrap="square" rtlCol="0">
            <a:spAutoFit/>
          </a:bodyPr>
          <a:lstStyle/>
          <a:p>
            <a:r>
              <a:rPr lang="en-US" sz="1200" dirty="0" smtClean="0">
                <a:latin typeface="Calibri" panose="020F0502020204030204" pitchFamily="34" charset="0"/>
              </a:rPr>
              <a:t>Smart Parking</a:t>
            </a:r>
            <a:endParaRPr lang="en-US" sz="1200" dirty="0">
              <a:latin typeface="Calibri" panose="020F0502020204030204" pitchFamily="34" charset="0"/>
            </a:endParaRPr>
          </a:p>
        </p:txBody>
      </p:sp>
      <p:sp>
        <p:nvSpPr>
          <p:cNvPr id="97" name="TextBox 96"/>
          <p:cNvSpPr txBox="1"/>
          <p:nvPr/>
        </p:nvSpPr>
        <p:spPr>
          <a:xfrm>
            <a:off x="657371" y="6105782"/>
            <a:ext cx="1295400" cy="276999"/>
          </a:xfrm>
          <a:prstGeom prst="rect">
            <a:avLst/>
          </a:prstGeom>
          <a:noFill/>
        </p:spPr>
        <p:txBody>
          <a:bodyPr wrap="square" rtlCol="0">
            <a:spAutoFit/>
          </a:bodyPr>
          <a:lstStyle/>
          <a:p>
            <a:pPr algn="ctr"/>
            <a:r>
              <a:rPr lang="en-US" sz="1200" dirty="0" smtClean="0">
                <a:latin typeface="Calibri" panose="020F0502020204030204" pitchFamily="34" charset="0"/>
              </a:rPr>
              <a:t>Citizen App</a:t>
            </a:r>
            <a:endParaRPr lang="en-US" sz="1200" dirty="0">
              <a:latin typeface="Calibri" panose="020F0502020204030204" pitchFamily="34" charset="0"/>
            </a:endParaRPr>
          </a:p>
        </p:txBody>
      </p:sp>
      <p:sp>
        <p:nvSpPr>
          <p:cNvPr id="98" name="TextBox 97"/>
          <p:cNvSpPr txBox="1"/>
          <p:nvPr/>
        </p:nvSpPr>
        <p:spPr>
          <a:xfrm>
            <a:off x="1261753" y="4674498"/>
            <a:ext cx="1295400" cy="276999"/>
          </a:xfrm>
          <a:prstGeom prst="rect">
            <a:avLst/>
          </a:prstGeom>
          <a:noFill/>
        </p:spPr>
        <p:txBody>
          <a:bodyPr wrap="square" rtlCol="0">
            <a:spAutoFit/>
          </a:bodyPr>
          <a:lstStyle/>
          <a:p>
            <a:r>
              <a:rPr lang="en-US" sz="1200" dirty="0" smtClean="0">
                <a:latin typeface="Calibri" panose="020F0502020204030204" pitchFamily="34" charset="0"/>
              </a:rPr>
              <a:t>Video Analytics</a:t>
            </a:r>
            <a:endParaRPr lang="en-US" sz="1200" dirty="0">
              <a:latin typeface="Calibri" panose="020F0502020204030204" pitchFamily="34" charset="0"/>
            </a:endParaRPr>
          </a:p>
        </p:txBody>
      </p:sp>
      <p:pic>
        <p:nvPicPr>
          <p:cNvPr id="99" name="Picture 3"/>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920716" y="2183350"/>
            <a:ext cx="1300162" cy="67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10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63060" y="5244011"/>
            <a:ext cx="562899" cy="846862"/>
          </a:xfrm>
          <a:prstGeom prst="rect">
            <a:avLst/>
          </a:prstGeom>
          <a:ln>
            <a:solidFill>
              <a:schemeClr val="tx1"/>
            </a:solidFill>
          </a:ln>
        </p:spPr>
      </p:pic>
      <p:pic>
        <p:nvPicPr>
          <p:cNvPr id="102" name="Picture 2" descr="http://www.uamarketingsolutions.com/wp-content/themes/directorypress/thumbs/street_light.jpg"/>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500647" y="3161607"/>
            <a:ext cx="542626" cy="128138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179984" y="4390952"/>
            <a:ext cx="1295400" cy="461665"/>
          </a:xfrm>
          <a:prstGeom prst="rect">
            <a:avLst/>
          </a:prstGeom>
          <a:noFill/>
        </p:spPr>
        <p:txBody>
          <a:bodyPr wrap="square" rtlCol="0">
            <a:spAutoFit/>
          </a:bodyPr>
          <a:lstStyle/>
          <a:p>
            <a:r>
              <a:rPr lang="en-US" sz="1200" dirty="0" smtClean="0">
                <a:latin typeface="Calibri" panose="020F0502020204030204" pitchFamily="34" charset="0"/>
              </a:rPr>
              <a:t>Intelligent Streetlights</a:t>
            </a:r>
            <a:endParaRPr lang="en-US" sz="1200" dirty="0">
              <a:latin typeface="Calibri" panose="020F0502020204030204" pitchFamily="34" charset="0"/>
            </a:endParaRPr>
          </a:p>
        </p:txBody>
      </p:sp>
      <p:pic>
        <p:nvPicPr>
          <p:cNvPr id="104" name="Picture 10" descr="https://encrypted-tbn3.gstatic.com/images?q=tbn:ANd9GcTwdpsmYxLQzyYC8_8EtHGplTg2-bE7keyvHKS7O6KcyHPiWYI9"/>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1356873" y="3586060"/>
            <a:ext cx="732972" cy="972278"/>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179983" y="2244801"/>
            <a:ext cx="1064525" cy="276999"/>
          </a:xfrm>
          <a:prstGeom prst="rect">
            <a:avLst/>
          </a:prstGeom>
          <a:noFill/>
        </p:spPr>
        <p:txBody>
          <a:bodyPr wrap="square" rtlCol="0">
            <a:spAutoFit/>
          </a:bodyPr>
          <a:lstStyle/>
          <a:p>
            <a:pPr algn="ctr"/>
            <a:r>
              <a:rPr lang="en-US" sz="1200" dirty="0" smtClean="0">
                <a:latin typeface="Calibri" panose="020F0502020204030204" pitchFamily="34" charset="0"/>
              </a:rPr>
              <a:t>Wi-Fi</a:t>
            </a:r>
            <a:endParaRPr lang="en-US" sz="1200" dirty="0">
              <a:latin typeface="Calibri" panose="020F0502020204030204" pitchFamily="34" charset="0"/>
            </a:endParaRPr>
          </a:p>
        </p:txBody>
      </p:sp>
    </p:spTree>
    <p:extLst>
      <p:ext uri="{BB962C8B-B14F-4D97-AF65-F5344CB8AC3E}">
        <p14:creationId xmlns:p14="http://schemas.microsoft.com/office/powerpoint/2010/main" val="2562903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286" dirty="0">
                <a:solidFill>
                  <a:schemeClr val="tx1"/>
                </a:solidFill>
              </a:rPr>
              <a:t>Smart BKC Plan- Phases</a:t>
            </a:r>
            <a:endParaRPr lang="en-IN" sz="2286" dirty="0">
              <a:solidFill>
                <a:schemeClr val="tx1"/>
              </a:solidFill>
            </a:endParaRPr>
          </a:p>
        </p:txBody>
      </p:sp>
      <p:sp>
        <p:nvSpPr>
          <p:cNvPr id="88" name="Rectangle 87"/>
          <p:cNvSpPr/>
          <p:nvPr/>
        </p:nvSpPr>
        <p:spPr>
          <a:xfrm>
            <a:off x="508085" y="1339719"/>
            <a:ext cx="8312712" cy="994503"/>
          </a:xfrm>
          <a:prstGeom prst="rect">
            <a:avLst/>
          </a:prstGeom>
        </p:spPr>
        <p:txBody>
          <a:bodyPr wrap="square">
            <a:spAutoFit/>
          </a:bodyPr>
          <a:lstStyle/>
          <a:p>
            <a:pPr defTabSz="653169" eaLnBrk="1" hangingPunct="1">
              <a:lnSpc>
                <a:spcPct val="114000"/>
              </a:lnSpc>
            </a:pPr>
            <a:r>
              <a:rPr lang="en-US" sz="1714" dirty="0">
                <a:solidFill>
                  <a:prstClr val="black"/>
                </a:solidFill>
                <a:latin typeface="Arial" charset="0"/>
                <a:ea typeface="Calibri" panose="020F0502020204030204" pitchFamily="34" charset="0"/>
              </a:rPr>
              <a:t>MMRDA has started its Smart City journey with focus on creating BKC as Smart Region and identified Top 5 solutions to create foundation for Smart BKC. </a:t>
            </a:r>
          </a:p>
        </p:txBody>
      </p:sp>
      <p:graphicFrame>
        <p:nvGraphicFramePr>
          <p:cNvPr id="90" name="Diagram 89"/>
          <p:cNvGraphicFramePr/>
          <p:nvPr>
            <p:extLst>
              <p:ext uri="{D42A27DB-BD31-4B8C-83A1-F6EECF244321}">
                <p14:modId xmlns:p14="http://schemas.microsoft.com/office/powerpoint/2010/main" val="946859472"/>
              </p:ext>
            </p:extLst>
          </p:nvPr>
        </p:nvGraphicFramePr>
        <p:xfrm>
          <a:off x="469585" y="2128884"/>
          <a:ext cx="8351211" cy="4729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1" name="Rectangle 90"/>
          <p:cNvSpPr/>
          <p:nvPr/>
        </p:nvSpPr>
        <p:spPr>
          <a:xfrm>
            <a:off x="2123730" y="2840161"/>
            <a:ext cx="1328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Congestion Charging</a:t>
            </a:r>
          </a:p>
        </p:txBody>
      </p:sp>
      <p:sp>
        <p:nvSpPr>
          <p:cNvPr id="92" name="Rectangle 91"/>
          <p:cNvSpPr/>
          <p:nvPr/>
        </p:nvSpPr>
        <p:spPr>
          <a:xfrm>
            <a:off x="4968046" y="3883408"/>
            <a:ext cx="1328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Intelligent Buildings</a:t>
            </a:r>
          </a:p>
        </p:txBody>
      </p:sp>
      <p:sp>
        <p:nvSpPr>
          <p:cNvPr id="93" name="Rectangle 92"/>
          <p:cNvSpPr/>
          <p:nvPr/>
        </p:nvSpPr>
        <p:spPr>
          <a:xfrm>
            <a:off x="6648967" y="3528881"/>
            <a:ext cx="947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Car Pooling System</a:t>
            </a:r>
          </a:p>
        </p:txBody>
      </p:sp>
      <p:sp>
        <p:nvSpPr>
          <p:cNvPr id="94" name="Rectangle 93"/>
          <p:cNvSpPr/>
          <p:nvPr/>
        </p:nvSpPr>
        <p:spPr>
          <a:xfrm>
            <a:off x="1891596" y="4489958"/>
            <a:ext cx="1328371" cy="276999"/>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Smart Meters</a:t>
            </a:r>
          </a:p>
        </p:txBody>
      </p:sp>
      <p:sp>
        <p:nvSpPr>
          <p:cNvPr id="95" name="Rectangle 94"/>
          <p:cNvSpPr/>
          <p:nvPr/>
        </p:nvSpPr>
        <p:spPr>
          <a:xfrm>
            <a:off x="2380189" y="3883407"/>
            <a:ext cx="1328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Electric Vehicle Charging System</a:t>
            </a:r>
          </a:p>
        </p:txBody>
      </p:sp>
      <p:sp>
        <p:nvSpPr>
          <p:cNvPr id="96" name="Rectangle 95"/>
          <p:cNvSpPr/>
          <p:nvPr/>
        </p:nvSpPr>
        <p:spPr>
          <a:xfrm>
            <a:off x="1281996" y="3528881"/>
            <a:ext cx="1328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Urban Incubation Center</a:t>
            </a:r>
          </a:p>
        </p:txBody>
      </p:sp>
      <p:sp>
        <p:nvSpPr>
          <p:cNvPr id="97" name="Rectangle 96"/>
          <p:cNvSpPr/>
          <p:nvPr/>
        </p:nvSpPr>
        <p:spPr>
          <a:xfrm>
            <a:off x="5429767" y="2840161"/>
            <a:ext cx="1328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Interactive Sidewalk</a:t>
            </a:r>
          </a:p>
        </p:txBody>
      </p:sp>
      <p:sp>
        <p:nvSpPr>
          <p:cNvPr id="98" name="Rectangle 97"/>
          <p:cNvSpPr/>
          <p:nvPr/>
        </p:nvSpPr>
        <p:spPr>
          <a:xfrm>
            <a:off x="4212647" y="5993423"/>
            <a:ext cx="642571" cy="276999"/>
          </a:xfrm>
          <a:prstGeom prst="rect">
            <a:avLst/>
          </a:prstGeom>
        </p:spPr>
        <p:txBody>
          <a:bodyPr wrap="square">
            <a:spAutoFit/>
          </a:bodyPr>
          <a:lstStyle/>
          <a:p>
            <a:pPr defTabSz="653169" eaLnBrk="1" hangingPunct="1"/>
            <a:r>
              <a:rPr lang="en-US" sz="1200" dirty="0">
                <a:solidFill>
                  <a:prstClr val="black"/>
                </a:solidFill>
                <a:latin typeface="Calibri" panose="020F0502020204030204" pitchFamily="34" charset="0"/>
                <a:cs typeface="Arial" charset="0"/>
              </a:rPr>
              <a:t>Wi-Fi</a:t>
            </a:r>
          </a:p>
        </p:txBody>
      </p:sp>
      <p:sp>
        <p:nvSpPr>
          <p:cNvPr id="99" name="Rectangle 98"/>
          <p:cNvSpPr/>
          <p:nvPr/>
        </p:nvSpPr>
        <p:spPr>
          <a:xfrm>
            <a:off x="3225843" y="5669388"/>
            <a:ext cx="1234936" cy="276999"/>
          </a:xfrm>
          <a:prstGeom prst="rect">
            <a:avLst/>
          </a:prstGeom>
        </p:spPr>
        <p:txBody>
          <a:bodyPr wrap="square">
            <a:spAutoFit/>
          </a:bodyPr>
          <a:lstStyle/>
          <a:p>
            <a:pPr defTabSz="653169" eaLnBrk="1" hangingPunct="1"/>
            <a:r>
              <a:rPr lang="en-US" sz="1200" dirty="0">
                <a:solidFill>
                  <a:prstClr val="black"/>
                </a:solidFill>
                <a:latin typeface="Calibri" panose="020F0502020204030204" pitchFamily="34" charset="0"/>
                <a:cs typeface="Arial" charset="0"/>
              </a:rPr>
              <a:t>Smart Parking</a:t>
            </a:r>
          </a:p>
        </p:txBody>
      </p:sp>
      <p:sp>
        <p:nvSpPr>
          <p:cNvPr id="100" name="Rectangle 99"/>
          <p:cNvSpPr/>
          <p:nvPr/>
        </p:nvSpPr>
        <p:spPr>
          <a:xfrm>
            <a:off x="3044375" y="5195535"/>
            <a:ext cx="1023571" cy="461665"/>
          </a:xfrm>
          <a:prstGeom prst="rect">
            <a:avLst/>
          </a:prstGeom>
        </p:spPr>
        <p:txBody>
          <a:bodyPr wrap="square">
            <a:spAutoFit/>
          </a:bodyPr>
          <a:lstStyle/>
          <a:p>
            <a:pPr defTabSz="653169" eaLnBrk="1" hangingPunct="1"/>
            <a:r>
              <a:rPr lang="en-US" sz="1200" dirty="0">
                <a:solidFill>
                  <a:prstClr val="black"/>
                </a:solidFill>
                <a:latin typeface="Calibri" panose="020F0502020204030204" pitchFamily="34" charset="0"/>
                <a:cs typeface="Arial" charset="0"/>
              </a:rPr>
              <a:t>Intelligent Streetlight</a:t>
            </a:r>
          </a:p>
        </p:txBody>
      </p:sp>
      <p:sp>
        <p:nvSpPr>
          <p:cNvPr id="101" name="Rectangle 100"/>
          <p:cNvSpPr/>
          <p:nvPr/>
        </p:nvSpPr>
        <p:spPr>
          <a:xfrm>
            <a:off x="4968046" y="5231538"/>
            <a:ext cx="10235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Video Analytics</a:t>
            </a:r>
          </a:p>
        </p:txBody>
      </p:sp>
      <p:sp>
        <p:nvSpPr>
          <p:cNvPr id="102" name="Rectangle 101"/>
          <p:cNvSpPr/>
          <p:nvPr/>
        </p:nvSpPr>
        <p:spPr>
          <a:xfrm>
            <a:off x="4650373" y="5705393"/>
            <a:ext cx="1023571" cy="276999"/>
          </a:xfrm>
          <a:prstGeom prst="rect">
            <a:avLst/>
          </a:prstGeom>
        </p:spPr>
        <p:txBody>
          <a:bodyPr wrap="square">
            <a:spAutoFit/>
          </a:bodyPr>
          <a:lstStyle/>
          <a:p>
            <a:pPr defTabSz="653169" eaLnBrk="1" hangingPunct="1"/>
            <a:r>
              <a:rPr lang="en-US" sz="1200" dirty="0">
                <a:solidFill>
                  <a:prstClr val="black"/>
                </a:solidFill>
                <a:latin typeface="Calibri" panose="020F0502020204030204" pitchFamily="34" charset="0"/>
                <a:cs typeface="Arial" charset="0"/>
              </a:rPr>
              <a:t>Citizen App</a:t>
            </a:r>
          </a:p>
        </p:txBody>
      </p:sp>
      <p:sp>
        <p:nvSpPr>
          <p:cNvPr id="103" name="Rectangle 102"/>
          <p:cNvSpPr/>
          <p:nvPr/>
        </p:nvSpPr>
        <p:spPr>
          <a:xfrm>
            <a:off x="2052228" y="5030018"/>
            <a:ext cx="1043608"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Pollution Monitors</a:t>
            </a:r>
          </a:p>
        </p:txBody>
      </p:sp>
      <p:sp>
        <p:nvSpPr>
          <p:cNvPr id="104" name="Rectangle 103"/>
          <p:cNvSpPr/>
          <p:nvPr/>
        </p:nvSpPr>
        <p:spPr>
          <a:xfrm>
            <a:off x="6093952" y="5030018"/>
            <a:ext cx="871171" cy="646331"/>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Energy &amp; Water Efficiency</a:t>
            </a:r>
          </a:p>
        </p:txBody>
      </p:sp>
      <p:sp>
        <p:nvSpPr>
          <p:cNvPr id="105" name="Rectangle 104"/>
          <p:cNvSpPr/>
          <p:nvPr/>
        </p:nvSpPr>
        <p:spPr>
          <a:xfrm>
            <a:off x="5727907" y="4489956"/>
            <a:ext cx="1328371" cy="461665"/>
          </a:xfrm>
          <a:prstGeom prst="rect">
            <a:avLst/>
          </a:prstGeom>
        </p:spPr>
        <p:txBody>
          <a:bodyPr wrap="square">
            <a:spAutoFit/>
          </a:bodyPr>
          <a:lstStyle/>
          <a:p>
            <a:pPr algn="ctr" defTabSz="653169" eaLnBrk="1" hangingPunct="1"/>
            <a:r>
              <a:rPr lang="en-US" sz="1200" dirty="0">
                <a:solidFill>
                  <a:prstClr val="black"/>
                </a:solidFill>
                <a:latin typeface="Calibri" panose="020F0502020204030204" pitchFamily="34" charset="0"/>
                <a:cs typeface="Arial" charset="0"/>
              </a:rPr>
              <a:t>City Command Center</a:t>
            </a:r>
          </a:p>
        </p:txBody>
      </p:sp>
    </p:spTree>
    <p:extLst>
      <p:ext uri="{BB962C8B-B14F-4D97-AF65-F5344CB8AC3E}">
        <p14:creationId xmlns:p14="http://schemas.microsoft.com/office/powerpoint/2010/main" val="31350335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smtClean="0">
                <a:solidFill>
                  <a:schemeClr val="tx1"/>
                </a:solidFill>
              </a:rPr>
              <a:t>Select Case Global Studies</a:t>
            </a:r>
            <a:endParaRPr lang="en-GB" altLang="en-US" dirty="0">
              <a:solidFill>
                <a:schemeClr val="tx1"/>
              </a:solidFill>
            </a:endParaRPr>
          </a:p>
        </p:txBody>
      </p:sp>
    </p:spTree>
    <p:extLst>
      <p:ext uri="{BB962C8B-B14F-4D97-AF65-F5344CB8AC3E}">
        <p14:creationId xmlns:p14="http://schemas.microsoft.com/office/powerpoint/2010/main" val="5008247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954060" y="237995"/>
            <a:ext cx="7016903" cy="764088"/>
          </a:xfrm>
        </p:spPr>
        <p:txBody>
          <a:bodyPr/>
          <a:lstStyle/>
          <a:p>
            <a:r>
              <a:rPr lang="en-GB" altLang="en-US" sz="2400" dirty="0" smtClean="0"/>
              <a:t>Smart Mexico</a:t>
            </a:r>
          </a:p>
        </p:txBody>
      </p:sp>
      <p:pic>
        <p:nvPicPr>
          <p:cNvPr id="337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350963"/>
            <a:ext cx="8755063"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B6173"/>
                  </a:outerShdw>
                </a:effectLst>
              </a14:hiddenEffects>
            </a:ext>
          </a:extLst>
        </p:spPr>
      </p:pic>
      <p:sp>
        <p:nvSpPr>
          <p:cNvPr id="33798" name="TextBox 5"/>
          <p:cNvSpPr txBox="1">
            <a:spLocks noChangeArrowheads="1"/>
          </p:cNvSpPr>
          <p:nvPr/>
        </p:nvSpPr>
        <p:spPr bwMode="auto">
          <a:xfrm>
            <a:off x="2990850" y="6219825"/>
            <a:ext cx="3160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400">
                <a:solidFill>
                  <a:srgbClr val="004F9E"/>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tx1"/>
              </a:buClr>
              <a:buChar char="–"/>
              <a:defRPr sz="2000">
                <a:solidFill>
                  <a:srgbClr val="3366FF"/>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lr>
                <a:schemeClr val="tx1"/>
              </a:buClr>
              <a:buChar char="•"/>
              <a:defRPr sz="2000">
                <a:solidFill>
                  <a:srgbClr val="44488E"/>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tx1"/>
              </a:buClr>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ClrTx/>
              <a:buFontTx/>
              <a:buNone/>
            </a:pPr>
            <a:r>
              <a:rPr lang="en-GB" altLang="en-US" sz="1000">
                <a:solidFill>
                  <a:schemeClr val="tx1"/>
                </a:solidFill>
                <a:latin typeface="Arial" panose="020B0604020202020204" pitchFamily="34" charset="0"/>
                <a:cs typeface="Arial" panose="020B0604020202020204" pitchFamily="34" charset="0"/>
                <a:hlinkClick r:id="rId3"/>
              </a:rPr>
              <a:t>http://www.youtube.com/watch?v=yebCSuZCusc</a:t>
            </a:r>
            <a:endParaRPr lang="en-GB" altLang="en-US" sz="100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604963"/>
            <a:ext cx="5575300" cy="466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13400" y="1002083"/>
            <a:ext cx="3357563" cy="5447645"/>
          </a:xfrm>
          <a:prstGeom prst="rect">
            <a:avLst/>
          </a:prstGeom>
          <a:noFill/>
        </p:spPr>
        <p:txBody>
          <a:bodyPr>
            <a:spAutoFit/>
          </a:bodyPr>
          <a:lstStyle/>
          <a:p>
            <a:pPr marL="171450" indent="-171450" eaLnBrk="1" hangingPunct="1">
              <a:spcBef>
                <a:spcPts val="800"/>
              </a:spcBef>
              <a:buClr>
                <a:srgbClr val="000000"/>
              </a:buClr>
              <a:buFont typeface="Arial" charset="0"/>
              <a:buChar char="•"/>
              <a:defRPr/>
            </a:pPr>
            <a:r>
              <a:rPr lang="en-US" altLang="zh-CN" sz="1400" dirty="0">
                <a:solidFill>
                  <a:srgbClr val="000000"/>
                </a:solidFill>
                <a:latin typeface="Calibri" pitchFamily="34" charset="0"/>
                <a:ea typeface="MS PGothic" pitchFamily="34" charset="-128"/>
                <a:cs typeface="Arial" charset="0"/>
              </a:rPr>
              <a:t>Digital Design Authority  </a:t>
            </a:r>
            <a:r>
              <a:rPr lang="en-US" sz="1400" b="0" dirty="0">
                <a:latin typeface="Calibri" pitchFamily="34" charset="0"/>
                <a:cs typeface="Arial" charset="0"/>
              </a:rPr>
              <a:t>accountable for developing the data dictionary and the translation capability to pool the urban information into a common platform, exposing it in open protocols to local residents, businesses and the Future Cities Catapult</a:t>
            </a:r>
          </a:p>
          <a:p>
            <a:pPr marL="355600" lvl="1" indent="-177800" eaLnBrk="1" hangingPunct="1">
              <a:spcBef>
                <a:spcPts val="800"/>
              </a:spcBef>
              <a:buClr>
                <a:srgbClr val="000000"/>
              </a:buClr>
              <a:buFont typeface="Arial" charset="0"/>
              <a:buChar char="•"/>
              <a:defRPr/>
            </a:pPr>
            <a:r>
              <a:rPr lang="en-US" sz="1400" dirty="0">
                <a:latin typeface="Calibri" pitchFamily="34" charset="0"/>
                <a:cs typeface="Arial" charset="0"/>
              </a:rPr>
              <a:t>Intelligent Heat Pathways </a:t>
            </a:r>
            <a:r>
              <a:rPr lang="en-US" sz="1400" b="0" dirty="0">
                <a:latin typeface="Calibri" pitchFamily="34" charset="0"/>
                <a:cs typeface="Arial" charset="0"/>
              </a:rPr>
              <a:t>to realize the value of district heat networks </a:t>
            </a:r>
          </a:p>
          <a:p>
            <a:pPr marL="355600" lvl="1" indent="-177800" eaLnBrk="1" hangingPunct="1">
              <a:spcBef>
                <a:spcPts val="800"/>
              </a:spcBef>
              <a:buClr>
                <a:srgbClr val="000000"/>
              </a:buClr>
              <a:buFont typeface="Arial" charset="0"/>
              <a:buChar char="•"/>
              <a:defRPr/>
            </a:pPr>
            <a:r>
              <a:rPr lang="en-US" sz="1400" dirty="0">
                <a:latin typeface="Calibri" pitchFamily="34" charset="0"/>
                <a:cs typeface="Arial" charset="0"/>
              </a:rPr>
              <a:t>Neighborhood Systems </a:t>
            </a:r>
            <a:r>
              <a:rPr lang="en-US" sz="1400" b="0" dirty="0">
                <a:latin typeface="Calibri" pitchFamily="34" charset="0"/>
                <a:cs typeface="Arial" charset="0"/>
              </a:rPr>
              <a:t>to improve energy efficiency in households</a:t>
            </a:r>
          </a:p>
          <a:p>
            <a:pPr marL="355600" lvl="1" indent="-177800" eaLnBrk="1" hangingPunct="1">
              <a:spcBef>
                <a:spcPts val="800"/>
              </a:spcBef>
              <a:buClr>
                <a:srgbClr val="000000"/>
              </a:buClr>
              <a:buFont typeface="Arial" charset="0"/>
              <a:buChar char="•"/>
              <a:defRPr/>
            </a:pPr>
            <a:r>
              <a:rPr lang="en-US" sz="1400" dirty="0">
                <a:latin typeface="Calibri" pitchFamily="34" charset="0"/>
                <a:cs typeface="Arial" charset="0"/>
              </a:rPr>
              <a:t>Adaptive Urban Logistics </a:t>
            </a:r>
            <a:r>
              <a:rPr lang="en-US" sz="1400" b="0" dirty="0">
                <a:latin typeface="Calibri" pitchFamily="34" charset="0"/>
                <a:cs typeface="Arial" charset="0"/>
              </a:rPr>
              <a:t>to address congestion and pollution </a:t>
            </a:r>
          </a:p>
          <a:p>
            <a:pPr marL="355600" lvl="1" indent="-177800" eaLnBrk="1" hangingPunct="1">
              <a:spcBef>
                <a:spcPts val="800"/>
              </a:spcBef>
              <a:buClr>
                <a:srgbClr val="000000"/>
              </a:buClr>
              <a:buFont typeface="Arial" charset="0"/>
              <a:buChar char="•"/>
              <a:defRPr/>
            </a:pPr>
            <a:r>
              <a:rPr lang="en-US" sz="1400" dirty="0">
                <a:latin typeface="Calibri" pitchFamily="34" charset="0"/>
                <a:cs typeface="Arial" charset="0"/>
              </a:rPr>
              <a:t>Real-time Asset Visualizations </a:t>
            </a:r>
            <a:r>
              <a:rPr lang="en-US" sz="1400" b="0" dirty="0">
                <a:latin typeface="Calibri" pitchFamily="34" charset="0"/>
                <a:cs typeface="Arial" charset="0"/>
              </a:rPr>
              <a:t>to provide a holistic digital view of infrastructure</a:t>
            </a:r>
          </a:p>
          <a:p>
            <a:pPr marL="355600" lvl="1" indent="-177800" eaLnBrk="1" hangingPunct="1">
              <a:spcBef>
                <a:spcPts val="800"/>
              </a:spcBef>
              <a:buClr>
                <a:srgbClr val="000000"/>
              </a:buClr>
              <a:buFont typeface="Arial" charset="0"/>
              <a:buChar char="•"/>
              <a:defRPr/>
            </a:pPr>
            <a:r>
              <a:rPr lang="en-US" sz="1400" dirty="0">
                <a:latin typeface="Calibri" pitchFamily="34" charset="0"/>
                <a:cs typeface="Arial" charset="0"/>
              </a:rPr>
              <a:t>Micro-work Platforms </a:t>
            </a:r>
            <a:r>
              <a:rPr lang="en-US" sz="1400" b="0" dirty="0">
                <a:latin typeface="Calibri" pitchFamily="34" charset="0"/>
                <a:cs typeface="Arial" charset="0"/>
              </a:rPr>
              <a:t>to support employment and career-building in disadvantaged communities. </a:t>
            </a:r>
          </a:p>
          <a:p>
            <a:pPr marL="355600" lvl="1" indent="-177800" eaLnBrk="1" hangingPunct="1">
              <a:spcBef>
                <a:spcPts val="800"/>
              </a:spcBef>
              <a:buClr>
                <a:srgbClr val="000000"/>
              </a:buClr>
              <a:buFont typeface="Arial" charset="0"/>
              <a:buChar char="•"/>
              <a:defRPr/>
            </a:pPr>
            <a:r>
              <a:rPr lang="en-US" sz="1400" dirty="0">
                <a:latin typeface="Calibri" pitchFamily="34" charset="0"/>
                <a:cs typeface="Arial" charset="0"/>
              </a:rPr>
              <a:t>Smart London Advisory Board </a:t>
            </a:r>
            <a:r>
              <a:rPr lang="en-US" sz="1400" b="0" dirty="0">
                <a:latin typeface="Calibri" pitchFamily="34" charset="0"/>
                <a:cs typeface="Arial" charset="0"/>
              </a:rPr>
              <a:t>– external advisory group to steer the </a:t>
            </a:r>
            <a:r>
              <a:rPr lang="en-US" sz="1400" b="0" dirty="0" smtClean="0">
                <a:latin typeface="Calibri" pitchFamily="34" charset="0"/>
                <a:cs typeface="Arial" charset="0"/>
              </a:rPr>
              <a:t>project</a:t>
            </a:r>
            <a:endParaRPr lang="en-US" sz="1400" b="0" dirty="0">
              <a:latin typeface="Calibri" pitchFamily="34" charset="0"/>
              <a:cs typeface="Arial" charset="0"/>
            </a:endParaRPr>
          </a:p>
        </p:txBody>
      </p:sp>
      <p:pic>
        <p:nvPicPr>
          <p:cNvPr id="36870" name="Picture 7"/>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109538" y="6297613"/>
            <a:ext cx="32385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71" name="Title 1"/>
          <p:cNvSpPr>
            <a:spLocks noGrp="1"/>
          </p:cNvSpPr>
          <p:nvPr>
            <p:ph type="title"/>
          </p:nvPr>
        </p:nvSpPr>
        <p:spPr>
          <a:xfrm>
            <a:off x="1954060" y="237995"/>
            <a:ext cx="7016903" cy="764088"/>
          </a:xfrm>
        </p:spPr>
        <p:txBody>
          <a:bodyPr/>
          <a:lstStyle/>
          <a:p>
            <a:r>
              <a:rPr lang="en-GB" altLang="en-US" sz="2400" dirty="0" smtClean="0"/>
              <a:t>Smart London</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045" y="1103378"/>
            <a:ext cx="6505335" cy="4879001"/>
          </a:xfrm>
          <a:prstGeom prst="rect">
            <a:avLst/>
          </a:prstGeom>
        </p:spPr>
      </p:pic>
      <p:sp>
        <p:nvSpPr>
          <p:cNvPr id="7" name="QuadreDeText 6"/>
          <p:cNvSpPr txBox="1"/>
          <p:nvPr/>
        </p:nvSpPr>
        <p:spPr>
          <a:xfrm>
            <a:off x="968891" y="5982379"/>
            <a:ext cx="7023489" cy="523220"/>
          </a:xfrm>
          <a:prstGeom prst="rect">
            <a:avLst/>
          </a:prstGeom>
          <a:noFill/>
        </p:spPr>
        <p:txBody>
          <a:bodyPr wrap="square" rtlCol="0">
            <a:spAutoFit/>
          </a:bodyPr>
          <a:lstStyle/>
          <a:p>
            <a:pPr algn="ctr" eaLnBrk="1" fontAlgn="auto" hangingPunct="1">
              <a:spcBef>
                <a:spcPts val="0"/>
              </a:spcBef>
              <a:spcAft>
                <a:spcPts val="0"/>
              </a:spcAft>
            </a:pPr>
            <a:r>
              <a:rPr lang="es-ES_tradnl" sz="2000" dirty="0">
                <a:solidFill>
                  <a:prstClr val="black"/>
                </a:solidFill>
                <a:latin typeface="Calibri"/>
              </a:rPr>
              <a:t>1 OF THE </a:t>
            </a:r>
            <a:r>
              <a:rPr lang="es-ES_tradnl" sz="2800" dirty="0">
                <a:solidFill>
                  <a:prstClr val="black"/>
                </a:solidFill>
                <a:latin typeface="Calibri"/>
              </a:rPr>
              <a:t>800</a:t>
            </a:r>
            <a:r>
              <a:rPr lang="es-ES_tradnl" sz="2000" dirty="0">
                <a:solidFill>
                  <a:prstClr val="black"/>
                </a:solidFill>
                <a:latin typeface="Calibri"/>
              </a:rPr>
              <a:t> WIFI ACCES </a:t>
            </a:r>
            <a:r>
              <a:rPr lang="es-ES_tradnl" sz="2000" dirty="0" smtClean="0">
                <a:solidFill>
                  <a:prstClr val="black"/>
                </a:solidFill>
                <a:latin typeface="Calibri"/>
              </a:rPr>
              <a:t>POINTS</a:t>
            </a:r>
            <a:endParaRPr lang="es-ES_tradnl" sz="2000" dirty="0">
              <a:solidFill>
                <a:prstClr val="black"/>
              </a:solidFill>
              <a:latin typeface="Calibri"/>
            </a:endParaRPr>
          </a:p>
        </p:txBody>
      </p:sp>
      <p:sp>
        <p:nvSpPr>
          <p:cNvPr id="6" name="Title 5"/>
          <p:cNvSpPr>
            <a:spLocks noGrp="1"/>
          </p:cNvSpPr>
          <p:nvPr>
            <p:ph type="title"/>
          </p:nvPr>
        </p:nvSpPr>
        <p:spPr/>
        <p:txBody>
          <a:bodyPr/>
          <a:lstStyle/>
          <a:p>
            <a:r>
              <a:rPr lang="es-ES_tradnl" sz="2400" dirty="0" err="1"/>
              <a:t>Public</a:t>
            </a:r>
            <a:r>
              <a:rPr lang="es-ES_tradnl" sz="2400" dirty="0"/>
              <a:t> </a:t>
            </a:r>
            <a:r>
              <a:rPr lang="es-ES_tradnl" sz="2400" dirty="0" err="1"/>
              <a:t>Wifi</a:t>
            </a:r>
            <a:r>
              <a:rPr lang="es-ES_tradnl" sz="2400" dirty="0"/>
              <a:t> : </a:t>
            </a:r>
            <a:r>
              <a:rPr lang="es-ES_tradnl" sz="2400" dirty="0" err="1" smtClean="0"/>
              <a:t>Barcelona,Spain</a:t>
            </a:r>
            <a:endParaRPr lang="en-US" sz="2400" dirty="0"/>
          </a:p>
        </p:txBody>
      </p:sp>
    </p:spTree>
    <p:extLst>
      <p:ext uri="{BB962C8B-B14F-4D97-AF65-F5344CB8AC3E}">
        <p14:creationId xmlns:p14="http://schemas.microsoft.com/office/powerpoint/2010/main" val="9955511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616764" y="231031"/>
            <a:ext cx="7275715"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SMART LIGHTING, Barcelona, </a:t>
            </a:r>
            <a:r>
              <a:rPr lang="es-ES_tradnl" sz="2400" dirty="0" err="1" smtClean="0">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052736"/>
            <a:ext cx="1584176"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Goal</a:t>
            </a:r>
            <a:endParaRPr lang="es-ES" sz="1800" dirty="0">
              <a:solidFill>
                <a:prstClr val="black"/>
              </a:solidFill>
            </a:endParaRPr>
          </a:p>
        </p:txBody>
      </p:sp>
      <p:sp>
        <p:nvSpPr>
          <p:cNvPr id="8" name="7 Rectángulo"/>
          <p:cNvSpPr/>
          <p:nvPr/>
        </p:nvSpPr>
        <p:spPr>
          <a:xfrm>
            <a:off x="5292464" y="1052736"/>
            <a:ext cx="3456000"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b="0" dirty="0">
                <a:solidFill>
                  <a:prstClr val="black"/>
                </a:solidFill>
              </a:rPr>
              <a:t>To </a:t>
            </a:r>
            <a:r>
              <a:rPr lang="en-GB" sz="1600" dirty="0">
                <a:solidFill>
                  <a:prstClr val="black"/>
                </a:solidFill>
              </a:rPr>
              <a:t>ensure</a:t>
            </a:r>
            <a:r>
              <a:rPr lang="en-GB" sz="1600" b="0" dirty="0">
                <a:solidFill>
                  <a:prstClr val="black"/>
                </a:solidFill>
              </a:rPr>
              <a:t> the criteria of </a:t>
            </a:r>
            <a:r>
              <a:rPr lang="en-GB" sz="1600" dirty="0">
                <a:solidFill>
                  <a:prstClr val="black"/>
                </a:solidFill>
              </a:rPr>
              <a:t>light </a:t>
            </a:r>
            <a:r>
              <a:rPr lang="en-GB" sz="1600" b="0" dirty="0">
                <a:solidFill>
                  <a:prstClr val="black"/>
                </a:solidFill>
              </a:rPr>
              <a:t>(</a:t>
            </a:r>
            <a:r>
              <a:rPr lang="en-GB" sz="1600" b="0" dirty="0" err="1">
                <a:solidFill>
                  <a:prstClr val="black"/>
                </a:solidFill>
              </a:rPr>
              <a:t>color</a:t>
            </a:r>
            <a:r>
              <a:rPr lang="en-GB" sz="1600" b="0" dirty="0">
                <a:solidFill>
                  <a:prstClr val="black"/>
                </a:solidFill>
              </a:rPr>
              <a:t> temperature levels, uniformity, contrast, etc..) that makes the city </a:t>
            </a:r>
            <a:r>
              <a:rPr lang="en-GB" sz="1600" dirty="0">
                <a:solidFill>
                  <a:prstClr val="black"/>
                </a:solidFill>
              </a:rPr>
              <a:t>lighting more efficient</a:t>
            </a:r>
            <a:r>
              <a:rPr lang="en-GB" sz="1600" b="0" dirty="0">
                <a:solidFill>
                  <a:prstClr val="black"/>
                </a:solidFill>
              </a:rPr>
              <a:t>.</a:t>
            </a:r>
          </a:p>
        </p:txBody>
      </p:sp>
      <p:sp>
        <p:nvSpPr>
          <p:cNvPr id="11" name="10 Rectángulo"/>
          <p:cNvSpPr/>
          <p:nvPr/>
        </p:nvSpPr>
        <p:spPr>
          <a:xfrm>
            <a:off x="5292080" y="2564904"/>
            <a:ext cx="3456208"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US" sz="1600" dirty="0">
                <a:solidFill>
                  <a:prstClr val="black"/>
                </a:solidFill>
              </a:rPr>
              <a:t>Implement</a:t>
            </a:r>
            <a:r>
              <a:rPr lang="en-US" sz="1600" b="0" dirty="0">
                <a:solidFill>
                  <a:prstClr val="black"/>
                </a:solidFill>
              </a:rPr>
              <a:t> a </a:t>
            </a:r>
            <a:r>
              <a:rPr lang="en-US" sz="1600" dirty="0">
                <a:solidFill>
                  <a:prstClr val="black"/>
                </a:solidFill>
              </a:rPr>
              <a:t>lighting plan </a:t>
            </a:r>
            <a:r>
              <a:rPr lang="en-US" sz="1600" b="0" dirty="0">
                <a:solidFill>
                  <a:prstClr val="black"/>
                </a:solidFill>
              </a:rPr>
              <a:t>which follows the </a:t>
            </a:r>
            <a:r>
              <a:rPr lang="en-US" sz="1600" dirty="0">
                <a:solidFill>
                  <a:prstClr val="black"/>
                </a:solidFill>
              </a:rPr>
              <a:t>guidelines</a:t>
            </a:r>
            <a:r>
              <a:rPr lang="en-US" sz="1600" b="0" dirty="0">
                <a:solidFill>
                  <a:prstClr val="black"/>
                </a:solidFill>
              </a:rPr>
              <a:t> of the smart lighting concept, i.e. a technology designed lighting for </a:t>
            </a:r>
            <a:r>
              <a:rPr lang="en-US" sz="1600" dirty="0">
                <a:solidFill>
                  <a:prstClr val="black"/>
                </a:solidFill>
              </a:rPr>
              <a:t>energy efficiency</a:t>
            </a:r>
            <a:r>
              <a:rPr lang="en-US" sz="1600" b="0" dirty="0">
                <a:solidFill>
                  <a:prstClr val="black"/>
                </a:solidFill>
              </a:rPr>
              <a:t>.</a:t>
            </a:r>
            <a:endParaRPr lang="es-ES" sz="1600" b="0" dirty="0">
              <a:solidFill>
                <a:prstClr val="black"/>
              </a:solidFill>
            </a:endParaRPr>
          </a:p>
        </p:txBody>
      </p:sp>
      <p:sp>
        <p:nvSpPr>
          <p:cNvPr id="12" name="11 Rectángulo"/>
          <p:cNvSpPr/>
          <p:nvPr/>
        </p:nvSpPr>
        <p:spPr>
          <a:xfrm>
            <a:off x="3563888" y="2564904"/>
            <a:ext cx="1584176"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pic>
        <p:nvPicPr>
          <p:cNvPr id="17" name="Picture 4" descr="http://images.lainformacion.com/cms/arranca-el-plan-para-mejorar-el-alumbrado-urbano-de-barcelona-con-soluciones-inteligentes/2012_7_19_JpNFIj76KrMJTSqEUrrgT6.jpg?width=642&amp;height=482&amp;type=height&amp;id=kdXUGqg3mkMi8DAqS5psL6&amp;time=1342709174&amp;project=lainformac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58" r="6019"/>
          <a:stretch/>
        </p:blipFill>
        <p:spPr bwMode="auto">
          <a:xfrm>
            <a:off x="647963" y="1052736"/>
            <a:ext cx="2699901" cy="2880320"/>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6" name="13 Rectángulo"/>
          <p:cNvSpPr/>
          <p:nvPr/>
        </p:nvSpPr>
        <p:spPr>
          <a:xfrm>
            <a:off x="647963" y="4117382"/>
            <a:ext cx="1584000"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8" name="13 Rectángulo"/>
          <p:cNvSpPr/>
          <p:nvPr/>
        </p:nvSpPr>
        <p:spPr>
          <a:xfrm>
            <a:off x="2385042" y="4127221"/>
            <a:ext cx="2398993" cy="1322161"/>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42900" indent="-342900" eaLnBrk="1" fontAlgn="auto" hangingPunct="1">
              <a:spcBef>
                <a:spcPts val="0"/>
              </a:spcBef>
              <a:spcAft>
                <a:spcPts val="0"/>
              </a:spcAft>
              <a:buFont typeface="+mj-lt"/>
              <a:buAutoNum type="arabicPeriod"/>
            </a:pPr>
            <a:r>
              <a:rPr lang="fr-FR" sz="1600" dirty="0">
                <a:solidFill>
                  <a:prstClr val="black"/>
                </a:solidFill>
              </a:rPr>
              <a:t>Master </a:t>
            </a:r>
            <a:r>
              <a:rPr lang="fr-FR" sz="1600" dirty="0" err="1">
                <a:solidFill>
                  <a:prstClr val="black"/>
                </a:solidFill>
              </a:rPr>
              <a:t>Lighting</a:t>
            </a:r>
            <a:r>
              <a:rPr lang="fr-FR" sz="1600" dirty="0">
                <a:solidFill>
                  <a:prstClr val="black"/>
                </a:solidFill>
              </a:rPr>
              <a:t> Plan</a:t>
            </a:r>
          </a:p>
          <a:p>
            <a:pPr marL="342900" indent="-342900" eaLnBrk="1" fontAlgn="auto" hangingPunct="1">
              <a:spcBef>
                <a:spcPts val="0"/>
              </a:spcBef>
              <a:spcAft>
                <a:spcPts val="0"/>
              </a:spcAft>
              <a:buFont typeface="+mj-lt"/>
              <a:buAutoNum type="arabicPeriod"/>
            </a:pPr>
            <a:r>
              <a:rPr lang="fr-FR" sz="1600" dirty="0" err="1">
                <a:solidFill>
                  <a:prstClr val="black"/>
                </a:solidFill>
              </a:rPr>
              <a:t>Sensors</a:t>
            </a:r>
            <a:endParaRPr lang="fr-FR" sz="1600" dirty="0">
              <a:solidFill>
                <a:prstClr val="black"/>
              </a:solidFill>
            </a:endParaRPr>
          </a:p>
        </p:txBody>
      </p:sp>
    </p:spTree>
    <p:extLst>
      <p:ext uri="{BB962C8B-B14F-4D97-AF65-F5344CB8AC3E}">
        <p14:creationId xmlns:p14="http://schemas.microsoft.com/office/powerpoint/2010/main" val="24598479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709530" y="231031"/>
            <a:ext cx="7182950"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ENERGY SELF-SUFFICIENCY, Barcelona, </a:t>
            </a:r>
            <a:r>
              <a:rPr lang="es-ES_tradnl" sz="2400" dirty="0" err="1" smtClean="0">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088888"/>
            <a:ext cx="1584176"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Goal</a:t>
            </a:r>
            <a:r>
              <a:rPr lang="es-ES" sz="1800" dirty="0">
                <a:solidFill>
                  <a:prstClr val="black"/>
                </a:solidFill>
              </a:rPr>
              <a:t> </a:t>
            </a:r>
          </a:p>
        </p:txBody>
      </p:sp>
      <p:sp>
        <p:nvSpPr>
          <p:cNvPr id="8" name="7 Rectángulo"/>
          <p:cNvSpPr/>
          <p:nvPr/>
        </p:nvSpPr>
        <p:spPr>
          <a:xfrm>
            <a:off x="5292464" y="1088888"/>
            <a:ext cx="3456000"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ca-ES" sz="1600" b="0" dirty="0" err="1">
                <a:solidFill>
                  <a:prstClr val="black"/>
                </a:solidFill>
              </a:rPr>
              <a:t>Promoting</a:t>
            </a:r>
            <a:r>
              <a:rPr lang="ca-ES" sz="1600" b="0" dirty="0">
                <a:solidFill>
                  <a:prstClr val="black"/>
                </a:solidFill>
              </a:rPr>
              <a:t> a </a:t>
            </a:r>
            <a:r>
              <a:rPr lang="ca-ES" sz="1600" b="0" dirty="0" err="1">
                <a:solidFill>
                  <a:prstClr val="black"/>
                </a:solidFill>
              </a:rPr>
              <a:t>complete</a:t>
            </a:r>
            <a:r>
              <a:rPr lang="ca-ES" sz="1600" b="0" dirty="0">
                <a:solidFill>
                  <a:prstClr val="black"/>
                </a:solidFill>
              </a:rPr>
              <a:t> </a:t>
            </a:r>
            <a:r>
              <a:rPr lang="ca-ES" sz="1600" dirty="0" err="1">
                <a:solidFill>
                  <a:prstClr val="black"/>
                </a:solidFill>
              </a:rPr>
              <a:t>energy</a:t>
            </a:r>
            <a:r>
              <a:rPr lang="ca-ES" sz="1600" dirty="0">
                <a:solidFill>
                  <a:prstClr val="black"/>
                </a:solidFill>
              </a:rPr>
              <a:t> </a:t>
            </a:r>
            <a:r>
              <a:rPr lang="ca-ES" sz="1600" dirty="0" err="1">
                <a:solidFill>
                  <a:prstClr val="black"/>
                </a:solidFill>
              </a:rPr>
              <a:t>autonomy</a:t>
            </a:r>
            <a:r>
              <a:rPr lang="ca-ES" sz="1600" b="0" dirty="0">
                <a:solidFill>
                  <a:prstClr val="black"/>
                </a:solidFill>
              </a:rPr>
              <a:t> , </a:t>
            </a:r>
            <a:r>
              <a:rPr lang="ca-ES" sz="1600" b="0" dirty="0" err="1">
                <a:solidFill>
                  <a:prstClr val="black"/>
                </a:solidFill>
              </a:rPr>
              <a:t>including</a:t>
            </a:r>
            <a:r>
              <a:rPr lang="ca-ES" sz="1600" b="0" dirty="0">
                <a:solidFill>
                  <a:prstClr val="black"/>
                </a:solidFill>
              </a:rPr>
              <a:t> </a:t>
            </a:r>
            <a:r>
              <a:rPr lang="ca-ES" sz="1600" b="0" dirty="0" err="1">
                <a:solidFill>
                  <a:prstClr val="black"/>
                </a:solidFill>
              </a:rPr>
              <a:t>buildings</a:t>
            </a:r>
            <a:r>
              <a:rPr lang="ca-ES" sz="1600" b="0" dirty="0">
                <a:solidFill>
                  <a:prstClr val="black"/>
                </a:solidFill>
              </a:rPr>
              <a:t>. </a:t>
            </a:r>
          </a:p>
        </p:txBody>
      </p:sp>
      <p:sp>
        <p:nvSpPr>
          <p:cNvPr id="11" name="10 Rectángulo"/>
          <p:cNvSpPr/>
          <p:nvPr/>
        </p:nvSpPr>
        <p:spPr>
          <a:xfrm>
            <a:off x="5284080" y="2564904"/>
            <a:ext cx="3456208"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ca-ES" sz="1600" b="0" dirty="0">
                <a:solidFill>
                  <a:prstClr val="black"/>
                </a:solidFill>
              </a:rPr>
              <a:t>Set of </a:t>
            </a:r>
            <a:r>
              <a:rPr lang="ca-ES" sz="1600" b="0" dirty="0" err="1">
                <a:solidFill>
                  <a:prstClr val="black"/>
                </a:solidFill>
              </a:rPr>
              <a:t>actions</a:t>
            </a:r>
            <a:r>
              <a:rPr lang="ca-ES" sz="1600" b="0" dirty="0">
                <a:solidFill>
                  <a:prstClr val="black"/>
                </a:solidFill>
              </a:rPr>
              <a:t> </a:t>
            </a:r>
            <a:r>
              <a:rPr lang="ca-ES" sz="1600" b="0" dirty="0" err="1">
                <a:solidFill>
                  <a:prstClr val="black"/>
                </a:solidFill>
              </a:rPr>
              <a:t>aimed</a:t>
            </a:r>
            <a:r>
              <a:rPr lang="ca-ES" sz="1600" b="0" dirty="0">
                <a:solidFill>
                  <a:prstClr val="black"/>
                </a:solidFill>
              </a:rPr>
              <a:t> </a:t>
            </a:r>
            <a:r>
              <a:rPr lang="ca-ES" sz="1600" b="0" dirty="0" err="1">
                <a:solidFill>
                  <a:prstClr val="black"/>
                </a:solidFill>
              </a:rPr>
              <a:t>at</a:t>
            </a:r>
            <a:r>
              <a:rPr lang="ca-ES" sz="1600" b="0" dirty="0">
                <a:solidFill>
                  <a:prstClr val="black"/>
                </a:solidFill>
              </a:rPr>
              <a:t> </a:t>
            </a:r>
            <a:r>
              <a:rPr lang="ca-ES" sz="1600" dirty="0" err="1">
                <a:solidFill>
                  <a:prstClr val="black"/>
                </a:solidFill>
              </a:rPr>
              <a:t>producing</a:t>
            </a:r>
            <a:r>
              <a:rPr lang="ca-ES" sz="1600" dirty="0">
                <a:solidFill>
                  <a:prstClr val="black"/>
                </a:solidFill>
              </a:rPr>
              <a:t> </a:t>
            </a:r>
            <a:r>
              <a:rPr lang="ca-ES" sz="1600" dirty="0" err="1">
                <a:solidFill>
                  <a:prstClr val="black"/>
                </a:solidFill>
              </a:rPr>
              <a:t>and</a:t>
            </a:r>
            <a:r>
              <a:rPr lang="ca-ES" sz="1600" dirty="0">
                <a:solidFill>
                  <a:prstClr val="black"/>
                </a:solidFill>
              </a:rPr>
              <a:t> </a:t>
            </a:r>
            <a:r>
              <a:rPr lang="ca-ES" sz="1600" dirty="0" err="1">
                <a:solidFill>
                  <a:prstClr val="black"/>
                </a:solidFill>
              </a:rPr>
              <a:t>consuming</a:t>
            </a:r>
            <a:r>
              <a:rPr lang="ca-ES" sz="1600" dirty="0">
                <a:solidFill>
                  <a:prstClr val="black"/>
                </a:solidFill>
              </a:rPr>
              <a:t> </a:t>
            </a:r>
            <a:r>
              <a:rPr lang="ca-ES" sz="1600" dirty="0" err="1">
                <a:solidFill>
                  <a:prstClr val="black"/>
                </a:solidFill>
              </a:rPr>
              <a:t>the</a:t>
            </a:r>
            <a:r>
              <a:rPr lang="ca-ES" sz="1600" dirty="0">
                <a:solidFill>
                  <a:prstClr val="black"/>
                </a:solidFill>
              </a:rPr>
              <a:t> </a:t>
            </a:r>
            <a:r>
              <a:rPr lang="ca-ES" sz="1600" dirty="0" err="1">
                <a:solidFill>
                  <a:prstClr val="black"/>
                </a:solidFill>
              </a:rPr>
              <a:t>own</a:t>
            </a:r>
            <a:r>
              <a:rPr lang="ca-ES" sz="1600" dirty="0">
                <a:solidFill>
                  <a:prstClr val="black"/>
                </a:solidFill>
              </a:rPr>
              <a:t> </a:t>
            </a:r>
            <a:r>
              <a:rPr lang="ca-ES" sz="1600" dirty="0" err="1">
                <a:solidFill>
                  <a:prstClr val="black"/>
                </a:solidFill>
              </a:rPr>
              <a:t>energy</a:t>
            </a:r>
            <a:r>
              <a:rPr lang="ca-ES" sz="1600" dirty="0">
                <a:solidFill>
                  <a:prstClr val="black"/>
                </a:solidFill>
              </a:rPr>
              <a:t> </a:t>
            </a:r>
            <a:r>
              <a:rPr lang="ca-ES" sz="1600" b="0" dirty="0" err="1">
                <a:solidFill>
                  <a:prstClr val="black"/>
                </a:solidFill>
              </a:rPr>
              <a:t>by</a:t>
            </a:r>
            <a:r>
              <a:rPr lang="ca-ES" sz="1600" b="0" dirty="0">
                <a:solidFill>
                  <a:prstClr val="black"/>
                </a:solidFill>
              </a:rPr>
              <a:t> </a:t>
            </a:r>
            <a:r>
              <a:rPr lang="ca-ES" sz="1600" b="0" dirty="0" err="1">
                <a:solidFill>
                  <a:prstClr val="black"/>
                </a:solidFill>
              </a:rPr>
              <a:t>raising</a:t>
            </a:r>
            <a:r>
              <a:rPr lang="ca-ES" sz="1600" b="0" dirty="0">
                <a:solidFill>
                  <a:prstClr val="black"/>
                </a:solidFill>
              </a:rPr>
              <a:t> </a:t>
            </a:r>
            <a:r>
              <a:rPr lang="ca-ES" sz="1600" b="0" dirty="0" err="1">
                <a:solidFill>
                  <a:prstClr val="black"/>
                </a:solidFill>
              </a:rPr>
              <a:t>awareness</a:t>
            </a:r>
            <a:r>
              <a:rPr lang="ca-ES" sz="1600" b="0" dirty="0">
                <a:solidFill>
                  <a:prstClr val="black"/>
                </a:solidFill>
              </a:rPr>
              <a:t> </a:t>
            </a:r>
            <a:r>
              <a:rPr lang="ca-ES" sz="1600" b="0" dirty="0" err="1">
                <a:solidFill>
                  <a:prstClr val="black"/>
                </a:solidFill>
              </a:rPr>
              <a:t>among</a:t>
            </a:r>
            <a:r>
              <a:rPr lang="ca-ES" sz="1600" b="0" dirty="0">
                <a:solidFill>
                  <a:prstClr val="black"/>
                </a:solidFill>
              </a:rPr>
              <a:t> </a:t>
            </a:r>
            <a:r>
              <a:rPr lang="ca-ES" sz="1600" b="0" dirty="0" err="1">
                <a:solidFill>
                  <a:prstClr val="black"/>
                </a:solidFill>
              </a:rPr>
              <a:t>the</a:t>
            </a:r>
            <a:r>
              <a:rPr lang="ca-ES" sz="1600" b="0" dirty="0">
                <a:solidFill>
                  <a:prstClr val="black"/>
                </a:solidFill>
              </a:rPr>
              <a:t> </a:t>
            </a:r>
            <a:r>
              <a:rPr lang="ca-ES" sz="1600" b="0" dirty="0" err="1">
                <a:solidFill>
                  <a:prstClr val="black"/>
                </a:solidFill>
              </a:rPr>
              <a:t>population</a:t>
            </a:r>
            <a:r>
              <a:rPr lang="ca-ES" sz="1600" b="0" dirty="0">
                <a:solidFill>
                  <a:prstClr val="black"/>
                </a:solidFill>
              </a:rPr>
              <a:t>. </a:t>
            </a:r>
          </a:p>
        </p:txBody>
      </p:sp>
      <p:sp>
        <p:nvSpPr>
          <p:cNvPr id="12" name="11 Rectángulo"/>
          <p:cNvSpPr/>
          <p:nvPr/>
        </p:nvSpPr>
        <p:spPr>
          <a:xfrm>
            <a:off x="3555712" y="2564904"/>
            <a:ext cx="1584176"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pic>
        <p:nvPicPr>
          <p:cNvPr id="20" name="Picture 2" descr="http://t3.gstatic.com/images?q=tbn:ANd9GcSiQlu2flJC56503biGZBRb18WdVDhljfDr0_FtsY8jIEXEtVu8z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24744"/>
            <a:ext cx="2736305" cy="2772160"/>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1" name="13 Rectángulo"/>
          <p:cNvSpPr/>
          <p:nvPr/>
        </p:nvSpPr>
        <p:spPr>
          <a:xfrm>
            <a:off x="647963" y="4077072"/>
            <a:ext cx="1584000" cy="1332000"/>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22" name="13 Rectángulo"/>
          <p:cNvSpPr/>
          <p:nvPr/>
        </p:nvSpPr>
        <p:spPr>
          <a:xfrm>
            <a:off x="2385042" y="4077072"/>
            <a:ext cx="6363422" cy="1322161"/>
          </a:xfrm>
          <a:prstGeom prst="rect">
            <a:avLst/>
          </a:prstGeom>
          <a:solidFill>
            <a:srgbClr val="FFFF00">
              <a:alpha val="5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numCol="2" rtlCol="0" anchor="ctr"/>
          <a:lstStyle/>
          <a:p>
            <a:pPr marL="342900" indent="-342900" eaLnBrk="1" fontAlgn="auto" hangingPunct="1">
              <a:spcBef>
                <a:spcPts val="0"/>
              </a:spcBef>
              <a:spcAft>
                <a:spcPts val="0"/>
              </a:spcAft>
              <a:buFont typeface="+mj-lt"/>
              <a:buAutoNum type="arabicPeriod"/>
            </a:pPr>
            <a:r>
              <a:rPr lang="ca-ES" sz="1600" dirty="0">
                <a:solidFill>
                  <a:prstClr val="black"/>
                </a:solidFill>
              </a:rPr>
              <a:t>Self-</a:t>
            </a:r>
            <a:r>
              <a:rPr lang="ca-ES" sz="1600" dirty="0" err="1">
                <a:solidFill>
                  <a:prstClr val="black"/>
                </a:solidFill>
              </a:rPr>
              <a:t>sufficient</a:t>
            </a:r>
            <a:r>
              <a:rPr lang="ca-ES" sz="1600" dirty="0">
                <a:solidFill>
                  <a:prstClr val="black"/>
                </a:solidFill>
              </a:rPr>
              <a:t> </a:t>
            </a:r>
            <a:r>
              <a:rPr lang="ca-ES" sz="1600" dirty="0" err="1">
                <a:solidFill>
                  <a:prstClr val="black"/>
                </a:solidFill>
              </a:rPr>
              <a:t>buildings</a:t>
            </a:r>
            <a:endParaRPr lang="ca-ES" sz="1600" dirty="0">
              <a:solidFill>
                <a:prstClr val="black"/>
              </a:solidFill>
            </a:endParaRPr>
          </a:p>
          <a:p>
            <a:pPr marL="342900" indent="-342900" eaLnBrk="1" fontAlgn="auto" hangingPunct="1">
              <a:spcBef>
                <a:spcPts val="0"/>
              </a:spcBef>
              <a:spcAft>
                <a:spcPts val="0"/>
              </a:spcAft>
              <a:buFont typeface="+mj-lt"/>
              <a:buAutoNum type="arabicPeriod"/>
            </a:pPr>
            <a:r>
              <a:rPr lang="ca-ES" sz="1600" dirty="0" err="1">
                <a:solidFill>
                  <a:prstClr val="black"/>
                </a:solidFill>
              </a:rPr>
              <a:t>Smart</a:t>
            </a:r>
            <a:r>
              <a:rPr lang="ca-ES" sz="1600" dirty="0">
                <a:solidFill>
                  <a:prstClr val="black"/>
                </a:solidFill>
              </a:rPr>
              <a:t> </a:t>
            </a:r>
            <a:r>
              <a:rPr lang="ca-ES" sz="1600" dirty="0" err="1">
                <a:solidFill>
                  <a:prstClr val="black"/>
                </a:solidFill>
              </a:rPr>
              <a:t>grid</a:t>
            </a:r>
            <a:endParaRPr lang="ca-ES" sz="1600" dirty="0">
              <a:solidFill>
                <a:prstClr val="black"/>
              </a:solidFill>
            </a:endParaRPr>
          </a:p>
          <a:p>
            <a:pPr marL="342900" indent="-342900" eaLnBrk="1" fontAlgn="auto" hangingPunct="1">
              <a:spcBef>
                <a:spcPts val="0"/>
              </a:spcBef>
              <a:spcAft>
                <a:spcPts val="0"/>
              </a:spcAft>
              <a:buFont typeface="+mj-lt"/>
              <a:buAutoNum type="arabicPeriod"/>
            </a:pPr>
            <a:r>
              <a:rPr lang="ca-ES" sz="1600" dirty="0" err="1">
                <a:solidFill>
                  <a:prstClr val="black"/>
                </a:solidFill>
              </a:rPr>
              <a:t>Cooling</a:t>
            </a:r>
            <a:r>
              <a:rPr lang="ca-ES" sz="1600" dirty="0">
                <a:solidFill>
                  <a:prstClr val="black"/>
                </a:solidFill>
              </a:rPr>
              <a:t> &amp; </a:t>
            </a:r>
            <a:r>
              <a:rPr lang="ca-ES" sz="1600" dirty="0" err="1">
                <a:solidFill>
                  <a:prstClr val="black"/>
                </a:solidFill>
              </a:rPr>
              <a:t>Heating</a:t>
            </a:r>
            <a:r>
              <a:rPr lang="ca-ES" sz="1600" dirty="0">
                <a:solidFill>
                  <a:prstClr val="black"/>
                </a:solidFill>
              </a:rPr>
              <a:t> Network</a:t>
            </a:r>
          </a:p>
          <a:p>
            <a:pPr marL="342900" indent="-342900" eaLnBrk="1" fontAlgn="auto" hangingPunct="1">
              <a:spcBef>
                <a:spcPts val="0"/>
              </a:spcBef>
              <a:spcAft>
                <a:spcPts val="0"/>
              </a:spcAft>
              <a:buFont typeface="+mj-lt"/>
              <a:buAutoNum type="arabicPeriod"/>
            </a:pPr>
            <a:r>
              <a:rPr lang="ca-ES" sz="1600" dirty="0" err="1">
                <a:solidFill>
                  <a:prstClr val="black"/>
                </a:solidFill>
              </a:rPr>
              <a:t>Energy</a:t>
            </a:r>
            <a:r>
              <a:rPr lang="ca-ES" sz="1600" dirty="0">
                <a:solidFill>
                  <a:prstClr val="black"/>
                </a:solidFill>
              </a:rPr>
              <a:t> self-</a:t>
            </a:r>
            <a:r>
              <a:rPr lang="ca-ES" sz="1600" dirty="0" err="1">
                <a:solidFill>
                  <a:prstClr val="black"/>
                </a:solidFill>
              </a:rPr>
              <a:t>sufficient</a:t>
            </a:r>
            <a:r>
              <a:rPr lang="ca-ES" sz="1600" dirty="0">
                <a:solidFill>
                  <a:prstClr val="black"/>
                </a:solidFill>
              </a:rPr>
              <a:t> </a:t>
            </a:r>
            <a:r>
              <a:rPr lang="ca-ES" sz="1600" dirty="0" err="1">
                <a:solidFill>
                  <a:prstClr val="black"/>
                </a:solidFill>
              </a:rPr>
              <a:t>Catalogue</a:t>
            </a:r>
            <a:endParaRPr lang="ca-ES" sz="1600" dirty="0">
              <a:solidFill>
                <a:prstClr val="black"/>
              </a:solidFill>
            </a:endParaRPr>
          </a:p>
          <a:p>
            <a:pPr marL="342900" indent="-342900" eaLnBrk="1" fontAlgn="auto" hangingPunct="1">
              <a:spcBef>
                <a:spcPts val="0"/>
              </a:spcBef>
              <a:spcAft>
                <a:spcPts val="0"/>
              </a:spcAft>
              <a:buFont typeface="+mj-lt"/>
              <a:buAutoNum type="arabicPeriod"/>
            </a:pPr>
            <a:r>
              <a:rPr lang="ca-ES" sz="1600" dirty="0">
                <a:solidFill>
                  <a:prstClr val="black"/>
                </a:solidFill>
              </a:rPr>
              <a:t>Electric Smart </a:t>
            </a:r>
            <a:r>
              <a:rPr lang="ca-ES" sz="1600" dirty="0" err="1">
                <a:solidFill>
                  <a:prstClr val="black"/>
                </a:solidFill>
              </a:rPr>
              <a:t>metering</a:t>
            </a:r>
            <a:r>
              <a:rPr lang="ca-ES" sz="1600" dirty="0">
                <a:solidFill>
                  <a:prstClr val="black"/>
                </a:solidFill>
              </a:rPr>
              <a:t> </a:t>
            </a:r>
          </a:p>
          <a:p>
            <a:pPr marL="342900" indent="-342900" eaLnBrk="1" fontAlgn="auto" hangingPunct="1">
              <a:spcBef>
                <a:spcPts val="0"/>
              </a:spcBef>
              <a:spcAft>
                <a:spcPts val="0"/>
              </a:spcAft>
              <a:buFont typeface="+mj-lt"/>
              <a:buAutoNum type="arabicPeriod"/>
            </a:pPr>
            <a:r>
              <a:rPr lang="es-ES_tradnl" sz="1600" dirty="0">
                <a:solidFill>
                  <a:prstClr val="black"/>
                </a:solidFill>
              </a:rPr>
              <a:t>BESOS ¹ </a:t>
            </a:r>
          </a:p>
          <a:p>
            <a:pPr marL="342900" indent="-342900" eaLnBrk="1" fontAlgn="auto" hangingPunct="1">
              <a:spcBef>
                <a:spcPts val="0"/>
              </a:spcBef>
              <a:spcAft>
                <a:spcPts val="0"/>
              </a:spcAft>
              <a:buFont typeface="+mj-lt"/>
              <a:buAutoNum type="arabicPeriod"/>
            </a:pPr>
            <a:r>
              <a:rPr lang="es-ES_tradnl" sz="1600" dirty="0" err="1">
                <a:solidFill>
                  <a:prstClr val="black"/>
                </a:solidFill>
              </a:rPr>
              <a:t>Arrowhead</a:t>
            </a:r>
            <a:r>
              <a:rPr lang="es-ES_tradnl" sz="1600" dirty="0">
                <a:solidFill>
                  <a:prstClr val="black"/>
                </a:solidFill>
              </a:rPr>
              <a:t> ¹</a:t>
            </a:r>
          </a:p>
          <a:p>
            <a:pPr marL="342900" indent="-342900" eaLnBrk="1" fontAlgn="auto" hangingPunct="1">
              <a:spcBef>
                <a:spcPts val="0"/>
              </a:spcBef>
              <a:spcAft>
                <a:spcPts val="0"/>
              </a:spcAft>
              <a:buFont typeface="+mj-lt"/>
              <a:buAutoNum type="arabicPeriod"/>
            </a:pPr>
            <a:r>
              <a:rPr lang="es-ES_tradnl" sz="1600" dirty="0" err="1">
                <a:solidFill>
                  <a:prstClr val="black"/>
                </a:solidFill>
              </a:rPr>
              <a:t>Wind</a:t>
            </a:r>
            <a:r>
              <a:rPr lang="es-ES_tradnl" sz="1600" dirty="0">
                <a:solidFill>
                  <a:prstClr val="black"/>
                </a:solidFill>
              </a:rPr>
              <a:t> Tower </a:t>
            </a:r>
          </a:p>
          <a:p>
            <a:pPr marL="342900" indent="-342900" eaLnBrk="1" fontAlgn="auto" hangingPunct="1">
              <a:spcBef>
                <a:spcPts val="0"/>
              </a:spcBef>
              <a:spcAft>
                <a:spcPts val="0"/>
              </a:spcAft>
              <a:buFont typeface="+mj-lt"/>
              <a:buAutoNum type="arabicPeriod"/>
            </a:pPr>
            <a:endParaRPr lang="ca-ES" sz="1600" dirty="0">
              <a:solidFill>
                <a:prstClr val="black"/>
              </a:solidFill>
            </a:endParaRPr>
          </a:p>
        </p:txBody>
      </p:sp>
    </p:spTree>
    <p:extLst>
      <p:ext uri="{BB962C8B-B14F-4D97-AF65-F5344CB8AC3E}">
        <p14:creationId xmlns:p14="http://schemas.microsoft.com/office/powerpoint/2010/main" val="33251658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29252" y="231031"/>
            <a:ext cx="7563227" cy="830997"/>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SMART</a:t>
            </a:r>
            <a:r>
              <a:rPr lang="es-ES_tradnl" sz="2400" dirty="0" smtClean="0">
                <a:solidFill>
                  <a:prstClr val="black"/>
                </a:solidFill>
                <a:latin typeface="Calibri"/>
              </a:rPr>
              <a:t> </a:t>
            </a:r>
            <a:r>
              <a:rPr lang="es-ES_tradnl" sz="2400" dirty="0">
                <a:solidFill>
                  <a:srgbClr val="FFC000"/>
                </a:solidFill>
                <a:latin typeface="Calibri"/>
              </a:rPr>
              <a:t>WATER, Barcelona, </a:t>
            </a:r>
            <a:r>
              <a:rPr lang="es-ES_tradnl" sz="2400" dirty="0" err="1">
                <a:solidFill>
                  <a:srgbClr val="FFC000"/>
                </a:solidFill>
                <a:latin typeface="Calibri"/>
              </a:rPr>
              <a:t>Spain</a:t>
            </a:r>
            <a:endParaRPr lang="ca-ES" sz="2400" dirty="0">
              <a:solidFill>
                <a:srgbClr val="FFC000"/>
              </a:solidFill>
              <a:latin typeface="Calibri"/>
            </a:endParaRPr>
          </a:p>
          <a:p>
            <a:pPr eaLnBrk="1" fontAlgn="auto" hangingPunct="1">
              <a:spcBef>
                <a:spcPts val="0"/>
              </a:spcBef>
              <a:spcAft>
                <a:spcPts val="0"/>
              </a:spcAft>
            </a:pPr>
            <a:endParaRPr lang="ca-ES" sz="2400" dirty="0">
              <a:solidFill>
                <a:srgbClr val="FFC000"/>
              </a:solidFill>
              <a:latin typeface="Calibri"/>
            </a:endParaRPr>
          </a:p>
        </p:txBody>
      </p:sp>
      <p:pic>
        <p:nvPicPr>
          <p:cNvPr id="2" name="Imat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764704"/>
            <a:ext cx="6560630" cy="5232101"/>
          </a:xfrm>
          <a:prstGeom prst="rect">
            <a:avLst/>
          </a:prstGeom>
        </p:spPr>
      </p:pic>
      <p:sp>
        <p:nvSpPr>
          <p:cNvPr id="6" name="Rectangle 5"/>
          <p:cNvSpPr/>
          <p:nvPr/>
        </p:nvSpPr>
        <p:spPr>
          <a:xfrm>
            <a:off x="1329253" y="5982379"/>
            <a:ext cx="6532862" cy="830997"/>
          </a:xfrm>
          <a:prstGeom prst="rect">
            <a:avLst/>
          </a:prstGeom>
        </p:spPr>
        <p:txBody>
          <a:bodyPr wrap="square">
            <a:spAutoFit/>
          </a:bodyPr>
          <a:lstStyle/>
          <a:p>
            <a:pPr algn="ctr" eaLnBrk="1" fontAlgn="auto" hangingPunct="1">
              <a:spcBef>
                <a:spcPts val="0"/>
              </a:spcBef>
              <a:spcAft>
                <a:spcPts val="0"/>
              </a:spcAft>
            </a:pPr>
            <a:r>
              <a:rPr lang="nl-NL" sz="2000" dirty="0">
                <a:solidFill>
                  <a:prstClr val="black"/>
                </a:solidFill>
                <a:latin typeface="Calibri"/>
              </a:rPr>
              <a:t>1 of the </a:t>
            </a:r>
            <a:r>
              <a:rPr lang="nl-NL" sz="2800" dirty="0">
                <a:solidFill>
                  <a:prstClr val="black"/>
                </a:solidFill>
                <a:latin typeface="Calibri"/>
              </a:rPr>
              <a:t>178 </a:t>
            </a:r>
            <a:r>
              <a:rPr lang="nl-NL" sz="2000" dirty="0">
                <a:solidFill>
                  <a:prstClr val="black"/>
                </a:solidFill>
                <a:latin typeface="Calibri"/>
              </a:rPr>
              <a:t>monitored watering gardens</a:t>
            </a:r>
          </a:p>
          <a:p>
            <a:pPr algn="ctr" eaLnBrk="1" fontAlgn="auto" hangingPunct="1">
              <a:spcBef>
                <a:spcPts val="0"/>
              </a:spcBef>
              <a:spcAft>
                <a:spcPts val="0"/>
              </a:spcAft>
            </a:pPr>
            <a:r>
              <a:rPr lang="es-ES" sz="2000" dirty="0" err="1">
                <a:solidFill>
                  <a:prstClr val="white">
                    <a:lumMod val="50000"/>
                  </a:prstClr>
                </a:solidFill>
                <a:latin typeface="Calibri"/>
              </a:rPr>
              <a:t>Taulat</a:t>
            </a:r>
            <a:r>
              <a:rPr lang="es-ES" sz="2000" dirty="0">
                <a:solidFill>
                  <a:prstClr val="white">
                    <a:lumMod val="50000"/>
                  </a:prstClr>
                </a:solidFill>
                <a:latin typeface="Calibri"/>
              </a:rPr>
              <a:t> </a:t>
            </a:r>
            <a:r>
              <a:rPr lang="es-ES" sz="2000" dirty="0" err="1">
                <a:solidFill>
                  <a:prstClr val="white">
                    <a:lumMod val="50000"/>
                  </a:prstClr>
                </a:solidFill>
                <a:latin typeface="Calibri"/>
              </a:rPr>
              <a:t>promenade</a:t>
            </a:r>
            <a:r>
              <a:rPr lang="es-ES" sz="2000" dirty="0">
                <a:solidFill>
                  <a:prstClr val="white">
                    <a:lumMod val="50000"/>
                  </a:prstClr>
                </a:solidFill>
                <a:latin typeface="Calibri"/>
              </a:rPr>
              <a:t> </a:t>
            </a:r>
            <a:r>
              <a:rPr lang="es-ES" sz="2000" dirty="0" err="1">
                <a:solidFill>
                  <a:prstClr val="white">
                    <a:lumMod val="50000"/>
                  </a:prstClr>
                </a:solidFill>
                <a:latin typeface="Calibri"/>
              </a:rPr>
              <a:t>corner</a:t>
            </a:r>
            <a:r>
              <a:rPr lang="es-ES" sz="2000" dirty="0">
                <a:solidFill>
                  <a:prstClr val="white">
                    <a:lumMod val="50000"/>
                  </a:prstClr>
                </a:solidFill>
                <a:latin typeface="Calibri"/>
              </a:rPr>
              <a:t> Josep Pla </a:t>
            </a:r>
            <a:r>
              <a:rPr lang="es-ES" sz="2000" dirty="0" err="1" smtClean="0">
                <a:solidFill>
                  <a:prstClr val="white">
                    <a:lumMod val="50000"/>
                  </a:prstClr>
                </a:solidFill>
                <a:latin typeface="Calibri"/>
              </a:rPr>
              <a:t>Gradens</a:t>
            </a:r>
            <a:r>
              <a:rPr lang="es-ES" sz="2000" dirty="0" smtClean="0">
                <a:solidFill>
                  <a:prstClr val="white">
                    <a:lumMod val="50000"/>
                  </a:prstClr>
                </a:solidFill>
                <a:latin typeface="Calibri"/>
              </a:rPr>
              <a:t>,</a:t>
            </a:r>
            <a:r>
              <a:rPr lang="es-ES_tradnl" sz="2000" dirty="0" smtClean="0">
                <a:solidFill>
                  <a:prstClr val="white">
                    <a:lumMod val="50000"/>
                  </a:prstClr>
                </a:solidFill>
                <a:latin typeface="Calibri"/>
              </a:rPr>
              <a:t> Barcelona</a:t>
            </a:r>
            <a:endParaRPr lang="ca-ES" sz="2000" dirty="0" smtClean="0">
              <a:solidFill>
                <a:prstClr val="white">
                  <a:lumMod val="50000"/>
                </a:prstClr>
              </a:solidFill>
              <a:latin typeface="Calibri"/>
            </a:endParaRPr>
          </a:p>
        </p:txBody>
      </p:sp>
    </p:spTree>
    <p:extLst>
      <p:ext uri="{BB962C8B-B14F-4D97-AF65-F5344CB8AC3E}">
        <p14:creationId xmlns:p14="http://schemas.microsoft.com/office/powerpoint/2010/main" val="2460694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dirty="0"/>
              <a:t>Trend # 1: </a:t>
            </a:r>
            <a:r>
              <a:rPr lang="en-US" dirty="0"/>
              <a:t>Growth of Urban </a:t>
            </a:r>
            <a:r>
              <a:rPr lang="en-US" dirty="0" smtClean="0"/>
              <a:t>Population</a:t>
            </a:r>
            <a:endParaRPr lang="en-US" dirty="0"/>
          </a:p>
        </p:txBody>
      </p:sp>
      <p:pic>
        <p:nvPicPr>
          <p:cNvPr id="4100" name="Picture 4" descr="http://www.wattagnet.com/uploadedImages/WattAgNet/Articles/Poultry/Poultry_International/1204PIindia_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260475"/>
            <a:ext cx="4085606" cy="2344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dnb.co.in/RealEstate2010/images/indian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1" y="3883893"/>
            <a:ext cx="3939347" cy="2667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rak.in/wp-content/uploads/2007/05/windowslivewriterindiaandchinathedifferenceinpopulationgr-6d9india-overtakes-china-in-population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337" y="3883893"/>
            <a:ext cx="3615208" cy="2868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5032248" y="867304"/>
            <a:ext cx="3343689" cy="3016589"/>
          </a:xfrm>
          <a:prstGeom prst="rect">
            <a:avLst/>
          </a:prstGeom>
          <a:ln>
            <a:solidFill>
              <a:schemeClr val="accent2"/>
            </a:solidFill>
          </a:ln>
        </p:spPr>
      </p:pic>
    </p:spTree>
    <p:extLst>
      <p:ext uri="{BB962C8B-B14F-4D97-AF65-F5344CB8AC3E}">
        <p14:creationId xmlns:p14="http://schemas.microsoft.com/office/powerpoint/2010/main" val="39146635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404730" y="231031"/>
            <a:ext cx="7487750"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SMART </a:t>
            </a:r>
            <a:r>
              <a:rPr lang="es-ES_tradnl" sz="2400" dirty="0">
                <a:solidFill>
                  <a:srgbClr val="FFC000"/>
                </a:solidFill>
                <a:latin typeface="Calibri"/>
              </a:rPr>
              <a:t>WATER, Barcelona, </a:t>
            </a:r>
            <a:r>
              <a:rPr lang="es-ES_tradnl" sz="2400" dirty="0" err="1" smtClean="0">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052736"/>
            <a:ext cx="1584176" cy="1332000"/>
          </a:xfrm>
          <a:prstGeom prst="rect">
            <a:avLst/>
          </a:prstGeom>
          <a:solidFill>
            <a:schemeClr val="accent1">
              <a:alpha val="5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Goal</a:t>
            </a:r>
            <a:endParaRPr lang="es-ES" sz="1600" dirty="0">
              <a:solidFill>
                <a:prstClr val="black"/>
              </a:solidFill>
            </a:endParaRPr>
          </a:p>
        </p:txBody>
      </p:sp>
      <p:sp>
        <p:nvSpPr>
          <p:cNvPr id="8" name="7 Rectángulo"/>
          <p:cNvSpPr/>
          <p:nvPr/>
        </p:nvSpPr>
        <p:spPr>
          <a:xfrm>
            <a:off x="5292464" y="1052736"/>
            <a:ext cx="3456000" cy="1332000"/>
          </a:xfrm>
          <a:prstGeom prst="rect">
            <a:avLst/>
          </a:prstGeom>
          <a:solidFill>
            <a:schemeClr val="accent1">
              <a:alpha val="5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500" dirty="0">
                <a:solidFill>
                  <a:prstClr val="black"/>
                </a:solidFill>
              </a:rPr>
              <a:t>Providing a smart management of the city’s hydric resources</a:t>
            </a:r>
            <a:r>
              <a:rPr lang="en-GB" sz="1500" b="0" dirty="0">
                <a:solidFill>
                  <a:prstClr val="black"/>
                </a:solidFill>
              </a:rPr>
              <a:t>, either for phreatic water and groundwater management or in a rational consumption of the public services (irrigation and fountains).</a:t>
            </a:r>
          </a:p>
        </p:txBody>
      </p:sp>
      <p:sp>
        <p:nvSpPr>
          <p:cNvPr id="11" name="10 Rectángulo"/>
          <p:cNvSpPr/>
          <p:nvPr/>
        </p:nvSpPr>
        <p:spPr>
          <a:xfrm>
            <a:off x="5284080" y="2492896"/>
            <a:ext cx="3456208" cy="1332000"/>
          </a:xfrm>
          <a:prstGeom prst="rect">
            <a:avLst/>
          </a:prstGeom>
          <a:solidFill>
            <a:schemeClr val="accent1">
              <a:alpha val="5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dirty="0">
                <a:solidFill>
                  <a:prstClr val="black"/>
                </a:solidFill>
              </a:rPr>
              <a:t>Automatizing, testing and remotely controlling </a:t>
            </a:r>
            <a:r>
              <a:rPr lang="en-GB" sz="1600" b="0" dirty="0">
                <a:solidFill>
                  <a:prstClr val="black"/>
                </a:solidFill>
              </a:rPr>
              <a:t>the irrigation systems, fountains and sewerage in order use hydric resources in a more efficient way.</a:t>
            </a:r>
          </a:p>
        </p:txBody>
      </p:sp>
      <p:sp>
        <p:nvSpPr>
          <p:cNvPr id="12" name="11 Rectángulo"/>
          <p:cNvSpPr/>
          <p:nvPr/>
        </p:nvSpPr>
        <p:spPr>
          <a:xfrm>
            <a:off x="3555712" y="2492896"/>
            <a:ext cx="1584176" cy="1332000"/>
          </a:xfrm>
          <a:prstGeom prst="rect">
            <a:avLst/>
          </a:prstGeom>
          <a:solidFill>
            <a:schemeClr val="accent1">
              <a:alpha val="5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pic>
        <p:nvPicPr>
          <p:cNvPr id="19" name="Picture 2" descr="http://images01.olx.com.bo/ui/6/70/81/1276003355_98826981_1-Fotos-de--Sistema-de-Riego-Automatico-para-jardines-12760033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052736"/>
            <a:ext cx="2780928" cy="2772160"/>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0" name="13 Rectángulo"/>
          <p:cNvSpPr/>
          <p:nvPr/>
        </p:nvSpPr>
        <p:spPr>
          <a:xfrm>
            <a:off x="611560" y="4005064"/>
            <a:ext cx="1584000" cy="1332000"/>
          </a:xfrm>
          <a:prstGeom prst="rect">
            <a:avLst/>
          </a:prstGeom>
          <a:solidFill>
            <a:schemeClr val="accent1">
              <a:alpha val="5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21" name="13 Rectángulo"/>
          <p:cNvSpPr/>
          <p:nvPr/>
        </p:nvSpPr>
        <p:spPr>
          <a:xfrm>
            <a:off x="2348639" y="4005064"/>
            <a:ext cx="6363422" cy="1322161"/>
          </a:xfrm>
          <a:prstGeom prst="rect">
            <a:avLst/>
          </a:prstGeom>
          <a:solidFill>
            <a:schemeClr val="accent1">
              <a:alpha val="5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42900" indent="-342900" eaLnBrk="1" fontAlgn="auto" hangingPunct="1">
              <a:spcBef>
                <a:spcPts val="0"/>
              </a:spcBef>
              <a:spcAft>
                <a:spcPts val="0"/>
              </a:spcAft>
              <a:buFont typeface="+mj-lt"/>
              <a:buAutoNum type="arabicPeriod"/>
            </a:pPr>
            <a:r>
              <a:rPr lang="en-GB" sz="1600" dirty="0">
                <a:solidFill>
                  <a:prstClr val="black"/>
                </a:solidFill>
              </a:rPr>
              <a:t>Remote irrigation</a:t>
            </a:r>
          </a:p>
          <a:p>
            <a:pPr marL="342900" indent="-342900" eaLnBrk="1" fontAlgn="auto" hangingPunct="1">
              <a:spcBef>
                <a:spcPts val="0"/>
              </a:spcBef>
              <a:spcAft>
                <a:spcPts val="0"/>
              </a:spcAft>
              <a:buFont typeface="+mj-lt"/>
              <a:buAutoNum type="arabicPeriod"/>
            </a:pPr>
            <a:r>
              <a:rPr lang="en-GB" sz="1600" dirty="0">
                <a:solidFill>
                  <a:prstClr val="black"/>
                </a:solidFill>
              </a:rPr>
              <a:t>Smart Sewer</a:t>
            </a:r>
          </a:p>
          <a:p>
            <a:pPr marL="342900" indent="-342900" eaLnBrk="1" fontAlgn="auto" hangingPunct="1">
              <a:spcBef>
                <a:spcPts val="0"/>
              </a:spcBef>
              <a:spcAft>
                <a:spcPts val="0"/>
              </a:spcAft>
              <a:buFont typeface="+mj-lt"/>
              <a:buAutoNum type="arabicPeriod"/>
            </a:pPr>
            <a:r>
              <a:rPr lang="en-GB" sz="1600" dirty="0">
                <a:solidFill>
                  <a:prstClr val="black"/>
                </a:solidFill>
              </a:rPr>
              <a:t>Water table management</a:t>
            </a:r>
          </a:p>
          <a:p>
            <a:pPr marL="342900" indent="-342900" eaLnBrk="1" fontAlgn="auto" hangingPunct="1">
              <a:spcBef>
                <a:spcPts val="0"/>
              </a:spcBef>
              <a:spcAft>
                <a:spcPts val="0"/>
              </a:spcAft>
              <a:buFont typeface="+mj-lt"/>
              <a:buAutoNum type="arabicPeriod"/>
            </a:pPr>
            <a:r>
              <a:rPr lang="en-GB" sz="1600" dirty="0">
                <a:solidFill>
                  <a:prstClr val="black"/>
                </a:solidFill>
              </a:rPr>
              <a:t>Remote ornamental fountains</a:t>
            </a:r>
          </a:p>
          <a:p>
            <a:pPr marL="342900" indent="-342900" eaLnBrk="1" fontAlgn="auto" hangingPunct="1">
              <a:spcBef>
                <a:spcPts val="0"/>
              </a:spcBef>
              <a:spcAft>
                <a:spcPts val="0"/>
              </a:spcAft>
              <a:buFont typeface="+mj-lt"/>
              <a:buAutoNum type="arabicPeriod"/>
            </a:pPr>
            <a:r>
              <a:rPr lang="en-GB" sz="1600" dirty="0">
                <a:solidFill>
                  <a:prstClr val="black"/>
                </a:solidFill>
              </a:rPr>
              <a:t>Pilot metering telemetry water</a:t>
            </a:r>
          </a:p>
        </p:txBody>
      </p:sp>
    </p:spTree>
    <p:extLst>
      <p:ext uri="{BB962C8B-B14F-4D97-AF65-F5344CB8AC3E}">
        <p14:creationId xmlns:p14="http://schemas.microsoft.com/office/powerpoint/2010/main" val="33835000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563756" y="231031"/>
            <a:ext cx="7328723" cy="830997"/>
          </a:xfrm>
          <a:prstGeom prst="rect">
            <a:avLst/>
          </a:prstGeom>
          <a:noFill/>
        </p:spPr>
        <p:txBody>
          <a:bodyPr wrap="square" rtlCol="0">
            <a:spAutoFit/>
          </a:bodyPr>
          <a:lstStyle/>
          <a:p>
            <a:pPr eaLnBrk="1" fontAlgn="auto" hangingPunct="1">
              <a:spcBef>
                <a:spcPts val="0"/>
              </a:spcBef>
              <a:spcAft>
                <a:spcPts val="0"/>
              </a:spcAft>
            </a:pPr>
            <a:r>
              <a:rPr lang="es-ES_tradnl" sz="2400" dirty="0" err="1" smtClean="0">
                <a:solidFill>
                  <a:srgbClr val="FFC000"/>
                </a:solidFill>
                <a:latin typeface="Calibri"/>
              </a:rPr>
              <a:t>Clean</a:t>
            </a:r>
            <a:r>
              <a:rPr lang="es-ES_tradnl" sz="2400" dirty="0" smtClean="0">
                <a:solidFill>
                  <a:srgbClr val="FFC000"/>
                </a:solidFill>
                <a:latin typeface="Calibri"/>
              </a:rPr>
              <a:t> </a:t>
            </a:r>
            <a:r>
              <a:rPr lang="es-ES_tradnl" sz="2400" dirty="0" err="1" smtClean="0">
                <a:solidFill>
                  <a:srgbClr val="FFC000"/>
                </a:solidFill>
                <a:latin typeface="Calibri"/>
              </a:rPr>
              <a:t>Technology</a:t>
            </a:r>
            <a:r>
              <a:rPr lang="es-ES_tradnl" sz="2400" dirty="0" smtClean="0">
                <a:solidFill>
                  <a:srgbClr val="FFC000"/>
                </a:solidFill>
                <a:latin typeface="Calibri"/>
              </a:rPr>
              <a:t> , Smart </a:t>
            </a:r>
            <a:r>
              <a:rPr lang="es-ES_tradnl" sz="2400" dirty="0" err="1">
                <a:solidFill>
                  <a:srgbClr val="FFC000"/>
                </a:solidFill>
                <a:latin typeface="Calibri"/>
              </a:rPr>
              <a:t>T</a:t>
            </a:r>
            <a:r>
              <a:rPr lang="es-ES_tradnl" sz="2400" dirty="0" err="1" smtClean="0">
                <a:solidFill>
                  <a:srgbClr val="FFC000"/>
                </a:solidFill>
                <a:latin typeface="Calibri"/>
              </a:rPr>
              <a:t>echnology</a:t>
            </a:r>
            <a:r>
              <a:rPr lang="es-ES_tradnl" sz="2400" dirty="0" smtClean="0">
                <a:solidFill>
                  <a:srgbClr val="FFC000"/>
                </a:solidFill>
                <a:latin typeface="Calibri"/>
              </a:rPr>
              <a:t>,</a:t>
            </a:r>
          </a:p>
          <a:p>
            <a:pPr eaLnBrk="1" fontAlgn="auto" hangingPunct="1">
              <a:spcBef>
                <a:spcPts val="0"/>
              </a:spcBef>
              <a:spcAft>
                <a:spcPts val="0"/>
              </a:spcAft>
            </a:pPr>
            <a:r>
              <a:rPr lang="es-ES_tradnl" sz="2400" dirty="0" smtClean="0">
                <a:solidFill>
                  <a:srgbClr val="FFC000"/>
                </a:solidFill>
                <a:latin typeface="Calibri"/>
              </a:rPr>
              <a:t>ZERO </a:t>
            </a:r>
            <a:r>
              <a:rPr lang="es-ES_tradnl" sz="2400" dirty="0">
                <a:solidFill>
                  <a:srgbClr val="FFC000"/>
                </a:solidFill>
                <a:latin typeface="Calibri"/>
              </a:rPr>
              <a:t>EMISSIONS MOBILITY,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124744"/>
            <a:ext cx="1584176"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Goal</a:t>
            </a:r>
            <a:r>
              <a:rPr lang="es-ES" sz="1800" dirty="0">
                <a:solidFill>
                  <a:prstClr val="black"/>
                </a:solidFill>
              </a:rPr>
              <a:t> </a:t>
            </a:r>
          </a:p>
        </p:txBody>
      </p:sp>
      <p:sp>
        <p:nvSpPr>
          <p:cNvPr id="8" name="7 Rectángulo"/>
          <p:cNvSpPr/>
          <p:nvPr/>
        </p:nvSpPr>
        <p:spPr>
          <a:xfrm>
            <a:off x="5292464" y="1143022"/>
            <a:ext cx="3456000"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b="0" dirty="0">
                <a:solidFill>
                  <a:prstClr val="black"/>
                </a:solidFill>
              </a:rPr>
              <a:t>Transforming </a:t>
            </a:r>
            <a:r>
              <a:rPr lang="en-GB" sz="1600" dirty="0">
                <a:solidFill>
                  <a:prstClr val="black"/>
                </a:solidFill>
              </a:rPr>
              <a:t>electric vehicles </a:t>
            </a:r>
            <a:r>
              <a:rPr lang="en-GB" sz="1600" b="0" dirty="0">
                <a:solidFill>
                  <a:prstClr val="black"/>
                </a:solidFill>
              </a:rPr>
              <a:t>in the </a:t>
            </a:r>
            <a:r>
              <a:rPr lang="en-GB" sz="1600" dirty="0">
                <a:solidFill>
                  <a:prstClr val="black"/>
                </a:solidFill>
              </a:rPr>
              <a:t>benchmark for</a:t>
            </a:r>
            <a:r>
              <a:rPr lang="en-GB" sz="1600" b="0" dirty="0">
                <a:solidFill>
                  <a:prstClr val="black"/>
                </a:solidFill>
              </a:rPr>
              <a:t> individual, collective, public and/or private </a:t>
            </a:r>
            <a:r>
              <a:rPr lang="en-GB" sz="1600" dirty="0">
                <a:solidFill>
                  <a:prstClr val="black"/>
                </a:solidFill>
              </a:rPr>
              <a:t>transport</a:t>
            </a:r>
            <a:r>
              <a:rPr lang="en-GB" sz="1600" b="0" dirty="0">
                <a:solidFill>
                  <a:prstClr val="black"/>
                </a:solidFill>
              </a:rPr>
              <a:t> in Barcelona</a:t>
            </a:r>
          </a:p>
        </p:txBody>
      </p:sp>
      <p:sp>
        <p:nvSpPr>
          <p:cNvPr id="11" name="10 Rectángulo"/>
          <p:cNvSpPr/>
          <p:nvPr/>
        </p:nvSpPr>
        <p:spPr>
          <a:xfrm>
            <a:off x="5292080" y="2584917"/>
            <a:ext cx="3456208"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b="0" dirty="0">
                <a:solidFill>
                  <a:prstClr val="black"/>
                </a:solidFill>
              </a:rPr>
              <a:t>Develop systems of </a:t>
            </a:r>
            <a:r>
              <a:rPr lang="en-GB" sz="1600" dirty="0">
                <a:solidFill>
                  <a:prstClr val="black"/>
                </a:solidFill>
              </a:rPr>
              <a:t>mobility which are electric, sustainable, efficient,  0 emissions and minimum public space occupation</a:t>
            </a:r>
            <a:r>
              <a:rPr lang="en-GB" sz="1600" b="0" dirty="0">
                <a:solidFill>
                  <a:prstClr val="black"/>
                </a:solidFill>
              </a:rPr>
              <a:t>.</a:t>
            </a:r>
          </a:p>
        </p:txBody>
      </p:sp>
      <p:sp>
        <p:nvSpPr>
          <p:cNvPr id="12" name="11 Rectángulo"/>
          <p:cNvSpPr/>
          <p:nvPr/>
        </p:nvSpPr>
        <p:spPr>
          <a:xfrm>
            <a:off x="3555888" y="2601056"/>
            <a:ext cx="1584176"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sp>
        <p:nvSpPr>
          <p:cNvPr id="14" name="13 Rectángulo"/>
          <p:cNvSpPr/>
          <p:nvPr/>
        </p:nvSpPr>
        <p:spPr>
          <a:xfrm>
            <a:off x="647963" y="4077072"/>
            <a:ext cx="1584000"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5" name="13 Rectángulo"/>
          <p:cNvSpPr/>
          <p:nvPr/>
        </p:nvSpPr>
        <p:spPr>
          <a:xfrm>
            <a:off x="2385042" y="4077072"/>
            <a:ext cx="6363422" cy="1322161"/>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42900" indent="-342900" eaLnBrk="1" fontAlgn="auto" hangingPunct="1">
              <a:spcBef>
                <a:spcPts val="0"/>
              </a:spcBef>
              <a:spcAft>
                <a:spcPts val="0"/>
              </a:spcAft>
              <a:buFont typeface="+mj-lt"/>
              <a:buAutoNum type="arabicPeriod"/>
            </a:pPr>
            <a:r>
              <a:rPr lang="en-GB" sz="1600" dirty="0">
                <a:solidFill>
                  <a:prstClr val="black"/>
                </a:solidFill>
              </a:rPr>
              <a:t>Zero emissions mobility – Electric Vehicle</a:t>
            </a:r>
          </a:p>
        </p:txBody>
      </p:sp>
      <p:pic>
        <p:nvPicPr>
          <p:cNvPr id="13" name="Imatge 12"/>
          <p:cNvPicPr>
            <a:picLocks noChangeAspect="1"/>
          </p:cNvPicPr>
          <p:nvPr/>
        </p:nvPicPr>
        <p:blipFill rotWithShape="1">
          <a:blip r:embed="rId3" cstate="print">
            <a:extLst>
              <a:ext uri="{28A0092B-C50C-407E-A947-70E740481C1C}">
                <a14:useLocalDpi xmlns:a14="http://schemas.microsoft.com/office/drawing/2010/main" val="0"/>
              </a:ext>
            </a:extLst>
          </a:blip>
          <a:srcRect l="21627" t="8902" r="9320"/>
          <a:stretch/>
        </p:blipFill>
        <p:spPr>
          <a:xfrm rot="5400000">
            <a:off x="633208" y="1139500"/>
            <a:ext cx="2792174" cy="2762664"/>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553247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484242" y="231031"/>
            <a:ext cx="7408237"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SMART </a:t>
            </a:r>
            <a:r>
              <a:rPr lang="es-ES_tradnl" sz="2400" dirty="0">
                <a:solidFill>
                  <a:srgbClr val="FFC000"/>
                </a:solidFill>
                <a:latin typeface="Calibri"/>
              </a:rPr>
              <a:t>PARKING &amp; TRANSPORTATION,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052736"/>
            <a:ext cx="1584176"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Goal</a:t>
            </a:r>
            <a:r>
              <a:rPr lang="es-ES" sz="1800" dirty="0">
                <a:solidFill>
                  <a:prstClr val="black"/>
                </a:solidFill>
              </a:rPr>
              <a:t> </a:t>
            </a:r>
          </a:p>
        </p:txBody>
      </p:sp>
      <p:sp>
        <p:nvSpPr>
          <p:cNvPr id="8" name="7 Rectángulo"/>
          <p:cNvSpPr/>
          <p:nvPr/>
        </p:nvSpPr>
        <p:spPr>
          <a:xfrm>
            <a:off x="5292464" y="1052736"/>
            <a:ext cx="3456000"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550" b="0" dirty="0">
                <a:solidFill>
                  <a:prstClr val="black"/>
                </a:solidFill>
              </a:rPr>
              <a:t>Developing parking systems that help the driver finding available spots to </a:t>
            </a:r>
            <a:r>
              <a:rPr lang="en-GB" sz="1550" dirty="0">
                <a:solidFill>
                  <a:prstClr val="black"/>
                </a:solidFill>
              </a:rPr>
              <a:t>park </a:t>
            </a:r>
            <a:r>
              <a:rPr lang="en-GB" sz="1550" b="0" dirty="0">
                <a:solidFill>
                  <a:prstClr val="black"/>
                </a:solidFill>
              </a:rPr>
              <a:t>their vehicle in the </a:t>
            </a:r>
            <a:r>
              <a:rPr lang="en-GB" sz="1550" dirty="0">
                <a:solidFill>
                  <a:prstClr val="black"/>
                </a:solidFill>
              </a:rPr>
              <a:t>most efficient and fast possible way in order to improve urban mobility. </a:t>
            </a:r>
          </a:p>
        </p:txBody>
      </p:sp>
      <p:sp>
        <p:nvSpPr>
          <p:cNvPr id="11" name="10 Rectángulo"/>
          <p:cNvSpPr/>
          <p:nvPr/>
        </p:nvSpPr>
        <p:spPr>
          <a:xfrm>
            <a:off x="5292080" y="2564904"/>
            <a:ext cx="3456208"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dirty="0" err="1">
                <a:solidFill>
                  <a:prstClr val="black"/>
                </a:solidFill>
              </a:rPr>
              <a:t>Signaling</a:t>
            </a:r>
            <a:r>
              <a:rPr lang="en-GB" sz="1600" b="0" dirty="0">
                <a:solidFill>
                  <a:prstClr val="black"/>
                </a:solidFill>
              </a:rPr>
              <a:t>  available spots with lights and </a:t>
            </a:r>
            <a:r>
              <a:rPr lang="en-GB" sz="1600" dirty="0">
                <a:solidFill>
                  <a:prstClr val="black"/>
                </a:solidFill>
              </a:rPr>
              <a:t>designing</a:t>
            </a:r>
            <a:r>
              <a:rPr lang="en-GB" sz="1600" b="0" dirty="0">
                <a:solidFill>
                  <a:prstClr val="black"/>
                </a:solidFill>
              </a:rPr>
              <a:t> mobility lines following </a:t>
            </a:r>
            <a:r>
              <a:rPr lang="en-GB" sz="1600" dirty="0">
                <a:solidFill>
                  <a:prstClr val="black"/>
                </a:solidFill>
              </a:rPr>
              <a:t>sustainability, viability, efficacy and efficiency guidelines.</a:t>
            </a:r>
          </a:p>
        </p:txBody>
      </p:sp>
      <p:sp>
        <p:nvSpPr>
          <p:cNvPr id="12" name="11 Rectángulo"/>
          <p:cNvSpPr/>
          <p:nvPr/>
        </p:nvSpPr>
        <p:spPr>
          <a:xfrm>
            <a:off x="3555888" y="2564904"/>
            <a:ext cx="1584176"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sp>
        <p:nvSpPr>
          <p:cNvPr id="17" name="13 Rectángulo"/>
          <p:cNvSpPr/>
          <p:nvPr/>
        </p:nvSpPr>
        <p:spPr>
          <a:xfrm>
            <a:off x="539552" y="4005064"/>
            <a:ext cx="1584000" cy="1332000"/>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8" name="13 Rectángulo"/>
          <p:cNvSpPr/>
          <p:nvPr/>
        </p:nvSpPr>
        <p:spPr>
          <a:xfrm>
            <a:off x="2276630" y="4005064"/>
            <a:ext cx="6471833" cy="1322161"/>
          </a:xfrm>
          <a:prstGeom prst="rect">
            <a:avLst/>
          </a:prstGeom>
          <a:solidFill>
            <a:schemeClr val="accent5">
              <a:lumMod val="60000"/>
              <a:lumOff val="40000"/>
              <a:alpha val="5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numCol="2" rtlCol="0" anchor="ctr"/>
          <a:lstStyle/>
          <a:p>
            <a:pPr marL="342900" indent="-342900" eaLnBrk="1" fontAlgn="auto" hangingPunct="1">
              <a:spcBef>
                <a:spcPts val="0"/>
              </a:spcBef>
              <a:spcAft>
                <a:spcPts val="0"/>
              </a:spcAft>
              <a:buFont typeface="+mj-lt"/>
              <a:buAutoNum type="arabicPeriod"/>
            </a:pPr>
            <a:r>
              <a:rPr lang="en-GB" sz="1600" dirty="0">
                <a:solidFill>
                  <a:prstClr val="black"/>
                </a:solidFill>
              </a:rPr>
              <a:t>Vehicle </a:t>
            </a:r>
            <a:r>
              <a:rPr lang="en-GB" sz="1600" dirty="0" err="1">
                <a:solidFill>
                  <a:prstClr val="black"/>
                </a:solidFill>
              </a:rPr>
              <a:t>guideway</a:t>
            </a:r>
            <a:r>
              <a:rPr lang="en-GB" sz="1600" dirty="0">
                <a:solidFill>
                  <a:prstClr val="black"/>
                </a:solidFill>
              </a:rPr>
              <a:t> system</a:t>
            </a:r>
          </a:p>
          <a:p>
            <a:pPr marL="342900" indent="-342900" eaLnBrk="1" fontAlgn="auto" hangingPunct="1">
              <a:spcBef>
                <a:spcPts val="0"/>
              </a:spcBef>
              <a:spcAft>
                <a:spcPts val="0"/>
              </a:spcAft>
              <a:buFont typeface="+mj-lt"/>
              <a:buAutoNum type="arabicPeriod"/>
            </a:pPr>
            <a:r>
              <a:rPr lang="en-GB" sz="1600" dirty="0">
                <a:solidFill>
                  <a:prstClr val="black"/>
                </a:solidFill>
              </a:rPr>
              <a:t>Public space use</a:t>
            </a:r>
          </a:p>
          <a:p>
            <a:pPr marL="342900" indent="-342900" eaLnBrk="1" fontAlgn="auto" hangingPunct="1">
              <a:spcBef>
                <a:spcPts val="0"/>
              </a:spcBef>
              <a:spcAft>
                <a:spcPts val="0"/>
              </a:spcAft>
              <a:buFont typeface="+mj-lt"/>
              <a:buAutoNum type="arabicPeriod"/>
            </a:pPr>
            <a:r>
              <a:rPr lang="en-GB" sz="1600" dirty="0" err="1">
                <a:solidFill>
                  <a:prstClr val="black"/>
                </a:solidFill>
              </a:rPr>
              <a:t>Sensorization</a:t>
            </a:r>
            <a:r>
              <a:rPr lang="en-GB" sz="1600" dirty="0">
                <a:solidFill>
                  <a:prstClr val="black"/>
                </a:solidFill>
              </a:rPr>
              <a:t> &amp; Identification: New services Les </a:t>
            </a:r>
            <a:r>
              <a:rPr lang="en-GB" sz="1600" dirty="0" err="1">
                <a:solidFill>
                  <a:prstClr val="black"/>
                </a:solidFill>
              </a:rPr>
              <a:t>Corts</a:t>
            </a:r>
            <a:r>
              <a:rPr lang="en-GB" sz="1600" dirty="0">
                <a:solidFill>
                  <a:prstClr val="black"/>
                </a:solidFill>
              </a:rPr>
              <a:t> district pilot</a:t>
            </a:r>
          </a:p>
          <a:p>
            <a:pPr marL="342900" indent="-342900" eaLnBrk="1" fontAlgn="auto" hangingPunct="1">
              <a:spcBef>
                <a:spcPts val="0"/>
              </a:spcBef>
              <a:spcAft>
                <a:spcPts val="0"/>
              </a:spcAft>
              <a:buFont typeface="+mj-lt"/>
              <a:buAutoNum type="arabicPeriod"/>
            </a:pPr>
            <a:r>
              <a:rPr lang="en-GB" sz="1600" dirty="0">
                <a:solidFill>
                  <a:prstClr val="black"/>
                </a:solidFill>
              </a:rPr>
              <a:t>Mobility Plan</a:t>
            </a:r>
          </a:p>
          <a:p>
            <a:pPr marL="342900" indent="-342900" eaLnBrk="1" fontAlgn="auto" hangingPunct="1">
              <a:spcBef>
                <a:spcPts val="0"/>
              </a:spcBef>
              <a:spcAft>
                <a:spcPts val="0"/>
              </a:spcAft>
              <a:buFont typeface="+mj-lt"/>
              <a:buAutoNum type="arabicPeriod"/>
            </a:pPr>
            <a:r>
              <a:rPr lang="en-GB" sz="1600" dirty="0" err="1">
                <a:solidFill>
                  <a:prstClr val="black"/>
                </a:solidFill>
              </a:rPr>
              <a:t>Ortogonal</a:t>
            </a:r>
            <a:r>
              <a:rPr lang="en-GB" sz="1600" dirty="0">
                <a:solidFill>
                  <a:prstClr val="black"/>
                </a:solidFill>
              </a:rPr>
              <a:t> Bus Network</a:t>
            </a:r>
          </a:p>
          <a:p>
            <a:pPr marL="342900" indent="-342900" eaLnBrk="1" fontAlgn="auto" hangingPunct="1">
              <a:spcBef>
                <a:spcPts val="0"/>
              </a:spcBef>
              <a:spcAft>
                <a:spcPts val="0"/>
              </a:spcAft>
              <a:buFont typeface="+mj-lt"/>
              <a:buAutoNum type="arabicPeriod"/>
            </a:pPr>
            <a:r>
              <a:rPr lang="en-GB" sz="1600" dirty="0">
                <a:solidFill>
                  <a:prstClr val="black"/>
                </a:solidFill>
              </a:rPr>
              <a:t>Smart Parking</a:t>
            </a:r>
          </a:p>
          <a:p>
            <a:pPr marL="342900" indent="-342900" eaLnBrk="1" fontAlgn="auto" hangingPunct="1">
              <a:spcBef>
                <a:spcPts val="0"/>
              </a:spcBef>
              <a:spcAft>
                <a:spcPts val="0"/>
              </a:spcAft>
              <a:buFont typeface="+mj-lt"/>
              <a:buAutoNum type="arabicPeriod"/>
            </a:pPr>
            <a:r>
              <a:rPr lang="en-GB" sz="1600" dirty="0">
                <a:solidFill>
                  <a:prstClr val="black"/>
                </a:solidFill>
              </a:rPr>
              <a:t>Micro distribution of goods</a:t>
            </a:r>
          </a:p>
        </p:txBody>
      </p:sp>
      <p:pic>
        <p:nvPicPr>
          <p:cNvPr id="19" name="Imat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052736"/>
            <a:ext cx="2880320" cy="2808312"/>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028209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11964" y="231031"/>
            <a:ext cx="7580515"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SMART </a:t>
            </a:r>
            <a:r>
              <a:rPr lang="es-ES_tradnl" sz="2400" dirty="0">
                <a:solidFill>
                  <a:srgbClr val="FFC000"/>
                </a:solidFill>
                <a:latin typeface="Calibri"/>
              </a:rPr>
              <a:t>LOGOSTICS,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QuadreDeText 6"/>
          <p:cNvSpPr txBox="1"/>
          <p:nvPr/>
        </p:nvSpPr>
        <p:spPr>
          <a:xfrm>
            <a:off x="899591" y="6093296"/>
            <a:ext cx="7372335" cy="707886"/>
          </a:xfrm>
          <a:prstGeom prst="rect">
            <a:avLst/>
          </a:prstGeom>
          <a:noFill/>
        </p:spPr>
        <p:txBody>
          <a:bodyPr wrap="square" rtlCol="0">
            <a:spAutoFit/>
          </a:bodyPr>
          <a:lstStyle/>
          <a:p>
            <a:pPr algn="ctr" eaLnBrk="1" fontAlgn="auto" hangingPunct="1">
              <a:spcBef>
                <a:spcPts val="0"/>
              </a:spcBef>
              <a:spcAft>
                <a:spcPts val="0"/>
              </a:spcAft>
            </a:pPr>
            <a:r>
              <a:rPr lang="es-ES_tradnl" sz="2000" dirty="0">
                <a:solidFill>
                  <a:prstClr val="black"/>
                </a:solidFill>
                <a:latin typeface="Calibri"/>
              </a:rPr>
              <a:t>MICRO DISTRIBUTION OF GOODS</a:t>
            </a:r>
          </a:p>
          <a:p>
            <a:pPr algn="ctr" eaLnBrk="1" fontAlgn="auto" hangingPunct="1">
              <a:spcBef>
                <a:spcPts val="0"/>
              </a:spcBef>
              <a:spcAft>
                <a:spcPts val="0"/>
              </a:spcAft>
            </a:pPr>
            <a:r>
              <a:rPr lang="es-ES_tradnl" sz="2000" dirty="0" err="1">
                <a:solidFill>
                  <a:prstClr val="white">
                    <a:lumMod val="50000"/>
                  </a:prstClr>
                </a:solidFill>
                <a:latin typeface="Calibri"/>
              </a:rPr>
              <a:t>Arc</a:t>
            </a:r>
            <a:r>
              <a:rPr lang="es-ES_tradnl" sz="2000" dirty="0">
                <a:solidFill>
                  <a:prstClr val="white">
                    <a:lumMod val="50000"/>
                  </a:prstClr>
                </a:solidFill>
                <a:latin typeface="Calibri"/>
              </a:rPr>
              <a:t> de </a:t>
            </a:r>
            <a:r>
              <a:rPr lang="es-ES_tradnl" sz="2000" dirty="0" err="1" smtClean="0">
                <a:solidFill>
                  <a:prstClr val="white">
                    <a:lumMod val="50000"/>
                  </a:prstClr>
                </a:solidFill>
                <a:latin typeface="Calibri"/>
              </a:rPr>
              <a:t>Triomf</a:t>
            </a:r>
            <a:r>
              <a:rPr lang="es-ES_tradnl" sz="2000" dirty="0" smtClean="0">
                <a:solidFill>
                  <a:prstClr val="white">
                    <a:lumMod val="50000"/>
                  </a:prstClr>
                </a:solidFill>
                <a:latin typeface="Calibri"/>
              </a:rPr>
              <a:t>, Barcelona</a:t>
            </a:r>
            <a:endParaRPr lang="ca-ES" sz="2000" dirty="0" smtClean="0">
              <a:solidFill>
                <a:prstClr val="white">
                  <a:lumMod val="50000"/>
                </a:prstClr>
              </a:solidFill>
              <a:latin typeface="Calibri"/>
            </a:endParaRPr>
          </a:p>
        </p:txBody>
      </p:sp>
      <p:pic>
        <p:nvPicPr>
          <p:cNvPr id="6" name="Imatge 5"/>
          <p:cNvPicPr>
            <a:picLocks noChangeAspect="1"/>
          </p:cNvPicPr>
          <p:nvPr/>
        </p:nvPicPr>
        <p:blipFill rotWithShape="1">
          <a:blip r:embed="rId3" cstate="print">
            <a:extLst>
              <a:ext uri="{28A0092B-C50C-407E-A947-70E740481C1C}">
                <a14:useLocalDpi xmlns:a14="http://schemas.microsoft.com/office/drawing/2010/main" val="0"/>
              </a:ext>
            </a:extLst>
          </a:blip>
          <a:srcRect l="15027" r="31944"/>
          <a:stretch/>
        </p:blipFill>
        <p:spPr>
          <a:xfrm rot="5400000">
            <a:off x="1979444" y="-199187"/>
            <a:ext cx="5212631" cy="7372335"/>
          </a:xfrm>
          <a:prstGeom prst="rect">
            <a:avLst/>
          </a:prstGeom>
        </p:spPr>
      </p:pic>
    </p:spTree>
    <p:extLst>
      <p:ext uri="{BB962C8B-B14F-4D97-AF65-F5344CB8AC3E}">
        <p14:creationId xmlns:p14="http://schemas.microsoft.com/office/powerpoint/2010/main" val="16381884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64974" y="231031"/>
            <a:ext cx="7527506"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INTELLIGENT </a:t>
            </a:r>
            <a:r>
              <a:rPr lang="es-ES_tradnl" sz="2400" dirty="0">
                <a:solidFill>
                  <a:srgbClr val="FFC000"/>
                </a:solidFill>
                <a:latin typeface="Calibri"/>
              </a:rPr>
              <a:t>URBAN FURNITURE,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124744"/>
            <a:ext cx="1584176" cy="1332000"/>
          </a:xfrm>
          <a:prstGeom prst="rect">
            <a:avLst/>
          </a:prstGeom>
          <a:solidFill>
            <a:schemeClr val="accent4">
              <a:lumMod val="75000"/>
              <a:alpha val="5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Goal</a:t>
            </a:r>
            <a:r>
              <a:rPr lang="es-ES" sz="1800" dirty="0">
                <a:solidFill>
                  <a:prstClr val="black"/>
                </a:solidFill>
              </a:rPr>
              <a:t> </a:t>
            </a:r>
          </a:p>
        </p:txBody>
      </p:sp>
      <p:sp>
        <p:nvSpPr>
          <p:cNvPr id="8" name="7 Rectángulo"/>
          <p:cNvSpPr/>
          <p:nvPr/>
        </p:nvSpPr>
        <p:spPr>
          <a:xfrm>
            <a:off x="5292464" y="1124744"/>
            <a:ext cx="3456000" cy="1332000"/>
          </a:xfrm>
          <a:prstGeom prst="rect">
            <a:avLst/>
          </a:prstGeom>
          <a:solidFill>
            <a:schemeClr val="accent4">
              <a:lumMod val="75000"/>
              <a:alpha val="5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dirty="0">
                <a:solidFill>
                  <a:prstClr val="black"/>
                </a:solidFill>
              </a:rPr>
              <a:t>Redesigning </a:t>
            </a:r>
            <a:r>
              <a:rPr lang="en-GB" sz="1600" b="0" dirty="0">
                <a:solidFill>
                  <a:prstClr val="black"/>
                </a:solidFill>
              </a:rPr>
              <a:t>public objects installed in Barcelona to make them more </a:t>
            </a:r>
            <a:r>
              <a:rPr lang="en-GB" sz="1600" dirty="0">
                <a:solidFill>
                  <a:prstClr val="black"/>
                </a:solidFill>
              </a:rPr>
              <a:t>sustainable</a:t>
            </a:r>
            <a:r>
              <a:rPr lang="en-GB" sz="1600" b="0" dirty="0">
                <a:solidFill>
                  <a:prstClr val="black"/>
                </a:solidFill>
              </a:rPr>
              <a:t>.</a:t>
            </a:r>
          </a:p>
        </p:txBody>
      </p:sp>
      <p:sp>
        <p:nvSpPr>
          <p:cNvPr id="11" name="10 Rectángulo"/>
          <p:cNvSpPr/>
          <p:nvPr/>
        </p:nvSpPr>
        <p:spPr>
          <a:xfrm>
            <a:off x="5284080" y="2564904"/>
            <a:ext cx="3456208" cy="1332000"/>
          </a:xfrm>
          <a:prstGeom prst="rect">
            <a:avLst/>
          </a:prstGeom>
          <a:solidFill>
            <a:schemeClr val="accent4">
              <a:lumMod val="75000"/>
              <a:alpha val="5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dirty="0">
                <a:solidFill>
                  <a:prstClr val="black"/>
                </a:solidFill>
              </a:rPr>
              <a:t>Designing</a:t>
            </a:r>
            <a:r>
              <a:rPr lang="en-GB" sz="1600" b="0" dirty="0">
                <a:solidFill>
                  <a:prstClr val="black"/>
                </a:solidFill>
              </a:rPr>
              <a:t> urban furniture following </a:t>
            </a:r>
            <a:r>
              <a:rPr lang="en-GB" sz="1600" dirty="0">
                <a:solidFill>
                  <a:prstClr val="black"/>
                </a:solidFill>
              </a:rPr>
              <a:t>smart city criteria and strategy </a:t>
            </a:r>
            <a:r>
              <a:rPr lang="en-GB" sz="1600" b="0" dirty="0">
                <a:solidFill>
                  <a:prstClr val="black"/>
                </a:solidFill>
              </a:rPr>
              <a:t>(</a:t>
            </a:r>
            <a:r>
              <a:rPr lang="en-GB" sz="1600" b="0" dirty="0" err="1">
                <a:solidFill>
                  <a:prstClr val="black"/>
                </a:solidFill>
              </a:rPr>
              <a:t>Livability</a:t>
            </a:r>
            <a:r>
              <a:rPr lang="en-GB" sz="1600" b="0" dirty="0">
                <a:solidFill>
                  <a:prstClr val="black"/>
                </a:solidFill>
              </a:rPr>
              <a:t>, Viability and Sustainability).</a:t>
            </a:r>
          </a:p>
        </p:txBody>
      </p:sp>
      <p:sp>
        <p:nvSpPr>
          <p:cNvPr id="12" name="11 Rectángulo"/>
          <p:cNvSpPr/>
          <p:nvPr/>
        </p:nvSpPr>
        <p:spPr>
          <a:xfrm>
            <a:off x="3555888" y="2564904"/>
            <a:ext cx="1584176" cy="1332000"/>
          </a:xfrm>
          <a:prstGeom prst="rect">
            <a:avLst/>
          </a:prstGeom>
          <a:solidFill>
            <a:schemeClr val="accent4">
              <a:lumMod val="75000"/>
              <a:alpha val="5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sp>
        <p:nvSpPr>
          <p:cNvPr id="16" name="13 Rectángulo"/>
          <p:cNvSpPr/>
          <p:nvPr/>
        </p:nvSpPr>
        <p:spPr>
          <a:xfrm>
            <a:off x="539552" y="4046664"/>
            <a:ext cx="1584000" cy="1332000"/>
          </a:xfrm>
          <a:prstGeom prst="rect">
            <a:avLst/>
          </a:prstGeom>
          <a:solidFill>
            <a:schemeClr val="accent4">
              <a:lumMod val="75000"/>
              <a:alpha val="5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7" name="13 Rectángulo"/>
          <p:cNvSpPr/>
          <p:nvPr/>
        </p:nvSpPr>
        <p:spPr>
          <a:xfrm>
            <a:off x="2276630" y="4046664"/>
            <a:ext cx="6471833" cy="1322161"/>
          </a:xfrm>
          <a:prstGeom prst="rect">
            <a:avLst/>
          </a:prstGeom>
          <a:solidFill>
            <a:schemeClr val="accent4">
              <a:lumMod val="75000"/>
              <a:alpha val="5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42900" indent="-342900" eaLnBrk="1" fontAlgn="auto" hangingPunct="1">
              <a:spcBef>
                <a:spcPts val="0"/>
              </a:spcBef>
              <a:spcAft>
                <a:spcPts val="0"/>
              </a:spcAft>
              <a:buFont typeface="+mj-lt"/>
              <a:buAutoNum type="arabicPeriod"/>
            </a:pPr>
            <a:r>
              <a:rPr lang="en-GB" sz="1600" dirty="0" err="1">
                <a:solidFill>
                  <a:prstClr val="black"/>
                </a:solidFill>
              </a:rPr>
              <a:t>Smartquesina</a:t>
            </a:r>
            <a:endParaRPr lang="en-GB" sz="1600" dirty="0">
              <a:solidFill>
                <a:prstClr val="black"/>
              </a:solidFill>
            </a:endParaRPr>
          </a:p>
          <a:p>
            <a:pPr marL="342900" indent="-342900" eaLnBrk="1" fontAlgn="auto" hangingPunct="1">
              <a:spcBef>
                <a:spcPts val="0"/>
              </a:spcBef>
              <a:spcAft>
                <a:spcPts val="0"/>
              </a:spcAft>
              <a:buFont typeface="+mj-lt"/>
              <a:buAutoNum type="arabicPeriod"/>
            </a:pPr>
            <a:r>
              <a:rPr lang="en-GB" sz="1600" dirty="0" err="1">
                <a:solidFill>
                  <a:prstClr val="black"/>
                </a:solidFill>
              </a:rPr>
              <a:t>Kioskos</a:t>
            </a:r>
            <a:endParaRPr lang="en-GB" sz="1600" dirty="0">
              <a:solidFill>
                <a:prstClr val="black"/>
              </a:solidFill>
            </a:endParaRPr>
          </a:p>
          <a:p>
            <a:pPr marL="342900" indent="-342900" eaLnBrk="1" fontAlgn="auto" hangingPunct="1">
              <a:spcBef>
                <a:spcPts val="0"/>
              </a:spcBef>
              <a:spcAft>
                <a:spcPts val="0"/>
              </a:spcAft>
              <a:buFont typeface="+mj-lt"/>
              <a:buAutoNum type="arabicPeriod"/>
            </a:pPr>
            <a:r>
              <a:rPr lang="en-GB" sz="1600" dirty="0">
                <a:solidFill>
                  <a:prstClr val="black"/>
                </a:solidFill>
              </a:rPr>
              <a:t>Cyclist Panel</a:t>
            </a:r>
          </a:p>
        </p:txBody>
      </p:sp>
      <p:pic>
        <p:nvPicPr>
          <p:cNvPr id="13" name="Imat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124744"/>
            <a:ext cx="2769072" cy="2754055"/>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367858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78226" y="231031"/>
            <a:ext cx="7514254"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INTELLIGENT </a:t>
            </a:r>
            <a:r>
              <a:rPr lang="es-ES_tradnl" sz="2400" dirty="0">
                <a:solidFill>
                  <a:srgbClr val="FFC000"/>
                </a:solidFill>
                <a:latin typeface="Calibri"/>
              </a:rPr>
              <a:t>URBAN FURNITURE,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11" name="QuadreDeText 10"/>
          <p:cNvSpPr txBox="1"/>
          <p:nvPr/>
        </p:nvSpPr>
        <p:spPr>
          <a:xfrm>
            <a:off x="107504" y="5949280"/>
            <a:ext cx="8856984" cy="707886"/>
          </a:xfrm>
          <a:prstGeom prst="rect">
            <a:avLst/>
          </a:prstGeom>
          <a:noFill/>
        </p:spPr>
        <p:txBody>
          <a:bodyPr wrap="square" rtlCol="0">
            <a:spAutoFit/>
          </a:bodyPr>
          <a:lstStyle/>
          <a:p>
            <a:pPr algn="ctr" eaLnBrk="1" fontAlgn="auto" hangingPunct="1">
              <a:spcBef>
                <a:spcPts val="0"/>
              </a:spcBef>
              <a:spcAft>
                <a:spcPts val="0"/>
              </a:spcAft>
            </a:pPr>
            <a:r>
              <a:rPr lang="es-ES_tradnl" sz="2000" dirty="0">
                <a:solidFill>
                  <a:prstClr val="black"/>
                </a:solidFill>
                <a:latin typeface="Calibri"/>
              </a:rPr>
              <a:t>SMARTQUESINA IN SMART BUS SHELTER – TABLET</a:t>
            </a:r>
          </a:p>
          <a:p>
            <a:pPr algn="ctr" eaLnBrk="1" fontAlgn="auto" hangingPunct="1">
              <a:spcBef>
                <a:spcPts val="0"/>
              </a:spcBef>
              <a:spcAft>
                <a:spcPts val="0"/>
              </a:spcAft>
            </a:pPr>
            <a:r>
              <a:rPr lang="es-ES_tradnl" sz="2000" dirty="0">
                <a:solidFill>
                  <a:prstClr val="white">
                    <a:lumMod val="50000"/>
                  </a:prstClr>
                </a:solidFill>
                <a:latin typeface="Calibri"/>
              </a:rPr>
              <a:t>Gran </a:t>
            </a:r>
            <a:r>
              <a:rPr lang="es-ES_tradnl" sz="2000" dirty="0" err="1">
                <a:solidFill>
                  <a:prstClr val="white">
                    <a:lumMod val="50000"/>
                  </a:prstClr>
                </a:solidFill>
                <a:latin typeface="Calibri"/>
              </a:rPr>
              <a:t>Via</a:t>
            </a:r>
            <a:r>
              <a:rPr lang="es-ES_tradnl" sz="2000" dirty="0">
                <a:solidFill>
                  <a:prstClr val="white">
                    <a:lumMod val="50000"/>
                  </a:prstClr>
                </a:solidFill>
                <a:latin typeface="Calibri"/>
              </a:rPr>
              <a:t> </a:t>
            </a:r>
            <a:r>
              <a:rPr lang="es-ES_tradnl" sz="2000" dirty="0" err="1" smtClean="0">
                <a:solidFill>
                  <a:prstClr val="white">
                    <a:lumMod val="50000"/>
                  </a:prstClr>
                </a:solidFill>
                <a:latin typeface="Calibri"/>
              </a:rPr>
              <a:t>Fair</a:t>
            </a:r>
            <a:r>
              <a:rPr lang="es-ES_tradnl" sz="2000" dirty="0" smtClean="0">
                <a:solidFill>
                  <a:prstClr val="white">
                    <a:lumMod val="50000"/>
                  </a:prstClr>
                </a:solidFill>
                <a:latin typeface="Calibri"/>
              </a:rPr>
              <a:t>, Barcelona</a:t>
            </a:r>
            <a:endParaRPr lang="ca-ES" sz="2000" dirty="0" smtClean="0">
              <a:solidFill>
                <a:prstClr val="white">
                  <a:lumMod val="50000"/>
                </a:prstClr>
              </a:solidFill>
              <a:latin typeface="Calibri"/>
            </a:endParaRPr>
          </a:p>
        </p:txBody>
      </p:sp>
      <p:pic>
        <p:nvPicPr>
          <p:cNvPr id="6"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929520"/>
            <a:ext cx="7416824" cy="4947752"/>
          </a:xfrm>
          <a:prstGeom prst="rect">
            <a:avLst/>
          </a:prstGeom>
        </p:spPr>
      </p:pic>
    </p:spTree>
    <p:extLst>
      <p:ext uri="{BB962C8B-B14F-4D97-AF65-F5344CB8AC3E}">
        <p14:creationId xmlns:p14="http://schemas.microsoft.com/office/powerpoint/2010/main" val="27564581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565920" y="231031"/>
            <a:ext cx="7326560" cy="461665"/>
          </a:xfrm>
          <a:prstGeom prst="rect">
            <a:avLst/>
          </a:prstGeom>
          <a:noFill/>
        </p:spPr>
        <p:txBody>
          <a:bodyPr wrap="square" rtlCol="0">
            <a:spAutoFit/>
          </a:bodyPr>
          <a:lstStyle/>
          <a:p>
            <a:pPr eaLnBrk="1" fontAlgn="auto" hangingPunct="1">
              <a:spcBef>
                <a:spcPts val="0"/>
              </a:spcBef>
              <a:spcAft>
                <a:spcPts val="0"/>
              </a:spcAft>
            </a:pPr>
            <a:r>
              <a:rPr lang="es-ES_tradnl" sz="2400" dirty="0" err="1" smtClean="0">
                <a:solidFill>
                  <a:srgbClr val="FFC000"/>
                </a:solidFill>
                <a:latin typeface="Calibri"/>
              </a:rPr>
              <a:t>Citizen</a:t>
            </a:r>
            <a:r>
              <a:rPr lang="es-ES_tradnl" sz="2400" dirty="0" smtClean="0">
                <a:solidFill>
                  <a:srgbClr val="FFC000"/>
                </a:solidFill>
                <a:latin typeface="Calibri"/>
              </a:rPr>
              <a:t> </a:t>
            </a:r>
            <a:r>
              <a:rPr lang="es-ES_tradnl" sz="2400" dirty="0" err="1" smtClean="0">
                <a:solidFill>
                  <a:srgbClr val="FFC000"/>
                </a:solidFill>
                <a:latin typeface="Calibri"/>
              </a:rPr>
              <a:t>Facilitation</a:t>
            </a:r>
            <a:r>
              <a:rPr lang="es-ES_tradnl" sz="2400" dirty="0" smtClean="0">
                <a:solidFill>
                  <a:srgbClr val="FFC000"/>
                </a:solidFill>
                <a:latin typeface="Calibri"/>
              </a:rPr>
              <a:t> Centre, </a:t>
            </a:r>
            <a:r>
              <a:rPr lang="es-ES_tradnl" sz="2400" dirty="0">
                <a:solidFill>
                  <a:srgbClr val="FFC000"/>
                </a:solidFill>
                <a:latin typeface="Calibri"/>
              </a:rPr>
              <a:t>Barcelona, </a:t>
            </a:r>
            <a:r>
              <a:rPr lang="es-ES_tradnl" sz="2400" dirty="0" err="1">
                <a:solidFill>
                  <a:srgbClr val="FFC000"/>
                </a:solidFill>
                <a:latin typeface="Calibri"/>
              </a:rPr>
              <a:t>Spain</a:t>
            </a:r>
            <a:endParaRPr lang="ca-ES" sz="2400" dirty="0">
              <a:solidFill>
                <a:srgbClr val="FFC000"/>
              </a:solidFill>
              <a:latin typeface="Calibri"/>
            </a:endParaRPr>
          </a:p>
        </p:txBody>
      </p:sp>
      <p:pic>
        <p:nvPicPr>
          <p:cNvPr id="2" name="Imat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9" y="774340"/>
            <a:ext cx="4019310" cy="5359079"/>
          </a:xfrm>
          <a:prstGeom prst="rect">
            <a:avLst/>
          </a:prstGeom>
        </p:spPr>
      </p:pic>
      <p:sp>
        <p:nvSpPr>
          <p:cNvPr id="8" name="QuadreDeText 7"/>
          <p:cNvSpPr txBox="1"/>
          <p:nvPr/>
        </p:nvSpPr>
        <p:spPr>
          <a:xfrm>
            <a:off x="1565920" y="6105490"/>
            <a:ext cx="6192688" cy="707886"/>
          </a:xfrm>
          <a:prstGeom prst="rect">
            <a:avLst/>
          </a:prstGeom>
          <a:noFill/>
        </p:spPr>
        <p:txBody>
          <a:bodyPr wrap="square" rtlCol="0">
            <a:spAutoFit/>
          </a:bodyPr>
          <a:lstStyle/>
          <a:p>
            <a:pPr algn="ctr" eaLnBrk="1" fontAlgn="auto" hangingPunct="1">
              <a:spcBef>
                <a:spcPts val="0"/>
              </a:spcBef>
              <a:spcAft>
                <a:spcPts val="0"/>
              </a:spcAft>
            </a:pPr>
            <a:r>
              <a:rPr lang="es-ES_tradnl" sz="2000" dirty="0">
                <a:solidFill>
                  <a:prstClr val="black"/>
                </a:solidFill>
                <a:latin typeface="Calibri"/>
              </a:rPr>
              <a:t>VIRTUAL CITIZEN CARE OFFICE</a:t>
            </a:r>
          </a:p>
          <a:p>
            <a:pPr algn="ctr" eaLnBrk="1" fontAlgn="auto" hangingPunct="1">
              <a:spcBef>
                <a:spcPts val="0"/>
              </a:spcBef>
              <a:spcAft>
                <a:spcPts val="0"/>
              </a:spcAft>
            </a:pPr>
            <a:r>
              <a:rPr lang="es-ES_tradnl" sz="2000" dirty="0">
                <a:solidFill>
                  <a:prstClr val="white">
                    <a:lumMod val="50000"/>
                  </a:prstClr>
                </a:solidFill>
                <a:latin typeface="Calibri"/>
              </a:rPr>
              <a:t>Casa del </a:t>
            </a:r>
            <a:r>
              <a:rPr lang="es-ES_tradnl" sz="2000" dirty="0" err="1">
                <a:solidFill>
                  <a:prstClr val="white">
                    <a:lumMod val="50000"/>
                  </a:prstClr>
                </a:solidFill>
                <a:latin typeface="Calibri"/>
              </a:rPr>
              <a:t>Mig</a:t>
            </a:r>
            <a:r>
              <a:rPr lang="es-ES_tradnl" sz="2000" dirty="0">
                <a:solidFill>
                  <a:prstClr val="white">
                    <a:lumMod val="50000"/>
                  </a:prstClr>
                </a:solidFill>
                <a:latin typeface="Calibri"/>
              </a:rPr>
              <a:t> </a:t>
            </a:r>
            <a:r>
              <a:rPr lang="es-ES_tradnl" sz="2000" dirty="0" smtClean="0">
                <a:solidFill>
                  <a:prstClr val="white">
                    <a:lumMod val="50000"/>
                  </a:prstClr>
                </a:solidFill>
                <a:latin typeface="Calibri"/>
              </a:rPr>
              <a:t>2, Barcelona</a:t>
            </a:r>
            <a:endParaRPr lang="ca-ES" sz="2000" dirty="0" smtClean="0">
              <a:solidFill>
                <a:prstClr val="white">
                  <a:lumMod val="50000"/>
                </a:prstClr>
              </a:solidFill>
              <a:latin typeface="Calibri"/>
            </a:endParaRPr>
          </a:p>
        </p:txBody>
      </p:sp>
    </p:spTree>
    <p:extLst>
      <p:ext uri="{BB962C8B-B14F-4D97-AF65-F5344CB8AC3E}">
        <p14:creationId xmlns:p14="http://schemas.microsoft.com/office/powerpoint/2010/main" val="10380460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78226" y="231031"/>
            <a:ext cx="7514254"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BARCELONA </a:t>
            </a:r>
            <a:r>
              <a:rPr lang="es-ES_tradnl" sz="2400" dirty="0">
                <a:solidFill>
                  <a:srgbClr val="FFC000"/>
                </a:solidFill>
                <a:latin typeface="Calibri"/>
              </a:rPr>
              <a:t>IN YOUR POCKET,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052736"/>
            <a:ext cx="1584176"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Goal</a:t>
            </a:r>
            <a:r>
              <a:rPr lang="es-ES" sz="1800" dirty="0">
                <a:solidFill>
                  <a:prstClr val="black"/>
                </a:solidFill>
              </a:rPr>
              <a:t> </a:t>
            </a:r>
          </a:p>
        </p:txBody>
      </p:sp>
      <p:sp>
        <p:nvSpPr>
          <p:cNvPr id="8" name="7 Rectángulo"/>
          <p:cNvSpPr/>
          <p:nvPr/>
        </p:nvSpPr>
        <p:spPr>
          <a:xfrm>
            <a:off x="5292464" y="1052736"/>
            <a:ext cx="3456000"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b="0" dirty="0">
                <a:solidFill>
                  <a:prstClr val="black"/>
                </a:solidFill>
              </a:rPr>
              <a:t>Fostering </a:t>
            </a:r>
            <a:r>
              <a:rPr lang="en-GB" sz="1600" dirty="0">
                <a:solidFill>
                  <a:prstClr val="black"/>
                </a:solidFill>
              </a:rPr>
              <a:t>the use of mobile technologies  </a:t>
            </a:r>
            <a:r>
              <a:rPr lang="en-GB" sz="1600" b="0" dirty="0">
                <a:solidFill>
                  <a:prstClr val="black"/>
                </a:solidFill>
              </a:rPr>
              <a:t>to access city services, </a:t>
            </a:r>
            <a:r>
              <a:rPr lang="en-GB" sz="1600" dirty="0">
                <a:solidFill>
                  <a:prstClr val="black"/>
                </a:solidFill>
              </a:rPr>
              <a:t>boost mobile industry </a:t>
            </a:r>
            <a:r>
              <a:rPr lang="en-GB" sz="1600" b="0" dirty="0">
                <a:solidFill>
                  <a:prstClr val="black"/>
                </a:solidFill>
              </a:rPr>
              <a:t>and place Barcelona as a </a:t>
            </a:r>
            <a:r>
              <a:rPr lang="en-GB" sz="1600" dirty="0">
                <a:solidFill>
                  <a:prstClr val="black"/>
                </a:solidFill>
              </a:rPr>
              <a:t>mobile technology reference</a:t>
            </a:r>
            <a:r>
              <a:rPr lang="en-GB" sz="1600" b="0" dirty="0">
                <a:solidFill>
                  <a:prstClr val="black"/>
                </a:solidFill>
              </a:rPr>
              <a:t>.</a:t>
            </a:r>
          </a:p>
        </p:txBody>
      </p:sp>
      <p:sp>
        <p:nvSpPr>
          <p:cNvPr id="11" name="10 Rectángulo"/>
          <p:cNvSpPr/>
          <p:nvPr/>
        </p:nvSpPr>
        <p:spPr>
          <a:xfrm>
            <a:off x="5284080" y="2529048"/>
            <a:ext cx="3456208"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dirty="0">
                <a:solidFill>
                  <a:prstClr val="black"/>
                </a:solidFill>
              </a:rPr>
              <a:t>Develop and promote apps</a:t>
            </a:r>
            <a:r>
              <a:rPr lang="en-GB" sz="1600" b="0" dirty="0">
                <a:solidFill>
                  <a:prstClr val="black"/>
                </a:solidFill>
              </a:rPr>
              <a:t> aimed at easing and enriching the lives of Barcelona’s residents and visitors.</a:t>
            </a:r>
          </a:p>
        </p:txBody>
      </p:sp>
      <p:sp>
        <p:nvSpPr>
          <p:cNvPr id="12" name="11 Rectángulo"/>
          <p:cNvSpPr/>
          <p:nvPr/>
        </p:nvSpPr>
        <p:spPr>
          <a:xfrm>
            <a:off x="3555888" y="2529048"/>
            <a:ext cx="1584176"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sp>
        <p:nvSpPr>
          <p:cNvPr id="17" name="13 Rectángulo"/>
          <p:cNvSpPr/>
          <p:nvPr/>
        </p:nvSpPr>
        <p:spPr>
          <a:xfrm>
            <a:off x="611561" y="4077072"/>
            <a:ext cx="1584000"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8" name="13 Rectángulo"/>
          <p:cNvSpPr/>
          <p:nvPr/>
        </p:nvSpPr>
        <p:spPr>
          <a:xfrm>
            <a:off x="2348639" y="4077072"/>
            <a:ext cx="6391649" cy="1322161"/>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indent="-342900" eaLnBrk="1" fontAlgn="auto" hangingPunct="1">
              <a:spcBef>
                <a:spcPts val="0"/>
              </a:spcBef>
              <a:spcAft>
                <a:spcPts val="0"/>
              </a:spcAft>
              <a:buFont typeface="+mj-lt"/>
              <a:buAutoNum type="arabicPeriod"/>
            </a:pPr>
            <a:r>
              <a:rPr lang="en-GB" sz="1600" dirty="0">
                <a:solidFill>
                  <a:prstClr val="black"/>
                </a:solidFill>
              </a:rPr>
              <a:t>Barcelona </a:t>
            </a:r>
            <a:r>
              <a:rPr lang="en-GB" sz="1600" dirty="0" err="1">
                <a:solidFill>
                  <a:prstClr val="black"/>
                </a:solidFill>
              </a:rPr>
              <a:t>Contacless</a:t>
            </a:r>
            <a:endParaRPr lang="en-GB" sz="1600" dirty="0">
              <a:solidFill>
                <a:prstClr val="black"/>
              </a:solidFill>
            </a:endParaRPr>
          </a:p>
          <a:p>
            <a:pPr marL="342900" indent="-342900" eaLnBrk="1" fontAlgn="auto" hangingPunct="1">
              <a:spcBef>
                <a:spcPts val="0"/>
              </a:spcBef>
              <a:spcAft>
                <a:spcPts val="0"/>
              </a:spcAft>
              <a:buFont typeface="+mj-lt"/>
              <a:buAutoNum type="arabicPeriod"/>
            </a:pPr>
            <a:r>
              <a:rPr lang="en-GB" sz="1600" dirty="0">
                <a:solidFill>
                  <a:prstClr val="black"/>
                </a:solidFill>
              </a:rPr>
              <a:t>Apps </a:t>
            </a:r>
          </a:p>
          <a:p>
            <a:pPr marL="342900" indent="-342900" eaLnBrk="1" fontAlgn="auto" hangingPunct="1">
              <a:spcBef>
                <a:spcPts val="0"/>
              </a:spcBef>
              <a:spcAft>
                <a:spcPts val="0"/>
              </a:spcAft>
              <a:buFont typeface="+mj-lt"/>
              <a:buAutoNum type="arabicPeriod"/>
            </a:pPr>
            <a:r>
              <a:rPr lang="en-GB" sz="1600" dirty="0">
                <a:solidFill>
                  <a:prstClr val="black"/>
                </a:solidFill>
              </a:rPr>
              <a:t>Digital Identity</a:t>
            </a:r>
          </a:p>
          <a:p>
            <a:pPr marL="342900" indent="-342900" eaLnBrk="1" fontAlgn="auto" hangingPunct="1">
              <a:spcBef>
                <a:spcPts val="0"/>
              </a:spcBef>
              <a:spcAft>
                <a:spcPts val="0"/>
              </a:spcAft>
              <a:buFont typeface="+mj-lt"/>
              <a:buAutoNum type="arabicPeriod"/>
            </a:pPr>
            <a:r>
              <a:rPr lang="en-GB" sz="1600" dirty="0">
                <a:solidFill>
                  <a:prstClr val="black"/>
                </a:solidFill>
              </a:rPr>
              <a:t>Apps4bcn</a:t>
            </a:r>
          </a:p>
        </p:txBody>
      </p:sp>
      <p:pic>
        <p:nvPicPr>
          <p:cNvPr id="19" name="Imatge 18"/>
          <p:cNvPicPr>
            <a:picLocks noChangeAspect="1"/>
          </p:cNvPicPr>
          <p:nvPr/>
        </p:nvPicPr>
        <p:blipFill rotWithShape="1">
          <a:blip r:embed="rId3" cstate="print">
            <a:extLst>
              <a:ext uri="{28A0092B-C50C-407E-A947-70E740481C1C}">
                <a14:useLocalDpi xmlns:a14="http://schemas.microsoft.com/office/drawing/2010/main" val="0"/>
              </a:ext>
            </a:extLst>
          </a:blip>
          <a:srcRect l="5040" t="-187" r="14502" b="-1053"/>
          <a:stretch/>
        </p:blipFill>
        <p:spPr>
          <a:xfrm rot="5400000">
            <a:off x="565540" y="1131235"/>
            <a:ext cx="2788813" cy="263181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55383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38470" y="231031"/>
            <a:ext cx="7554010"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OPTIMISED </a:t>
            </a:r>
            <a:r>
              <a:rPr lang="es-ES_tradnl" sz="2400" dirty="0">
                <a:solidFill>
                  <a:srgbClr val="FFC000"/>
                </a:solidFill>
                <a:latin typeface="Calibri"/>
              </a:rPr>
              <a:t>WASTE COLLECTION,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124744"/>
            <a:ext cx="1584176" cy="1332000"/>
          </a:xfrm>
          <a:prstGeom prst="rect">
            <a:avLst/>
          </a:prstGeom>
          <a:solidFill>
            <a:schemeClr val="bg2">
              <a:lumMod val="50000"/>
              <a:alpha val="54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Goal</a:t>
            </a:r>
            <a:endParaRPr lang="es-ES" sz="1800" dirty="0">
              <a:solidFill>
                <a:prstClr val="black"/>
              </a:solidFill>
            </a:endParaRPr>
          </a:p>
        </p:txBody>
      </p:sp>
      <p:sp>
        <p:nvSpPr>
          <p:cNvPr id="8" name="7 Rectángulo"/>
          <p:cNvSpPr/>
          <p:nvPr/>
        </p:nvSpPr>
        <p:spPr>
          <a:xfrm>
            <a:off x="5292464" y="1124744"/>
            <a:ext cx="3456000" cy="1332000"/>
          </a:xfrm>
          <a:prstGeom prst="rect">
            <a:avLst/>
          </a:prstGeom>
          <a:solidFill>
            <a:schemeClr val="bg2">
              <a:lumMod val="50000"/>
              <a:alpha val="54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dirty="0">
                <a:solidFill>
                  <a:prstClr val="black"/>
                </a:solidFill>
              </a:rPr>
              <a:t>Optimize </a:t>
            </a:r>
            <a:r>
              <a:rPr lang="en-GB" sz="1600" b="0" dirty="0">
                <a:solidFill>
                  <a:prstClr val="black"/>
                </a:solidFill>
              </a:rPr>
              <a:t>the urban waste management. </a:t>
            </a:r>
          </a:p>
        </p:txBody>
      </p:sp>
      <p:sp>
        <p:nvSpPr>
          <p:cNvPr id="11" name="10 Rectángulo"/>
          <p:cNvSpPr/>
          <p:nvPr/>
        </p:nvSpPr>
        <p:spPr>
          <a:xfrm>
            <a:off x="5284080" y="2564904"/>
            <a:ext cx="3456208" cy="1332000"/>
          </a:xfrm>
          <a:prstGeom prst="rect">
            <a:avLst/>
          </a:prstGeom>
          <a:solidFill>
            <a:schemeClr val="bg2">
              <a:lumMod val="50000"/>
              <a:alpha val="54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n-GB" sz="1600" b="0" dirty="0">
                <a:solidFill>
                  <a:prstClr val="black"/>
                </a:solidFill>
              </a:rPr>
              <a:t>Provide a </a:t>
            </a:r>
            <a:r>
              <a:rPr lang="en-GB" sz="1600" dirty="0">
                <a:solidFill>
                  <a:prstClr val="black"/>
                </a:solidFill>
              </a:rPr>
              <a:t>smart automatized system </a:t>
            </a:r>
            <a:r>
              <a:rPr lang="en-GB" sz="1600" b="0" dirty="0">
                <a:solidFill>
                  <a:prstClr val="black"/>
                </a:solidFill>
              </a:rPr>
              <a:t>to collect </a:t>
            </a:r>
            <a:r>
              <a:rPr lang="en-GB" sz="1600" dirty="0">
                <a:solidFill>
                  <a:prstClr val="black"/>
                </a:solidFill>
              </a:rPr>
              <a:t>waste</a:t>
            </a:r>
            <a:r>
              <a:rPr lang="en-GB" sz="1600" b="0" dirty="0">
                <a:solidFill>
                  <a:prstClr val="black"/>
                </a:solidFill>
              </a:rPr>
              <a:t> and improving the recycling rates.</a:t>
            </a:r>
          </a:p>
        </p:txBody>
      </p:sp>
      <p:sp>
        <p:nvSpPr>
          <p:cNvPr id="12" name="11 Rectángulo"/>
          <p:cNvSpPr/>
          <p:nvPr/>
        </p:nvSpPr>
        <p:spPr>
          <a:xfrm>
            <a:off x="3555888" y="2564904"/>
            <a:ext cx="1584176" cy="1332000"/>
          </a:xfrm>
          <a:prstGeom prst="rect">
            <a:avLst/>
          </a:prstGeom>
          <a:solidFill>
            <a:schemeClr val="bg2">
              <a:lumMod val="50000"/>
              <a:alpha val="54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pic>
        <p:nvPicPr>
          <p:cNvPr id="15" name="Picture 2" descr="http://t2.gstatic.com/images?q=tbn:ANd9GcTaxDTyl5R7NodYRlsJze8Rn2ziGhXuUgP42VFFnhgxghWM80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24744"/>
            <a:ext cx="2770006" cy="2736000"/>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611561" y="4077072"/>
            <a:ext cx="1584000" cy="1332000"/>
          </a:xfrm>
          <a:prstGeom prst="rect">
            <a:avLst/>
          </a:prstGeom>
          <a:solidFill>
            <a:schemeClr val="bg2">
              <a:lumMod val="50000"/>
              <a:alpha val="54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Partners</a:t>
            </a:r>
            <a:endParaRPr lang="es-ES" sz="1800" dirty="0">
              <a:solidFill>
                <a:prstClr val="black"/>
              </a:solidFill>
            </a:endParaRPr>
          </a:p>
        </p:txBody>
      </p:sp>
      <p:sp>
        <p:nvSpPr>
          <p:cNvPr id="16" name="13 Rectángulo"/>
          <p:cNvSpPr/>
          <p:nvPr/>
        </p:nvSpPr>
        <p:spPr>
          <a:xfrm>
            <a:off x="2348639" y="4077072"/>
            <a:ext cx="6391649" cy="1322161"/>
          </a:xfrm>
          <a:prstGeom prst="rect">
            <a:avLst/>
          </a:prstGeom>
          <a:solidFill>
            <a:schemeClr val="bg2">
              <a:lumMod val="50000"/>
              <a:alpha val="54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42900" indent="-342900" eaLnBrk="1" fontAlgn="auto" hangingPunct="1">
              <a:spcBef>
                <a:spcPts val="0"/>
              </a:spcBef>
              <a:spcAft>
                <a:spcPts val="0"/>
              </a:spcAft>
              <a:buFont typeface="+mj-lt"/>
              <a:buAutoNum type="arabicPeriod"/>
            </a:pPr>
            <a:r>
              <a:rPr lang="en-GB" sz="1600" dirty="0">
                <a:solidFill>
                  <a:prstClr val="black"/>
                </a:solidFill>
              </a:rPr>
              <a:t>Optimised waste collection</a:t>
            </a:r>
          </a:p>
          <a:p>
            <a:pPr marL="342900" indent="-342900" eaLnBrk="1" fontAlgn="auto" hangingPunct="1">
              <a:spcBef>
                <a:spcPts val="0"/>
              </a:spcBef>
              <a:spcAft>
                <a:spcPts val="0"/>
              </a:spcAft>
              <a:buFont typeface="+mj-lt"/>
              <a:buAutoNum type="arabicPeriod"/>
            </a:pPr>
            <a:r>
              <a:rPr lang="en-GB" sz="1600" dirty="0">
                <a:solidFill>
                  <a:prstClr val="black"/>
                </a:solidFill>
              </a:rPr>
              <a:t>Green mobile point</a:t>
            </a:r>
          </a:p>
        </p:txBody>
      </p:sp>
    </p:spTree>
    <p:extLst>
      <p:ext uri="{BB962C8B-B14F-4D97-AF65-F5344CB8AC3E}">
        <p14:creationId xmlns:p14="http://schemas.microsoft.com/office/powerpoint/2010/main" val="6067538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431234" y="231031"/>
            <a:ext cx="7461245"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OPTIMISED </a:t>
            </a:r>
            <a:r>
              <a:rPr lang="es-ES_tradnl" sz="2400" dirty="0">
                <a:solidFill>
                  <a:srgbClr val="FFC000"/>
                </a:solidFill>
                <a:latin typeface="Calibri"/>
              </a:rPr>
              <a:t>WASTE COLLECTION, Barcelona, </a:t>
            </a:r>
            <a:r>
              <a:rPr lang="es-ES_tradnl" sz="2400" dirty="0" err="1">
                <a:solidFill>
                  <a:srgbClr val="FFC000"/>
                </a:solidFill>
                <a:latin typeface="Calibri"/>
              </a:rPr>
              <a:t>Spain</a:t>
            </a:r>
            <a:endParaRPr lang="ca-ES" sz="2400" dirty="0">
              <a:solidFill>
                <a:srgbClr val="FFC000"/>
              </a:solidFill>
              <a:latin typeface="Calibri"/>
            </a:endParaRPr>
          </a:p>
        </p:txBody>
      </p:sp>
      <p:pic>
        <p:nvPicPr>
          <p:cNvPr id="6" name="Picture 2" descr="http://farm4.staticflickr.com/3272/5874851855_b723de7ff3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620688"/>
            <a:ext cx="6840760" cy="5066440"/>
          </a:xfrm>
          <a:prstGeom prst="rect">
            <a:avLst/>
          </a:prstGeom>
          <a:noFill/>
          <a:extLst>
            <a:ext uri="{909E8E84-426E-40DD-AFC4-6F175D3DCCD1}">
              <a14:hiddenFill xmlns:a14="http://schemas.microsoft.com/office/drawing/2010/main">
                <a:solidFill>
                  <a:srgbClr val="FFFFFF"/>
                </a:solidFill>
              </a14:hiddenFill>
            </a:ext>
          </a:extLst>
        </p:spPr>
      </p:pic>
      <p:sp>
        <p:nvSpPr>
          <p:cNvPr id="7" name="QuadreDeText 6"/>
          <p:cNvSpPr txBox="1"/>
          <p:nvPr/>
        </p:nvSpPr>
        <p:spPr>
          <a:xfrm>
            <a:off x="1115616" y="5661248"/>
            <a:ext cx="6642992" cy="830997"/>
          </a:xfrm>
          <a:prstGeom prst="rect">
            <a:avLst/>
          </a:prstGeom>
          <a:noFill/>
        </p:spPr>
        <p:txBody>
          <a:bodyPr wrap="square" rtlCol="0">
            <a:spAutoFit/>
          </a:bodyPr>
          <a:lstStyle/>
          <a:p>
            <a:pPr algn="ctr" eaLnBrk="1" fontAlgn="auto" hangingPunct="1">
              <a:spcBef>
                <a:spcPts val="0"/>
              </a:spcBef>
              <a:spcAft>
                <a:spcPts val="0"/>
              </a:spcAft>
            </a:pPr>
            <a:r>
              <a:rPr lang="es-ES_tradnl" sz="2000" dirty="0">
                <a:solidFill>
                  <a:prstClr val="black"/>
                </a:solidFill>
                <a:latin typeface="Calibri"/>
              </a:rPr>
              <a:t>1 OF THE </a:t>
            </a:r>
            <a:r>
              <a:rPr lang="es-ES_tradnl" sz="2800" dirty="0">
                <a:solidFill>
                  <a:prstClr val="black"/>
                </a:solidFill>
                <a:latin typeface="Calibri"/>
              </a:rPr>
              <a:t>90</a:t>
            </a:r>
            <a:r>
              <a:rPr lang="es-ES_tradnl" sz="2000" dirty="0">
                <a:solidFill>
                  <a:prstClr val="black"/>
                </a:solidFill>
                <a:latin typeface="Calibri"/>
              </a:rPr>
              <a:t> GREEN MOBILE POINT STOP</a:t>
            </a:r>
          </a:p>
          <a:p>
            <a:pPr algn="ctr" eaLnBrk="1" fontAlgn="auto" hangingPunct="1">
              <a:spcBef>
                <a:spcPts val="0"/>
              </a:spcBef>
              <a:spcAft>
                <a:spcPts val="0"/>
              </a:spcAft>
            </a:pPr>
            <a:r>
              <a:rPr lang="pt-BR" sz="2000" dirty="0">
                <a:solidFill>
                  <a:prstClr val="white">
                    <a:lumMod val="50000"/>
                  </a:prstClr>
                </a:solidFill>
                <a:latin typeface="Calibri"/>
              </a:rPr>
              <a:t>Joan Sales / Poesia </a:t>
            </a:r>
            <a:r>
              <a:rPr lang="pt-BR" sz="2000" dirty="0" err="1">
                <a:solidFill>
                  <a:prstClr val="white">
                    <a:lumMod val="50000"/>
                  </a:prstClr>
                </a:solidFill>
                <a:latin typeface="Calibri"/>
              </a:rPr>
              <a:t>Mondays</a:t>
            </a:r>
            <a:r>
              <a:rPr lang="pt-BR" sz="2000" dirty="0">
                <a:solidFill>
                  <a:prstClr val="white">
                    <a:lumMod val="50000"/>
                  </a:prstClr>
                </a:solidFill>
                <a:latin typeface="Calibri"/>
              </a:rPr>
              <a:t> </a:t>
            </a:r>
            <a:r>
              <a:rPr lang="pt-BR" sz="2000" dirty="0" err="1">
                <a:solidFill>
                  <a:prstClr val="white">
                    <a:lumMod val="50000"/>
                  </a:prstClr>
                </a:solidFill>
                <a:latin typeface="Calibri"/>
              </a:rPr>
              <a:t>from</a:t>
            </a:r>
            <a:r>
              <a:rPr lang="pt-BR" sz="2000" dirty="0">
                <a:solidFill>
                  <a:prstClr val="white">
                    <a:lumMod val="50000"/>
                  </a:prstClr>
                </a:solidFill>
                <a:latin typeface="Calibri"/>
              </a:rPr>
              <a:t> 16:00 </a:t>
            </a:r>
            <a:r>
              <a:rPr lang="pt-BR" sz="2000" dirty="0" err="1">
                <a:solidFill>
                  <a:prstClr val="white">
                    <a:lumMod val="50000"/>
                  </a:prstClr>
                </a:solidFill>
                <a:latin typeface="Calibri"/>
              </a:rPr>
              <a:t>to</a:t>
            </a:r>
            <a:r>
              <a:rPr lang="pt-BR" sz="2000" dirty="0">
                <a:solidFill>
                  <a:prstClr val="white">
                    <a:lumMod val="50000"/>
                  </a:prstClr>
                </a:solidFill>
                <a:latin typeface="Calibri"/>
              </a:rPr>
              <a:t> 19:30h</a:t>
            </a:r>
            <a:endParaRPr lang="es-ES_tradnl" sz="2000" dirty="0">
              <a:solidFill>
                <a:prstClr val="white">
                  <a:lumMod val="50000"/>
                </a:prstClr>
              </a:solidFill>
              <a:latin typeface="Calibri"/>
            </a:endParaRPr>
          </a:p>
        </p:txBody>
      </p:sp>
    </p:spTree>
    <p:extLst>
      <p:ext uri="{BB962C8B-B14F-4D97-AF65-F5344CB8AC3E}">
        <p14:creationId xmlns:p14="http://schemas.microsoft.com/office/powerpoint/2010/main" val="28125188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923" y="178602"/>
            <a:ext cx="7442788" cy="776614"/>
          </a:xfrm>
        </p:spPr>
        <p:txBody>
          <a:bodyPr/>
          <a:lstStyle/>
          <a:p>
            <a:r>
              <a:rPr lang="en-GB" altLang="en-US" sz="2400" dirty="0"/>
              <a:t>Trend # 1: </a:t>
            </a:r>
            <a:r>
              <a:rPr lang="en-US" altLang="en-US" sz="2400" dirty="0" smtClean="0"/>
              <a:t>Growth of Class 1 Cities</a:t>
            </a:r>
            <a:endParaRPr lang="en-US" sz="2400" dirty="0"/>
          </a:p>
        </p:txBody>
      </p:sp>
      <p:pic>
        <p:nvPicPr>
          <p:cNvPr id="5" name="Picture 3"/>
          <p:cNvPicPr>
            <a:picLocks noChangeAspect="1" noChangeArrowheads="1"/>
          </p:cNvPicPr>
          <p:nvPr/>
        </p:nvPicPr>
        <p:blipFill>
          <a:blip r:embed="rId2"/>
          <a:srcRect l="25769" t="19261" r="31318" b="27083"/>
          <a:stretch>
            <a:fillRect/>
          </a:stretch>
        </p:blipFill>
        <p:spPr bwMode="auto">
          <a:xfrm>
            <a:off x="533400" y="1254510"/>
            <a:ext cx="7696200" cy="5410200"/>
          </a:xfrm>
          <a:prstGeom prst="rect">
            <a:avLst/>
          </a:prstGeom>
          <a:noFill/>
          <a:ln w="9525">
            <a:noFill/>
            <a:miter lim="800000"/>
            <a:headEnd/>
            <a:tailEnd/>
          </a:ln>
          <a:effectLst/>
        </p:spPr>
      </p:pic>
      <p:sp>
        <p:nvSpPr>
          <p:cNvPr id="6" name="Oval 5"/>
          <p:cNvSpPr/>
          <p:nvPr/>
        </p:nvSpPr>
        <p:spPr bwMode="auto">
          <a:xfrm>
            <a:off x="1099929" y="5274365"/>
            <a:ext cx="1258957" cy="410817"/>
          </a:xfrm>
          <a:prstGeom prst="ellipse">
            <a:avLst/>
          </a:prstGeom>
          <a:noFill/>
          <a:ln w="31750"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36000" rIns="36000" rtlCol="0" anchor="ctr"/>
          <a:lstStyle/>
          <a:p>
            <a:pPr algn="ctr" eaLnBrk="0" hangingPunct="0">
              <a:lnSpc>
                <a:spcPct val="80000"/>
              </a:lnSpc>
            </a:pPr>
            <a:endParaRPr lang="en-US" sz="1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6072785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11964" y="231031"/>
            <a:ext cx="7580515" cy="461665"/>
          </a:xfrm>
          <a:prstGeom prst="rect">
            <a:avLst/>
          </a:prstGeom>
          <a:noFill/>
        </p:spPr>
        <p:txBody>
          <a:bodyPr wrap="square" rtlCol="0">
            <a:spAutoFit/>
          </a:bodyPr>
          <a:lstStyle/>
          <a:p>
            <a:pPr eaLnBrk="1" fontAlgn="auto" hangingPunct="1">
              <a:spcBef>
                <a:spcPts val="0"/>
              </a:spcBef>
              <a:spcAft>
                <a:spcPts val="0"/>
              </a:spcAft>
            </a:pPr>
            <a:r>
              <a:rPr lang="es-ES_tradnl" sz="2400" dirty="0">
                <a:solidFill>
                  <a:srgbClr val="FFC000"/>
                </a:solidFill>
                <a:latin typeface="Calibri"/>
              </a:rPr>
              <a:t>EDUCATION, Barcelona, </a:t>
            </a:r>
            <a:r>
              <a:rPr lang="es-ES_tradnl" sz="2400" dirty="0" err="1">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124744"/>
            <a:ext cx="1584176"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Goal</a:t>
            </a:r>
            <a:endParaRPr lang="es-ES" sz="1800" dirty="0">
              <a:solidFill>
                <a:prstClr val="black"/>
              </a:solidFill>
            </a:endParaRPr>
          </a:p>
        </p:txBody>
      </p:sp>
      <p:sp>
        <p:nvSpPr>
          <p:cNvPr id="8" name="7 Rectángulo"/>
          <p:cNvSpPr/>
          <p:nvPr/>
        </p:nvSpPr>
        <p:spPr>
          <a:xfrm>
            <a:off x="5292464" y="1124744"/>
            <a:ext cx="3456000"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dirty="0">
                <a:solidFill>
                  <a:prstClr val="black"/>
                </a:solidFill>
              </a:rPr>
              <a:t>Promote, train and make kids become familiar</a:t>
            </a:r>
            <a:r>
              <a:rPr lang="en-GB" sz="1600" b="0" dirty="0">
                <a:solidFill>
                  <a:prstClr val="black"/>
                </a:solidFill>
              </a:rPr>
              <a:t> with mobile technology.</a:t>
            </a:r>
          </a:p>
        </p:txBody>
      </p:sp>
      <p:sp>
        <p:nvSpPr>
          <p:cNvPr id="11" name="10 Rectángulo"/>
          <p:cNvSpPr/>
          <p:nvPr/>
        </p:nvSpPr>
        <p:spPr>
          <a:xfrm>
            <a:off x="5284080" y="2601056"/>
            <a:ext cx="3456208"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dirty="0">
                <a:solidFill>
                  <a:prstClr val="black"/>
                </a:solidFill>
              </a:rPr>
              <a:t>Develop all kinds of mobile initiatives </a:t>
            </a:r>
            <a:r>
              <a:rPr lang="en-GB" sz="1600" b="0" dirty="0">
                <a:solidFill>
                  <a:prstClr val="black"/>
                </a:solidFill>
              </a:rPr>
              <a:t>at school and in other spheres providing the right material (tablets, sensors, etc.). </a:t>
            </a:r>
          </a:p>
        </p:txBody>
      </p:sp>
      <p:sp>
        <p:nvSpPr>
          <p:cNvPr id="12" name="11 Rectángulo"/>
          <p:cNvSpPr/>
          <p:nvPr/>
        </p:nvSpPr>
        <p:spPr>
          <a:xfrm>
            <a:off x="3555888" y="2601056"/>
            <a:ext cx="1584176"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pic>
        <p:nvPicPr>
          <p:cNvPr id="17" name="Picture 4" descr="http://mwcadmin.com/system/contents/images/article_78_contents_548_capital_big.jpg?13739705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24744"/>
            <a:ext cx="2808311" cy="2808312"/>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8" name="13 Rectángulo"/>
          <p:cNvSpPr/>
          <p:nvPr/>
        </p:nvSpPr>
        <p:spPr>
          <a:xfrm>
            <a:off x="611561" y="4113224"/>
            <a:ext cx="1584000"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9" name="13 Rectángulo"/>
          <p:cNvSpPr/>
          <p:nvPr/>
        </p:nvSpPr>
        <p:spPr>
          <a:xfrm>
            <a:off x="2348639" y="4113224"/>
            <a:ext cx="6391649" cy="1322161"/>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indent="-342900" eaLnBrk="1" fontAlgn="auto" hangingPunct="1">
              <a:spcBef>
                <a:spcPts val="0"/>
              </a:spcBef>
              <a:spcAft>
                <a:spcPts val="0"/>
              </a:spcAft>
              <a:buFont typeface="+mj-lt"/>
              <a:buAutoNum type="arabicPeriod"/>
            </a:pPr>
            <a:r>
              <a:rPr lang="es-ES_tradnl" sz="1600" dirty="0" err="1">
                <a:solidFill>
                  <a:prstClr val="black"/>
                </a:solidFill>
              </a:rPr>
              <a:t>Educat</a:t>
            </a:r>
            <a:endParaRPr lang="es-ES_tradnl" sz="1600" dirty="0">
              <a:solidFill>
                <a:prstClr val="black"/>
              </a:solidFill>
            </a:endParaRPr>
          </a:p>
          <a:p>
            <a:pPr marL="342900" indent="-342900" eaLnBrk="1" fontAlgn="auto" hangingPunct="1">
              <a:spcBef>
                <a:spcPts val="0"/>
              </a:spcBef>
              <a:spcAft>
                <a:spcPts val="0"/>
              </a:spcAft>
              <a:buFont typeface="+mj-lt"/>
              <a:buAutoNum type="arabicPeriod"/>
            </a:pPr>
            <a:r>
              <a:rPr lang="es-ES_tradnl" sz="1600" dirty="0" err="1">
                <a:solidFill>
                  <a:prstClr val="black"/>
                </a:solidFill>
              </a:rPr>
              <a:t>mSchools</a:t>
            </a:r>
            <a:r>
              <a:rPr lang="es-ES_tradnl" sz="1600" dirty="0">
                <a:solidFill>
                  <a:prstClr val="black"/>
                </a:solidFill>
              </a:rPr>
              <a:t> </a:t>
            </a:r>
          </a:p>
          <a:p>
            <a:pPr marL="342900" indent="-342900" eaLnBrk="1" fontAlgn="auto" hangingPunct="1">
              <a:spcBef>
                <a:spcPts val="0"/>
              </a:spcBef>
              <a:spcAft>
                <a:spcPts val="0"/>
              </a:spcAft>
              <a:buFont typeface="+mj-lt"/>
              <a:buAutoNum type="arabicPeriod"/>
            </a:pPr>
            <a:r>
              <a:rPr lang="es-ES_tradnl" sz="1600" dirty="0" err="1">
                <a:solidFill>
                  <a:prstClr val="black"/>
                </a:solidFill>
              </a:rPr>
              <a:t>Raspberry</a:t>
            </a:r>
            <a:r>
              <a:rPr lang="es-ES_tradnl" sz="1600" dirty="0">
                <a:solidFill>
                  <a:prstClr val="black"/>
                </a:solidFill>
              </a:rPr>
              <a:t> BCN</a:t>
            </a:r>
          </a:p>
          <a:p>
            <a:pPr marL="342900" indent="-342900" eaLnBrk="1" fontAlgn="auto" hangingPunct="1">
              <a:spcBef>
                <a:spcPts val="0"/>
              </a:spcBef>
              <a:spcAft>
                <a:spcPts val="0"/>
              </a:spcAft>
              <a:buFont typeface="+mj-lt"/>
              <a:buAutoNum type="arabicPeriod"/>
            </a:pPr>
            <a:r>
              <a:rPr lang="es-ES_tradnl" sz="1600" dirty="0">
                <a:solidFill>
                  <a:prstClr val="black"/>
                </a:solidFill>
              </a:rPr>
              <a:t>4DLife</a:t>
            </a:r>
          </a:p>
          <a:p>
            <a:pPr marL="342900" indent="-342900" eaLnBrk="1" fontAlgn="auto" hangingPunct="1">
              <a:spcBef>
                <a:spcPts val="0"/>
              </a:spcBef>
              <a:spcAft>
                <a:spcPts val="0"/>
              </a:spcAft>
              <a:buFont typeface="+mj-lt"/>
              <a:buAutoNum type="arabicPeriod"/>
            </a:pPr>
            <a:r>
              <a:rPr lang="es-ES_tradnl" sz="1600" dirty="0">
                <a:solidFill>
                  <a:prstClr val="black"/>
                </a:solidFill>
              </a:rPr>
              <a:t>Smart Vegetable Garden</a:t>
            </a:r>
          </a:p>
          <a:p>
            <a:pPr marL="342900" indent="-342900" eaLnBrk="1" fontAlgn="auto" hangingPunct="1">
              <a:spcBef>
                <a:spcPts val="0"/>
              </a:spcBef>
              <a:spcAft>
                <a:spcPts val="0"/>
              </a:spcAft>
              <a:buFont typeface="+mj-lt"/>
              <a:buAutoNum type="arabicPeriod"/>
            </a:pPr>
            <a:r>
              <a:rPr lang="es-ES_tradnl" sz="1600" dirty="0">
                <a:solidFill>
                  <a:prstClr val="black"/>
                </a:solidFill>
              </a:rPr>
              <a:t>Mobile Social Day</a:t>
            </a:r>
          </a:p>
        </p:txBody>
      </p:sp>
    </p:spTree>
    <p:extLst>
      <p:ext uri="{BB962C8B-B14F-4D97-AF65-F5344CB8AC3E}">
        <p14:creationId xmlns:p14="http://schemas.microsoft.com/office/powerpoint/2010/main" val="24253582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475656" y="231031"/>
            <a:ext cx="7416824"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M-</a:t>
            </a:r>
            <a:r>
              <a:rPr lang="es-ES_tradnl" sz="2400" dirty="0" err="1" smtClean="0">
                <a:solidFill>
                  <a:srgbClr val="FFC000"/>
                </a:solidFill>
                <a:latin typeface="Calibri"/>
              </a:rPr>
              <a:t>Schools</a:t>
            </a:r>
            <a:r>
              <a:rPr lang="es-ES_tradnl" sz="2400" dirty="0">
                <a:solidFill>
                  <a:srgbClr val="FFC000"/>
                </a:solidFill>
                <a:latin typeface="Calibri"/>
              </a:rPr>
              <a:t>, Barcelona, </a:t>
            </a:r>
            <a:r>
              <a:rPr lang="es-ES_tradnl" sz="2400" dirty="0" err="1">
                <a:solidFill>
                  <a:srgbClr val="FFC000"/>
                </a:solidFill>
                <a:latin typeface="Calibri"/>
              </a:rPr>
              <a:t>Spain</a:t>
            </a:r>
            <a:endParaRPr lang="ca-ES" sz="2400" dirty="0">
              <a:solidFill>
                <a:srgbClr val="FFC000"/>
              </a:solidFill>
              <a:latin typeface="Calibri"/>
            </a:endParaRPr>
          </a:p>
        </p:txBody>
      </p:sp>
      <p:pic>
        <p:nvPicPr>
          <p:cNvPr id="6" name="Imat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27" y="1108920"/>
            <a:ext cx="7704946" cy="5134489"/>
          </a:xfrm>
          <a:prstGeom prst="rect">
            <a:avLst/>
          </a:prstGeom>
        </p:spPr>
      </p:pic>
      <p:sp>
        <p:nvSpPr>
          <p:cNvPr id="9" name="QuadreDeText 8"/>
          <p:cNvSpPr txBox="1"/>
          <p:nvPr/>
        </p:nvSpPr>
        <p:spPr>
          <a:xfrm>
            <a:off x="1475656" y="6150114"/>
            <a:ext cx="6192688" cy="707886"/>
          </a:xfrm>
          <a:prstGeom prst="rect">
            <a:avLst/>
          </a:prstGeom>
          <a:noFill/>
        </p:spPr>
        <p:txBody>
          <a:bodyPr wrap="square" rtlCol="0">
            <a:spAutoFit/>
          </a:bodyPr>
          <a:lstStyle/>
          <a:p>
            <a:pPr algn="ctr" eaLnBrk="1" fontAlgn="auto" hangingPunct="1">
              <a:spcBef>
                <a:spcPts val="0"/>
              </a:spcBef>
              <a:spcAft>
                <a:spcPts val="0"/>
              </a:spcAft>
            </a:pPr>
            <a:r>
              <a:rPr lang="es-ES_tradnl" sz="2000" dirty="0">
                <a:solidFill>
                  <a:prstClr val="black"/>
                </a:solidFill>
                <a:latin typeface="Calibri"/>
              </a:rPr>
              <a:t> </a:t>
            </a:r>
            <a:r>
              <a:rPr lang="es-ES_tradnl" sz="2000" dirty="0" err="1">
                <a:solidFill>
                  <a:prstClr val="black"/>
                </a:solidFill>
                <a:latin typeface="Calibri"/>
              </a:rPr>
              <a:t>mSCHOOLS</a:t>
            </a:r>
            <a:r>
              <a:rPr lang="es-ES_tradnl" sz="2000" dirty="0">
                <a:solidFill>
                  <a:prstClr val="black"/>
                </a:solidFill>
                <a:latin typeface="Calibri"/>
              </a:rPr>
              <a:t> </a:t>
            </a:r>
          </a:p>
          <a:p>
            <a:pPr algn="ctr" eaLnBrk="1" fontAlgn="auto" hangingPunct="1">
              <a:spcBef>
                <a:spcPts val="0"/>
              </a:spcBef>
              <a:spcAft>
                <a:spcPts val="0"/>
              </a:spcAft>
            </a:pPr>
            <a:r>
              <a:rPr lang="es-ES_tradnl" sz="2000" dirty="0" err="1">
                <a:solidFill>
                  <a:prstClr val="white">
                    <a:lumMod val="50000"/>
                  </a:prstClr>
                </a:solidFill>
                <a:latin typeface="Calibri"/>
              </a:rPr>
              <a:t>School</a:t>
            </a:r>
            <a:r>
              <a:rPr lang="es-ES_tradnl" sz="2000" dirty="0">
                <a:solidFill>
                  <a:prstClr val="white">
                    <a:lumMod val="50000"/>
                  </a:prstClr>
                </a:solidFill>
                <a:latin typeface="Calibri"/>
              </a:rPr>
              <a:t> in Barcelona</a:t>
            </a:r>
            <a:endParaRPr lang="ca-ES" sz="2000" dirty="0">
              <a:solidFill>
                <a:prstClr val="white">
                  <a:lumMod val="50000"/>
                </a:prstClr>
              </a:solidFill>
              <a:latin typeface="Calibri"/>
            </a:endParaRPr>
          </a:p>
        </p:txBody>
      </p:sp>
    </p:spTree>
    <p:extLst>
      <p:ext uri="{BB962C8B-B14F-4D97-AF65-F5344CB8AC3E}">
        <p14:creationId xmlns:p14="http://schemas.microsoft.com/office/powerpoint/2010/main" val="10546372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5826" y="24401"/>
            <a:ext cx="7031671" cy="1002979"/>
          </a:xfrm>
        </p:spPr>
        <p:txBody>
          <a:bodyPr vert="horz" lIns="0" tIns="45720" rIns="91440" bIns="0" rtlCol="0" anchor="b" anchorCtr="0">
            <a:normAutofit/>
          </a:bodyPr>
          <a:lstStyle/>
          <a:p>
            <a:r>
              <a:rPr lang="en-US" sz="2000" b="1" dirty="0" smtClean="0">
                <a:solidFill>
                  <a:srgbClr val="FFC000"/>
                </a:solidFill>
                <a:latin typeface="Calibri" pitchFamily="34" charset="0"/>
                <a:cs typeface="Calibri" pitchFamily="34" charset="0"/>
              </a:rPr>
              <a:t>City wide Wi-Fi- Singapore and Australia</a:t>
            </a:r>
            <a:endParaRPr lang="en-US" sz="2000" b="1" dirty="0">
              <a:solidFill>
                <a:srgbClr val="FFC000"/>
              </a:solidFill>
              <a:latin typeface="Calibri" pitchFamily="34" charset="0"/>
              <a:cs typeface="Calibri" pitchFamily="34" charset="0"/>
            </a:endParaRPr>
          </a:p>
        </p:txBody>
      </p:sp>
      <p:sp>
        <p:nvSpPr>
          <p:cNvPr id="7" name="Rectangle 6"/>
          <p:cNvSpPr/>
          <p:nvPr/>
        </p:nvSpPr>
        <p:spPr bwMode="auto">
          <a:xfrm>
            <a:off x="531128" y="1278270"/>
            <a:ext cx="8109635" cy="2106376"/>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8" name="Rectangle 3"/>
          <p:cNvSpPr txBox="1">
            <a:spLocks/>
          </p:cNvSpPr>
          <p:nvPr/>
        </p:nvSpPr>
        <p:spPr bwMode="auto">
          <a:xfrm>
            <a:off x="671940" y="1143000"/>
            <a:ext cx="3266580" cy="248915"/>
          </a:xfrm>
          <a:prstGeom prst="rect">
            <a:avLst/>
          </a:prstGeom>
          <a:solidFill>
            <a:schemeClr val="bg1"/>
          </a:solidFill>
          <a:ln w="9525">
            <a:noFill/>
            <a:miter lim="800000"/>
            <a:headEnd/>
            <a:tailEnd/>
          </a:ln>
        </p:spPr>
        <p:txBody>
          <a:bodyPr lIns="45720" tIns="0" rIns="0" bIns="0"/>
          <a:lstStyle/>
          <a:p>
            <a:pPr algn="just" eaLnBrk="0" hangingPunct="0"/>
            <a:r>
              <a:rPr lang="en-GB" sz="1400" b="1" dirty="0" smtClean="0">
                <a:solidFill>
                  <a:srgbClr val="000000"/>
                </a:solidFill>
                <a:latin typeface="Calibri" panose="020F0502020204030204" pitchFamily="34" charset="0"/>
                <a:ea typeface="ＭＳ Ｐゴシック" pitchFamily="-106" charset="-128"/>
              </a:rPr>
              <a:t>Wireless@SG, Singapore</a:t>
            </a:r>
            <a:endParaRPr lang="en-GB" sz="1400" b="1" dirty="0">
              <a:solidFill>
                <a:srgbClr val="000000"/>
              </a:solidFill>
              <a:latin typeface="Calibri" panose="020F0502020204030204" pitchFamily="34" charset="0"/>
              <a:ea typeface="ＭＳ Ｐゴシック" pitchFamily="-106" charset="-128"/>
            </a:endParaRPr>
          </a:p>
        </p:txBody>
      </p:sp>
      <p:sp>
        <p:nvSpPr>
          <p:cNvPr id="9" name="TextBox 13"/>
          <p:cNvSpPr txBox="1">
            <a:spLocks noChangeArrowheads="1"/>
          </p:cNvSpPr>
          <p:nvPr/>
        </p:nvSpPr>
        <p:spPr bwMode="auto">
          <a:xfrm>
            <a:off x="3200400" y="1295400"/>
            <a:ext cx="5372777" cy="1938992"/>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Singapore government’s initiative, Wireless@SG, launched in 2006, to accelerate the deployment of high-speed wireless broadband, promote wireless broadband lifestyle amongst citizens and  catalyze the wireless broadband market in Singapore</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The access  speed was doubled to 1 Mbps in September 2009 and the Seamless and Secure Access (“SSA”) was implemented in 2010 to simplify the log-in process and gives users the “always-on”  function in a hassle-free manner</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As of December 2012, there are 2.26 million subscribers. Usage hours have also  increased to an average of 31 hours per user per month in 2012</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Several enhancements are being planned over the next phase of expansion for the service</a:t>
            </a:r>
          </a:p>
        </p:txBody>
      </p:sp>
      <p:sp>
        <p:nvSpPr>
          <p:cNvPr id="10" name="Rectangle 9"/>
          <p:cNvSpPr/>
          <p:nvPr/>
        </p:nvSpPr>
        <p:spPr bwMode="auto">
          <a:xfrm>
            <a:off x="544776" y="3635535"/>
            <a:ext cx="8095987" cy="251012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11" name="Rectangle 3"/>
          <p:cNvSpPr txBox="1">
            <a:spLocks/>
          </p:cNvSpPr>
          <p:nvPr/>
        </p:nvSpPr>
        <p:spPr bwMode="auto">
          <a:xfrm>
            <a:off x="671940" y="3500266"/>
            <a:ext cx="3266580" cy="248915"/>
          </a:xfrm>
          <a:prstGeom prst="rect">
            <a:avLst/>
          </a:prstGeom>
          <a:solidFill>
            <a:schemeClr val="bg1"/>
          </a:solidFill>
          <a:ln w="9525">
            <a:noFill/>
            <a:miter lim="800000"/>
            <a:headEnd/>
            <a:tailEnd/>
          </a:ln>
        </p:spPr>
        <p:txBody>
          <a:bodyPr lIns="45720" tIns="0" rIns="0" bIns="0"/>
          <a:lstStyle/>
          <a:p>
            <a:pPr algn="just" eaLnBrk="0" hangingPunct="0"/>
            <a:r>
              <a:rPr lang="en-GB" sz="1400" b="1" dirty="0" smtClean="0">
                <a:solidFill>
                  <a:srgbClr val="000000"/>
                </a:solidFill>
                <a:latin typeface="Calibri" panose="020F0502020204030204" pitchFamily="34" charset="0"/>
                <a:ea typeface="ＭＳ Ｐゴシック" pitchFamily="-106" charset="-128"/>
              </a:rPr>
              <a:t>Blanket Wi-Fi in CBD, Perth</a:t>
            </a:r>
            <a:endParaRPr lang="en-GB" sz="1400" b="1" dirty="0">
              <a:solidFill>
                <a:srgbClr val="000000"/>
              </a:solidFill>
              <a:latin typeface="Calibri" panose="020F0502020204030204" pitchFamily="34" charset="0"/>
              <a:ea typeface="ＭＳ Ｐゴシック" pitchFamily="-106" charset="-128"/>
            </a:endParaRPr>
          </a:p>
        </p:txBody>
      </p:sp>
      <p:sp>
        <p:nvSpPr>
          <p:cNvPr id="12" name="TextBox 11"/>
          <p:cNvSpPr txBox="1">
            <a:spLocks noChangeArrowheads="1"/>
          </p:cNvSpPr>
          <p:nvPr/>
        </p:nvSpPr>
        <p:spPr bwMode="auto">
          <a:xfrm>
            <a:off x="566490" y="3777945"/>
            <a:ext cx="5506758" cy="2308324"/>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The City of Perth offers free public </a:t>
            </a:r>
            <a:r>
              <a:rPr lang="en-US" sz="1200" dirty="0" smtClean="0">
                <a:solidFill>
                  <a:srgbClr val="000000"/>
                </a:solidFill>
                <a:latin typeface="Calibri" pitchFamily="34" charset="0"/>
              </a:rPr>
              <a:t>Wi-Fi </a:t>
            </a:r>
            <a:r>
              <a:rPr lang="en-US" sz="1200" dirty="0">
                <a:solidFill>
                  <a:srgbClr val="000000"/>
                </a:solidFill>
                <a:latin typeface="Calibri" pitchFamily="34" charset="0"/>
              </a:rPr>
              <a:t>around </a:t>
            </a:r>
            <a:r>
              <a:rPr lang="en-US" sz="1200" dirty="0" smtClean="0">
                <a:solidFill>
                  <a:srgbClr val="000000"/>
                </a:solidFill>
                <a:latin typeface="Calibri" pitchFamily="34" charset="0"/>
              </a:rPr>
              <a:t>their Central Business District (CBD). </a:t>
            </a:r>
            <a:r>
              <a:rPr lang="en-US" sz="1200" dirty="0">
                <a:solidFill>
                  <a:srgbClr val="000000"/>
                </a:solidFill>
                <a:latin typeface="Calibri" pitchFamily="34" charset="0"/>
              </a:rPr>
              <a:t>The service allows users to connect to the internet for basic </a:t>
            </a:r>
            <a:r>
              <a:rPr lang="en-US" sz="1200" dirty="0" smtClean="0">
                <a:solidFill>
                  <a:srgbClr val="000000"/>
                </a:solidFill>
                <a:latin typeface="Calibri" pitchFamily="34" charset="0"/>
              </a:rPr>
              <a:t>browsing</a:t>
            </a:r>
            <a:endParaRPr lang="en-US" sz="1200" dirty="0">
              <a:solidFill>
                <a:srgbClr val="000000"/>
              </a:solidFill>
              <a:latin typeface="Calibri" pitchFamily="34" charset="0"/>
            </a:endParaRP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a:t>
            </a:r>
            <a:r>
              <a:rPr lang="en-US" sz="1200" dirty="0">
                <a:solidFill>
                  <a:srgbClr val="000000"/>
                </a:solidFill>
                <a:latin typeface="Calibri" pitchFamily="34" charset="0"/>
              </a:rPr>
              <a:t>‘Perth Wi-Fi</a:t>
            </a:r>
            <a:r>
              <a:rPr lang="en-US" sz="1200" dirty="0" smtClean="0">
                <a:solidFill>
                  <a:srgbClr val="000000"/>
                </a:solidFill>
                <a:latin typeface="Calibri" pitchFamily="34" charset="0"/>
              </a:rPr>
              <a:t>’ </a:t>
            </a:r>
            <a:r>
              <a:rPr lang="en-US" sz="1200" dirty="0">
                <a:solidFill>
                  <a:srgbClr val="000000"/>
                </a:solidFill>
                <a:latin typeface="Calibri" pitchFamily="34" charset="0"/>
              </a:rPr>
              <a:t>internet service provides blanket coverage over the CBD area which means once you connect you can roam the city streets and remain </a:t>
            </a:r>
            <a:r>
              <a:rPr lang="en-US" sz="1200" dirty="0" smtClean="0">
                <a:solidFill>
                  <a:srgbClr val="000000"/>
                </a:solidFill>
                <a:latin typeface="Calibri" pitchFamily="34" charset="0"/>
              </a:rPr>
              <a:t>connected</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This is enabled through a series </a:t>
            </a:r>
            <a:r>
              <a:rPr lang="en-US" sz="1200" dirty="0">
                <a:solidFill>
                  <a:srgbClr val="000000"/>
                </a:solidFill>
                <a:latin typeface="Calibri" pitchFamily="34" charset="0"/>
              </a:rPr>
              <a:t>of hubs around the </a:t>
            </a:r>
            <a:r>
              <a:rPr lang="en-US" sz="1200" dirty="0" smtClean="0">
                <a:solidFill>
                  <a:srgbClr val="000000"/>
                </a:solidFill>
                <a:latin typeface="Calibri" pitchFamily="34" charset="0"/>
              </a:rPr>
              <a:t>city that </a:t>
            </a:r>
            <a:r>
              <a:rPr lang="en-US" sz="1200" dirty="0">
                <a:solidFill>
                  <a:srgbClr val="000000"/>
                </a:solidFill>
                <a:latin typeface="Calibri" pitchFamily="34" charset="0"/>
              </a:rPr>
              <a:t>extend the Wi-Fi </a:t>
            </a:r>
            <a:r>
              <a:rPr lang="en-US" sz="1200" dirty="0" smtClean="0">
                <a:solidFill>
                  <a:srgbClr val="000000"/>
                </a:solidFill>
                <a:latin typeface="Calibri" pitchFamily="34" charset="0"/>
              </a:rPr>
              <a:t>from one area to another</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It has cost $300,000 to install with a further $150,000 set aside annually for improving </a:t>
            </a:r>
            <a:r>
              <a:rPr lang="en-US" sz="1200" dirty="0" smtClean="0">
                <a:solidFill>
                  <a:srgbClr val="000000"/>
                </a:solidFill>
                <a:latin typeface="Calibri" pitchFamily="34" charset="0"/>
              </a:rPr>
              <a:t>services</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 Users </a:t>
            </a:r>
            <a:r>
              <a:rPr lang="en-US" sz="1200" dirty="0">
                <a:solidFill>
                  <a:srgbClr val="000000"/>
                </a:solidFill>
                <a:latin typeface="Calibri" pitchFamily="34" charset="0"/>
              </a:rPr>
              <a:t>have a download limit of 50mbs per connection. Once this limit is reached users will need to reconnect to the </a:t>
            </a:r>
            <a:r>
              <a:rPr lang="en-US" sz="1200" dirty="0" smtClean="0">
                <a:solidFill>
                  <a:srgbClr val="000000"/>
                </a:solidFill>
                <a:latin typeface="Calibri" pitchFamily="34" charset="0"/>
              </a:rPr>
              <a:t>service</a:t>
            </a:r>
            <a:endParaRPr lang="en-US" sz="1200" dirty="0">
              <a:solidFill>
                <a:srgbClr val="000000"/>
              </a:solidFill>
              <a:latin typeface="Calibri" pitchFamily="34" charset="0"/>
            </a:endParaRP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If </a:t>
            </a:r>
            <a:r>
              <a:rPr lang="en-US" sz="1200" dirty="0">
                <a:solidFill>
                  <a:srgbClr val="000000"/>
                </a:solidFill>
                <a:latin typeface="Calibri" pitchFamily="34" charset="0"/>
              </a:rPr>
              <a:t>users do not exceed their download limit they can remain connected to the network for an hour. After an hour users will need to </a:t>
            </a:r>
            <a:r>
              <a:rPr lang="en-US" sz="1200" dirty="0" smtClean="0">
                <a:solidFill>
                  <a:srgbClr val="000000"/>
                </a:solidFill>
                <a:latin typeface="Calibri" pitchFamily="34" charset="0"/>
              </a:rPr>
              <a:t>reconnect</a:t>
            </a:r>
            <a:endParaRPr lang="en-US" sz="1200" dirty="0">
              <a:solidFill>
                <a:srgbClr val="000000"/>
              </a:solidFill>
              <a:latin typeface="Calibri" pitchFamily="34" charset="0"/>
            </a:endParaRPr>
          </a:p>
        </p:txBody>
      </p:sp>
      <p:pic>
        <p:nvPicPr>
          <p:cNvPr id="1222660" name="Picture 4" descr="http://www.ida.gov.sg/~/media/Images/Infocomm%20Landscape/Infrastructure/Wireless/Login.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0" y="1425049"/>
            <a:ext cx="21336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73248" y="4101110"/>
            <a:ext cx="2480650" cy="1752600"/>
          </a:xfrm>
          <a:prstGeom prst="rect">
            <a:avLst/>
          </a:prstGeom>
        </p:spPr>
      </p:pic>
      <p:sp>
        <p:nvSpPr>
          <p:cNvPr id="27" name="TextBox 26"/>
          <p:cNvSpPr txBox="1"/>
          <p:nvPr/>
        </p:nvSpPr>
        <p:spPr>
          <a:xfrm>
            <a:off x="550863" y="6315248"/>
            <a:ext cx="8089900" cy="369332"/>
          </a:xfrm>
          <a:prstGeom prst="rect">
            <a:avLst/>
          </a:prstGeom>
          <a:noFill/>
        </p:spPr>
        <p:txBody>
          <a:bodyPr wrap="square" rtlCol="0">
            <a:spAutoFit/>
          </a:bodyPr>
          <a:lstStyle/>
          <a:p>
            <a:r>
              <a:rPr lang="en-US" sz="900" i="1" dirty="0">
                <a:solidFill>
                  <a:srgbClr val="00B0F0"/>
                </a:solidFill>
                <a:hlinkClick r:id="rId4"/>
              </a:rPr>
              <a:t>http://www.ida.gov.sg/~/</a:t>
            </a:r>
            <a:r>
              <a:rPr lang="en-US" sz="900" i="1" dirty="0" smtClean="0">
                <a:solidFill>
                  <a:srgbClr val="00B0F0"/>
                </a:solidFill>
                <a:hlinkClick r:id="rId4"/>
              </a:rPr>
              <a:t>media/Files/Archive/News%20and%20Events/News_and_Events_Level2/20090728165354/WirelessSG_factsheet.pdf</a:t>
            </a:r>
            <a:endParaRPr lang="en-US" sz="900" i="1" dirty="0" smtClean="0">
              <a:solidFill>
                <a:srgbClr val="00B0F0"/>
              </a:solidFill>
            </a:endParaRPr>
          </a:p>
          <a:p>
            <a:r>
              <a:rPr lang="en-US" sz="900" i="1" dirty="0">
                <a:solidFill>
                  <a:srgbClr val="00B0F0"/>
                </a:solidFill>
                <a:hlinkClick r:id="rId5"/>
              </a:rPr>
              <a:t>http://www.perth.wa.gov.au/newsroom/featured-news/australian-first-%</a:t>
            </a:r>
            <a:r>
              <a:rPr lang="en-US" sz="900" i="1" dirty="0" smtClean="0">
                <a:solidFill>
                  <a:srgbClr val="00B0F0"/>
                </a:solidFill>
                <a:hlinkClick r:id="rId5"/>
              </a:rPr>
              <a:t>E2%80%93-free-blanket-wifi-perth-cbd</a:t>
            </a:r>
            <a:r>
              <a:rPr lang="en-US" sz="900" i="1" dirty="0">
                <a:solidFill>
                  <a:srgbClr val="00B0F0"/>
                </a:solidFill>
              </a:rPr>
              <a:t> </a:t>
            </a:r>
            <a:endParaRPr lang="en-US" sz="900" i="1" dirty="0" smtClean="0">
              <a:solidFill>
                <a:srgbClr val="00B0F0"/>
              </a:solidFill>
            </a:endParaRPr>
          </a:p>
        </p:txBody>
      </p:sp>
    </p:spTree>
    <p:extLst>
      <p:ext uri="{BB962C8B-B14F-4D97-AF65-F5344CB8AC3E}">
        <p14:creationId xmlns:p14="http://schemas.microsoft.com/office/powerpoint/2010/main" val="19356438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9565" y="100501"/>
            <a:ext cx="7080090" cy="1002979"/>
          </a:xfrm>
        </p:spPr>
        <p:txBody>
          <a:bodyPr vert="horz" lIns="0" tIns="45720" rIns="91440" bIns="0" rtlCol="0" anchor="b" anchorCtr="0">
            <a:noAutofit/>
          </a:bodyPr>
          <a:lstStyle/>
          <a:p>
            <a:r>
              <a:rPr lang="en-US" sz="2400" dirty="0" smtClean="0">
                <a:solidFill>
                  <a:srgbClr val="FFC000"/>
                </a:solidFill>
                <a:cs typeface="Calibri" pitchFamily="34" charset="0"/>
              </a:rPr>
              <a:t>Smart parking, San Francisco, London</a:t>
            </a:r>
            <a:endParaRPr lang="en-US" sz="1200" b="1" dirty="0">
              <a:solidFill>
                <a:srgbClr val="FFC000"/>
              </a:solidFill>
              <a:cs typeface="Calibri" pitchFamily="34" charset="0"/>
            </a:endParaRPr>
          </a:p>
        </p:txBody>
      </p:sp>
      <p:sp>
        <p:nvSpPr>
          <p:cNvPr id="5" name="Rectangle 4"/>
          <p:cNvSpPr/>
          <p:nvPr/>
        </p:nvSpPr>
        <p:spPr bwMode="auto">
          <a:xfrm>
            <a:off x="544776" y="1278269"/>
            <a:ext cx="8095987" cy="251012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6" name="Rectangle 3"/>
          <p:cNvSpPr txBox="1">
            <a:spLocks/>
          </p:cNvSpPr>
          <p:nvPr/>
        </p:nvSpPr>
        <p:spPr bwMode="auto">
          <a:xfrm>
            <a:off x="644644" y="1143000"/>
            <a:ext cx="1742580" cy="248915"/>
          </a:xfrm>
          <a:prstGeom prst="rect">
            <a:avLst/>
          </a:prstGeom>
          <a:solidFill>
            <a:schemeClr val="bg1"/>
          </a:solidFill>
          <a:ln w="9525">
            <a:noFill/>
            <a:miter lim="800000"/>
            <a:headEnd/>
            <a:tailEnd/>
          </a:ln>
        </p:spPr>
        <p:txBody>
          <a:bodyPr lIns="45720" tIns="0" rIns="0" bIns="0"/>
          <a:lstStyle/>
          <a:p>
            <a:pPr algn="just" eaLnBrk="0" hangingPunct="0"/>
            <a:r>
              <a:rPr lang="en-GB" sz="1400" b="1" dirty="0">
                <a:solidFill>
                  <a:srgbClr val="000000"/>
                </a:solidFill>
                <a:latin typeface="Calibri" panose="020F0502020204030204" pitchFamily="34" charset="0"/>
                <a:ea typeface="ＭＳ Ｐゴシック" pitchFamily="-106" charset="-128"/>
              </a:rPr>
              <a:t>SFpark, San Francisco </a:t>
            </a:r>
          </a:p>
        </p:txBody>
      </p:sp>
      <p:sp>
        <p:nvSpPr>
          <p:cNvPr id="7" name="TextBox 13"/>
          <p:cNvSpPr txBox="1">
            <a:spLocks noChangeArrowheads="1"/>
          </p:cNvSpPr>
          <p:nvPr/>
        </p:nvSpPr>
        <p:spPr bwMode="auto">
          <a:xfrm>
            <a:off x="3200400" y="1295400"/>
            <a:ext cx="5372777" cy="2492990"/>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SFpark uses a combination of technology and governance structures to improve parking in the downtown San Francisco region. Using real-time information, SFpark finds available parking spaces  for drivers, which decreases the time spent driving around the city centre. In addition, parking is dynamically priced to match demand, which help encourages drivers to park in underused areas and garages, reducing demand in the city centre. </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SFpark </a:t>
            </a:r>
            <a:r>
              <a:rPr lang="en-US" sz="1200" dirty="0">
                <a:solidFill>
                  <a:srgbClr val="000000"/>
                </a:solidFill>
                <a:latin typeface="Calibri" pitchFamily="34" charset="0"/>
              </a:rPr>
              <a:t>also has extended time limits and additional payment options for drivers which is expected to lead to a decrease in parking violations and fewer parking tickets. Data from the sensors may also be used to adjust parking enforcement officers schedules and routing.</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SFpark </a:t>
            </a:r>
            <a:r>
              <a:rPr lang="en-US" sz="1200" dirty="0">
                <a:solidFill>
                  <a:srgbClr val="000000"/>
                </a:solidFill>
                <a:latin typeface="Calibri" pitchFamily="34" charset="0"/>
              </a:rPr>
              <a:t>is currently being trialled at 7,000 out of the total 28,000  of San Francisco’s metered parking spaces, and 12,250 spaces in 15 of the 20 city-owned parking garages. </a:t>
            </a:r>
          </a:p>
        </p:txBody>
      </p:sp>
      <p:sp>
        <p:nvSpPr>
          <p:cNvPr id="8" name="Rectangle 7"/>
          <p:cNvSpPr/>
          <p:nvPr/>
        </p:nvSpPr>
        <p:spPr bwMode="auto">
          <a:xfrm>
            <a:off x="544775" y="3963087"/>
            <a:ext cx="8095987" cy="2338513"/>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9" name="Rectangle 3"/>
          <p:cNvSpPr txBox="1">
            <a:spLocks/>
          </p:cNvSpPr>
          <p:nvPr/>
        </p:nvSpPr>
        <p:spPr bwMode="auto">
          <a:xfrm>
            <a:off x="6258632" y="3827818"/>
            <a:ext cx="2199780" cy="248915"/>
          </a:xfrm>
          <a:prstGeom prst="rect">
            <a:avLst/>
          </a:prstGeom>
          <a:solidFill>
            <a:schemeClr val="bg1"/>
          </a:solidFill>
          <a:ln w="9525">
            <a:noFill/>
            <a:miter lim="800000"/>
            <a:headEnd/>
            <a:tailEnd/>
          </a:ln>
        </p:spPr>
        <p:txBody>
          <a:bodyPr lIns="45720" tIns="0" rIns="0" bIns="0"/>
          <a:lstStyle/>
          <a:p>
            <a:pPr algn="just" eaLnBrk="0" hangingPunct="0"/>
            <a:r>
              <a:rPr lang="en-GB" sz="1400" b="1" dirty="0">
                <a:solidFill>
                  <a:srgbClr val="000000"/>
                </a:solidFill>
                <a:latin typeface="Calibri" panose="020F0502020204030204" pitchFamily="34" charset="0"/>
                <a:ea typeface="ＭＳ Ｐゴシック" pitchFamily="-106" charset="-128"/>
              </a:rPr>
              <a:t>Smart Parking Trial, London</a:t>
            </a:r>
          </a:p>
        </p:txBody>
      </p:sp>
      <p:sp>
        <p:nvSpPr>
          <p:cNvPr id="10" name="TextBox 9"/>
          <p:cNvSpPr txBox="1">
            <a:spLocks noChangeArrowheads="1"/>
          </p:cNvSpPr>
          <p:nvPr/>
        </p:nvSpPr>
        <p:spPr bwMode="auto">
          <a:xfrm>
            <a:off x="593786" y="4064553"/>
            <a:ext cx="5715000" cy="2308324"/>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The City of Westminster in London is </a:t>
            </a:r>
            <a:r>
              <a:rPr lang="en-US" sz="1200" dirty="0" smtClean="0">
                <a:solidFill>
                  <a:srgbClr val="000000"/>
                </a:solidFill>
                <a:latin typeface="Calibri" pitchFamily="34" charset="0"/>
              </a:rPr>
              <a:t>trialing </a:t>
            </a:r>
            <a:r>
              <a:rPr lang="en-US" sz="1200" dirty="0">
                <a:solidFill>
                  <a:srgbClr val="000000"/>
                </a:solidFill>
                <a:latin typeface="Calibri" pitchFamily="34" charset="0"/>
              </a:rPr>
              <a:t>a new smart parking system to help alleviate traffic and direct drivers to unoccupied spaces. Currently Westminster has 12,000 parking spaces, and it is estimated that 30% of traffic flow is due to motorists looking for a parking space. In addition, 15% of spaces remain unoccupied because drivers are unaware of their location.</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 </a:t>
            </a:r>
            <a:r>
              <a:rPr lang="en-US" sz="1200" dirty="0" smtClean="0">
                <a:solidFill>
                  <a:srgbClr val="000000"/>
                </a:solidFill>
                <a:latin typeface="Calibri" pitchFamily="34" charset="0"/>
              </a:rPr>
              <a:t>The </a:t>
            </a:r>
            <a:r>
              <a:rPr lang="en-US" sz="1200" dirty="0">
                <a:solidFill>
                  <a:srgbClr val="000000"/>
                </a:solidFill>
                <a:latin typeface="Calibri" pitchFamily="34" charset="0"/>
              </a:rPr>
              <a:t>trial solution involves wireless sensors monitoring the occupancy of each parking space, which transmit the information to a smartphone app, allowing users to see the number of parking spaces available on any given street, in real time. </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With </a:t>
            </a:r>
            <a:r>
              <a:rPr lang="en-US" sz="1200" dirty="0">
                <a:solidFill>
                  <a:srgbClr val="000000"/>
                </a:solidFill>
                <a:latin typeface="Calibri" pitchFamily="34" charset="0"/>
              </a:rPr>
              <a:t>this information, drivers can plan their route to available parking spaces which reduces the time spent looking for a spot. As a result, congestion caused by circling is significantly decreased.</a:t>
            </a:r>
          </a:p>
          <a:p>
            <a:pPr marL="171450" indent="-171450" eaLnBrk="0" hangingPunct="0">
              <a:buClr>
                <a:srgbClr val="000000"/>
              </a:buClr>
              <a:buFont typeface="Arial" panose="020B0604020202020204" pitchFamily="34" charset="0"/>
              <a:buChar char="•"/>
            </a:pPr>
            <a:endParaRPr lang="en-US" sz="1200" dirty="0">
              <a:solidFill>
                <a:srgbClr val="000000"/>
              </a:solidFill>
              <a:latin typeface="Calibri" pitchFamily="34" charset="0"/>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124" y="1584456"/>
            <a:ext cx="2408804" cy="1692144"/>
          </a:xfrm>
          <a:prstGeom prst="rect">
            <a:avLst/>
          </a:prstGeom>
          <a:ln w="6350">
            <a:solidFill>
              <a:schemeClr val="tx2"/>
            </a:solidFill>
          </a:ln>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9853" y="4460572"/>
            <a:ext cx="2184779" cy="1545580"/>
          </a:xfrm>
          <a:prstGeom prst="rect">
            <a:avLst/>
          </a:prstGeom>
          <a:ln w="6350">
            <a:solidFill>
              <a:schemeClr val="tx2"/>
            </a:solidFill>
          </a:ln>
        </p:spPr>
      </p:pic>
      <p:sp>
        <p:nvSpPr>
          <p:cNvPr id="26" name="TextBox 25"/>
          <p:cNvSpPr txBox="1"/>
          <p:nvPr/>
        </p:nvSpPr>
        <p:spPr>
          <a:xfrm>
            <a:off x="550863" y="6315248"/>
            <a:ext cx="8089900" cy="369332"/>
          </a:xfrm>
          <a:prstGeom prst="rect">
            <a:avLst/>
          </a:prstGeom>
          <a:noFill/>
        </p:spPr>
        <p:txBody>
          <a:bodyPr wrap="square" rtlCol="0">
            <a:spAutoFit/>
          </a:bodyPr>
          <a:lstStyle/>
          <a:p>
            <a:r>
              <a:rPr lang="en-US" sz="900" i="1" dirty="0">
                <a:hlinkClick r:id="rId4"/>
              </a:rPr>
              <a:t>http://www.translink.ca/~/</a:t>
            </a:r>
            <a:r>
              <a:rPr lang="en-US" sz="900" i="1" dirty="0" smtClean="0">
                <a:hlinkClick r:id="rId4"/>
              </a:rPr>
              <a:t>media/Documents/plans_and_projects/regional_transportation_strategy/Research/Parking_Management.ashx</a:t>
            </a:r>
            <a:endParaRPr lang="en-US" sz="900" i="1" dirty="0" smtClean="0"/>
          </a:p>
          <a:p>
            <a:r>
              <a:rPr lang="en-US" sz="900" i="1" dirty="0">
                <a:hlinkClick r:id="rId5"/>
              </a:rPr>
              <a:t>http://</a:t>
            </a:r>
            <a:r>
              <a:rPr lang="en-US" sz="900" i="1" dirty="0" smtClean="0">
                <a:hlinkClick r:id="rId5"/>
              </a:rPr>
              <a:t>www.dailymail.co.uk/news/article-2184174/The-app-parking-space-Street-sensors-alert-drivers-bay.html</a:t>
            </a:r>
            <a:r>
              <a:rPr lang="en-US" sz="900" i="1" dirty="0" smtClean="0"/>
              <a:t> </a:t>
            </a:r>
            <a:endParaRPr lang="en-US" sz="900" i="1" dirty="0"/>
          </a:p>
        </p:txBody>
      </p:sp>
    </p:spTree>
    <p:extLst>
      <p:ext uri="{BB962C8B-B14F-4D97-AF65-F5344CB8AC3E}">
        <p14:creationId xmlns:p14="http://schemas.microsoft.com/office/powerpoint/2010/main" val="16923259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8267" y="66812"/>
            <a:ext cx="7031671" cy="1002979"/>
          </a:xfrm>
        </p:spPr>
        <p:txBody>
          <a:bodyPr vert="horz" lIns="0" tIns="45720" rIns="91440" bIns="0" rtlCol="0" anchor="b" anchorCtr="0">
            <a:noAutofit/>
          </a:bodyPr>
          <a:lstStyle/>
          <a:p>
            <a:r>
              <a:rPr lang="en-US" sz="2000" dirty="0" smtClean="0">
                <a:solidFill>
                  <a:srgbClr val="FFC000"/>
                </a:solidFill>
                <a:cs typeface="Calibri" pitchFamily="34" charset="0"/>
              </a:rPr>
              <a:t>Video analytics- Singapore, UK</a:t>
            </a:r>
            <a:endParaRPr lang="en-US" sz="1100" b="1" dirty="0">
              <a:solidFill>
                <a:srgbClr val="FFC000"/>
              </a:solidFill>
              <a:cs typeface="Calibri" pitchFamily="34" charset="0"/>
            </a:endParaRPr>
          </a:p>
        </p:txBody>
      </p:sp>
      <p:sp>
        <p:nvSpPr>
          <p:cNvPr id="5" name="Rectangle 4"/>
          <p:cNvSpPr/>
          <p:nvPr/>
        </p:nvSpPr>
        <p:spPr bwMode="auto">
          <a:xfrm>
            <a:off x="554636" y="1278269"/>
            <a:ext cx="8086127" cy="2733344"/>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6" name="Rectangle 3"/>
          <p:cNvSpPr txBox="1">
            <a:spLocks/>
          </p:cNvSpPr>
          <p:nvPr/>
        </p:nvSpPr>
        <p:spPr bwMode="auto">
          <a:xfrm>
            <a:off x="707060" y="1143000"/>
            <a:ext cx="3266580" cy="248915"/>
          </a:xfrm>
          <a:prstGeom prst="rect">
            <a:avLst/>
          </a:prstGeom>
          <a:solidFill>
            <a:schemeClr val="bg1"/>
          </a:solidFill>
          <a:ln w="9525">
            <a:noFill/>
            <a:miter lim="800000"/>
            <a:headEnd/>
            <a:tailEnd/>
          </a:ln>
        </p:spPr>
        <p:txBody>
          <a:bodyPr lIns="45720" tIns="0" rIns="0" bIns="0"/>
          <a:lstStyle/>
          <a:p>
            <a:pPr algn="just" eaLnBrk="0" hangingPunct="0"/>
            <a:r>
              <a:rPr lang="en-GB" sz="1400" b="1" dirty="0">
                <a:solidFill>
                  <a:srgbClr val="000000"/>
                </a:solidFill>
                <a:latin typeface="Calibri" panose="020F0502020204030204" pitchFamily="34" charset="0"/>
                <a:ea typeface="ＭＳ Ｐゴシック" pitchFamily="-106" charset="-128"/>
              </a:rPr>
              <a:t>Singapore Safe City Testbed</a:t>
            </a:r>
          </a:p>
        </p:txBody>
      </p:sp>
      <p:sp>
        <p:nvSpPr>
          <p:cNvPr id="7" name="TextBox 13"/>
          <p:cNvSpPr txBox="1">
            <a:spLocks noChangeArrowheads="1"/>
          </p:cNvSpPr>
          <p:nvPr/>
        </p:nvSpPr>
        <p:spPr bwMode="auto">
          <a:xfrm>
            <a:off x="3200400" y="1295400"/>
            <a:ext cx="5352983" cy="2677656"/>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The Singapore Safe City Testbed is a government initiative seeking industry partners to integrate advanced analytics into existing sensors and systems owned by different agencies, in order to maximize situational awareness, streamline operations and enhance response to a wide spectrum of safety and security </a:t>
            </a:r>
            <a:r>
              <a:rPr lang="en-US" sz="1200" dirty="0" smtClean="0">
                <a:solidFill>
                  <a:srgbClr val="000000"/>
                </a:solidFill>
                <a:latin typeface="Calibri" pitchFamily="34" charset="0"/>
              </a:rPr>
              <a:t>concerns</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Accenture will deploy its Video Analytics Service Platform, a layered service-based solution that will connect to existing and new sensor infrastructures – including 70 CCTV cameras owned by four different organizations, apply computer vision and predictive analytics to surveillance video feeds to detect various events, and generate business alerts that will be sent to the relevant government </a:t>
            </a:r>
            <a:r>
              <a:rPr lang="en-US" sz="1200" dirty="0" smtClean="0">
                <a:solidFill>
                  <a:srgbClr val="000000"/>
                </a:solidFill>
                <a:latin typeface="Calibri" pitchFamily="34" charset="0"/>
              </a:rPr>
              <a:t>agencies</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Leveraging many different sensor-based and advanced data analytics, this system will enable to detect and monitor a variety of situations, such as crowd movement anomalies, urban traffic, disturbance to public </a:t>
            </a:r>
            <a:r>
              <a:rPr lang="en-US" sz="1200" dirty="0" smtClean="0">
                <a:solidFill>
                  <a:srgbClr val="000000"/>
                </a:solidFill>
                <a:latin typeface="Calibri" pitchFamily="34" charset="0"/>
              </a:rPr>
              <a:t>order, etc.. </a:t>
            </a:r>
            <a:r>
              <a:rPr lang="en-US" sz="1200" dirty="0">
                <a:solidFill>
                  <a:srgbClr val="000000"/>
                </a:solidFill>
                <a:latin typeface="Calibri" pitchFamily="34" charset="0"/>
              </a:rPr>
              <a:t>– enabling agencies to gain situational insights from systems otherwise not accessible to them </a:t>
            </a:r>
          </a:p>
        </p:txBody>
      </p:sp>
      <p:sp>
        <p:nvSpPr>
          <p:cNvPr id="8" name="Rectangle 7"/>
          <p:cNvSpPr/>
          <p:nvPr/>
        </p:nvSpPr>
        <p:spPr bwMode="auto">
          <a:xfrm>
            <a:off x="550863" y="4197560"/>
            <a:ext cx="8089900" cy="2128290"/>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10" name="TextBox 9"/>
          <p:cNvSpPr txBox="1">
            <a:spLocks noChangeArrowheads="1"/>
          </p:cNvSpPr>
          <p:nvPr/>
        </p:nvSpPr>
        <p:spPr bwMode="auto">
          <a:xfrm>
            <a:off x="611460" y="4339969"/>
            <a:ext cx="5715000" cy="1754326"/>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In 2011 when the riots occurred in the UK the police had large amounts of CCTV footage and photos of known suspects but police search mainly relies on manual inspection and tips from the public</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Accenture assessed the feasibility of automating the search using biometrics. The UK police provided 800,000 custody photos and 250 CCTV images</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Biometric search and adjudication tools narrowed the suspect list from 800,000 to 800 which was further whittled down to 8 by manual adjudication</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Biometric search also helped link custody images thus identifying new repeat offenders</a:t>
            </a:r>
          </a:p>
          <a:p>
            <a:pPr eaLnBrk="0" hangingPunct="0">
              <a:buClr>
                <a:srgbClr val="000000"/>
              </a:buClr>
            </a:pPr>
            <a:endParaRPr lang="en-US" sz="1200" dirty="0">
              <a:solidFill>
                <a:srgbClr val="000000"/>
              </a:solidFill>
              <a:latin typeface="Calibri" pitchFamily="34" charset="0"/>
            </a:endParaRPr>
          </a:p>
        </p:txBody>
      </p:sp>
      <p:sp>
        <p:nvSpPr>
          <p:cNvPr id="11" name="Rectangle 10"/>
          <p:cNvSpPr/>
          <p:nvPr/>
        </p:nvSpPr>
        <p:spPr>
          <a:xfrm>
            <a:off x="762000" y="1752600"/>
            <a:ext cx="2133600" cy="17526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
                <a:srgbClr val="D98029"/>
              </a:buClr>
            </a:pPr>
            <a:r>
              <a:rPr lang="en-US" sz="1500" b="1" dirty="0" smtClean="0">
                <a:solidFill>
                  <a:srgbClr val="FFFFFF"/>
                </a:solidFill>
              </a:rPr>
              <a:t>Image</a:t>
            </a:r>
            <a:endParaRPr lang="en-US" sz="1500" b="1" dirty="0">
              <a:solidFill>
                <a:srgbClr val="FFFFFF"/>
              </a:solidFill>
            </a:endParaRPr>
          </a:p>
        </p:txBody>
      </p:sp>
      <p:pic>
        <p:nvPicPr>
          <p:cNvPr id="1223682" name="Picture 2" descr="https://encrypted-tbn2.gstatic.com/images?q=tbn:ANd9GcRlpWi3TN3VT4x16kDuUdNW3yO6SoUyk7SeKeiwpqq5txCKlTVK"/>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08260" y="4431965"/>
            <a:ext cx="214630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p:cNvSpPr>
          <p:nvPr/>
        </p:nvSpPr>
        <p:spPr bwMode="auto">
          <a:xfrm>
            <a:off x="5129110" y="4062290"/>
            <a:ext cx="3266580" cy="277679"/>
          </a:xfrm>
          <a:prstGeom prst="rect">
            <a:avLst/>
          </a:prstGeom>
          <a:solidFill>
            <a:schemeClr val="bg1"/>
          </a:solidFill>
          <a:ln w="9525">
            <a:noFill/>
            <a:miter lim="800000"/>
            <a:headEnd/>
            <a:tailEnd/>
          </a:ln>
        </p:spPr>
        <p:txBody>
          <a:bodyPr lIns="45720" tIns="0" rIns="0" bIns="0"/>
          <a:lstStyle/>
          <a:p>
            <a:pPr algn="r" eaLnBrk="0" hangingPunct="0"/>
            <a:r>
              <a:rPr lang="en-US" sz="1400" b="1" dirty="0" smtClean="0">
                <a:solidFill>
                  <a:srgbClr val="000000"/>
                </a:solidFill>
                <a:latin typeface="Calibri" panose="020F0502020204030204" pitchFamily="34" charset="0"/>
                <a:ea typeface="ＭＳ Ｐゴシック" pitchFamily="-106" charset="-128"/>
              </a:rPr>
              <a:t>UK Police Force Riot Investigation</a:t>
            </a:r>
            <a:endParaRPr lang="en-US" sz="1400" b="1" dirty="0">
              <a:solidFill>
                <a:srgbClr val="000000"/>
              </a:solidFill>
              <a:latin typeface="Calibri" panose="020F0502020204030204" pitchFamily="34" charset="0"/>
              <a:ea typeface="ＭＳ Ｐゴシック" pitchFamily="-106" charset="-128"/>
            </a:endParaRPr>
          </a:p>
        </p:txBody>
      </p:sp>
      <p:pic>
        <p:nvPicPr>
          <p:cNvPr id="1228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50" y="1600200"/>
            <a:ext cx="24003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50863" y="6315248"/>
            <a:ext cx="8089900" cy="369332"/>
          </a:xfrm>
          <a:prstGeom prst="rect">
            <a:avLst/>
          </a:prstGeom>
          <a:noFill/>
        </p:spPr>
        <p:txBody>
          <a:bodyPr wrap="square" rtlCol="0">
            <a:spAutoFit/>
          </a:bodyPr>
          <a:lstStyle/>
          <a:p>
            <a:r>
              <a:rPr lang="en-US" sz="900" i="1" dirty="0">
                <a:hlinkClick r:id="rId4"/>
              </a:rPr>
              <a:t>http://</a:t>
            </a:r>
            <a:r>
              <a:rPr lang="en-US" sz="900" i="1" dirty="0" smtClean="0">
                <a:hlinkClick r:id="rId4"/>
              </a:rPr>
              <a:t>www.mha.gov.sg/news_details.aspx?nid=MjgyNg%3D%3D-WVlit5hncaY%3D</a:t>
            </a:r>
            <a:endParaRPr lang="en-US" sz="900" i="1" dirty="0" smtClean="0"/>
          </a:p>
          <a:p>
            <a:r>
              <a:rPr lang="en-US" sz="900" i="1" dirty="0">
                <a:hlinkClick r:id="rId5"/>
              </a:rPr>
              <a:t>http://</a:t>
            </a:r>
            <a:r>
              <a:rPr lang="en-US" sz="900" i="1" dirty="0" smtClean="0">
                <a:hlinkClick r:id="rId5"/>
              </a:rPr>
              <a:t>www.accenture.com/SiteCollectionDocuments/Accenture-Business-Biometrics.pdf</a:t>
            </a:r>
            <a:r>
              <a:rPr lang="en-US" sz="900" i="1" dirty="0" smtClean="0"/>
              <a:t> </a:t>
            </a:r>
            <a:endParaRPr lang="en-US" sz="900" i="1" dirty="0"/>
          </a:p>
        </p:txBody>
      </p:sp>
    </p:spTree>
    <p:extLst>
      <p:ext uri="{BB962C8B-B14F-4D97-AF65-F5344CB8AC3E}">
        <p14:creationId xmlns:p14="http://schemas.microsoft.com/office/powerpoint/2010/main" val="8766574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7293" y="25376"/>
            <a:ext cx="7031671" cy="1002979"/>
          </a:xfrm>
        </p:spPr>
        <p:txBody>
          <a:bodyPr vert="horz" lIns="0" tIns="45720" rIns="91440" bIns="0" rtlCol="0" anchor="b" anchorCtr="0">
            <a:noAutofit/>
          </a:bodyPr>
          <a:lstStyle/>
          <a:p>
            <a:r>
              <a:rPr lang="en-US" sz="2000" dirty="0" smtClean="0">
                <a:solidFill>
                  <a:srgbClr val="FFC000"/>
                </a:solidFill>
                <a:cs typeface="Calibri" pitchFamily="34" charset="0"/>
              </a:rPr>
              <a:t>With high penetration of mobile phones in India, an App solution is one of the most effective ways to access information</a:t>
            </a:r>
            <a:endParaRPr lang="en-US" sz="1100" b="1" dirty="0">
              <a:solidFill>
                <a:srgbClr val="FFC000"/>
              </a:solidFill>
              <a:cs typeface="Calibri" pitchFamily="34" charset="0"/>
            </a:endParaRPr>
          </a:p>
        </p:txBody>
      </p:sp>
      <p:sp>
        <p:nvSpPr>
          <p:cNvPr id="5" name="Rectangle 4"/>
          <p:cNvSpPr/>
          <p:nvPr/>
        </p:nvSpPr>
        <p:spPr bwMode="auto">
          <a:xfrm>
            <a:off x="550862" y="1278269"/>
            <a:ext cx="8089901" cy="2510121"/>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6" name="Rectangle 3"/>
          <p:cNvSpPr txBox="1">
            <a:spLocks/>
          </p:cNvSpPr>
          <p:nvPr/>
        </p:nvSpPr>
        <p:spPr bwMode="auto">
          <a:xfrm>
            <a:off x="677080" y="1143000"/>
            <a:ext cx="3418980" cy="248915"/>
          </a:xfrm>
          <a:prstGeom prst="rect">
            <a:avLst/>
          </a:prstGeom>
          <a:solidFill>
            <a:schemeClr val="bg1"/>
          </a:solidFill>
          <a:ln w="9525">
            <a:noFill/>
            <a:miter lim="800000"/>
            <a:headEnd/>
            <a:tailEnd/>
          </a:ln>
        </p:spPr>
        <p:txBody>
          <a:bodyPr lIns="45720" tIns="0" rIns="0" bIns="0"/>
          <a:lstStyle/>
          <a:p>
            <a:pPr algn="just" eaLnBrk="0" hangingPunct="0"/>
            <a:r>
              <a:rPr lang="en-US" sz="1400" b="1" dirty="0">
                <a:solidFill>
                  <a:srgbClr val="000000"/>
                </a:solidFill>
                <a:latin typeface="Calibri" panose="020F0502020204030204" pitchFamily="34" charset="0"/>
                <a:ea typeface="ＭＳ Ｐゴシック" pitchFamily="-106" charset="-128"/>
              </a:rPr>
              <a:t>Birmingham City Council mobile web </a:t>
            </a:r>
            <a:r>
              <a:rPr lang="en-US" sz="1400" b="1" dirty="0" smtClean="0">
                <a:solidFill>
                  <a:srgbClr val="000000"/>
                </a:solidFill>
                <a:latin typeface="Calibri" panose="020F0502020204030204" pitchFamily="34" charset="0"/>
                <a:ea typeface="ＭＳ Ｐゴシック" pitchFamily="-106" charset="-128"/>
              </a:rPr>
              <a:t>app, UK</a:t>
            </a:r>
            <a:endParaRPr lang="en-GB" sz="1400" b="1" dirty="0">
              <a:solidFill>
                <a:srgbClr val="000000"/>
              </a:solidFill>
              <a:latin typeface="Calibri" panose="020F0502020204030204" pitchFamily="34" charset="0"/>
              <a:ea typeface="ＭＳ Ｐゴシック" pitchFamily="-106" charset="-128"/>
            </a:endParaRPr>
          </a:p>
        </p:txBody>
      </p:sp>
      <p:sp>
        <p:nvSpPr>
          <p:cNvPr id="7" name="TextBox 13"/>
          <p:cNvSpPr txBox="1">
            <a:spLocks noChangeArrowheads="1"/>
          </p:cNvSpPr>
          <p:nvPr/>
        </p:nvSpPr>
        <p:spPr bwMode="auto">
          <a:xfrm>
            <a:off x="3200400" y="1295400"/>
            <a:ext cx="5715000" cy="2492990"/>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free BCC mobile app provides the following services:</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Browse council jobs</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Find and get directions to any leisure centre, library, school, museum, or household recycling centre in the city</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Keep up with BCC news and any disruption to services</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Get contact details for your </a:t>
            </a:r>
            <a:r>
              <a:rPr lang="en-US" sz="1200" dirty="0" smtClean="0">
                <a:solidFill>
                  <a:srgbClr val="000000"/>
                </a:solidFill>
                <a:latin typeface="Calibri" pitchFamily="34" charset="0"/>
              </a:rPr>
              <a:t>councilor</a:t>
            </a:r>
            <a:endParaRPr lang="en-US" sz="1200" dirty="0">
              <a:solidFill>
                <a:srgbClr val="000000"/>
              </a:solidFill>
              <a:latin typeface="Calibri" pitchFamily="34" charset="0"/>
            </a:endParaRPr>
          </a:p>
          <a:p>
            <a:pPr marL="628650" lvl="1"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Report </a:t>
            </a:r>
            <a:r>
              <a:rPr lang="en-US" sz="1200" dirty="0">
                <a:solidFill>
                  <a:srgbClr val="000000"/>
                </a:solidFill>
                <a:latin typeface="Calibri" pitchFamily="34" charset="0"/>
              </a:rPr>
              <a:t>a problem with rubbish bags or recycling boxes</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Request street cleaning</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Report faulty street lights and street name plates</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Request recycling boxes if you are a new occupier</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Report dumped rubbish (fly-tipping)</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Report a missed rubbish collection</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Report a pot hole</a:t>
            </a:r>
          </a:p>
        </p:txBody>
      </p:sp>
      <p:sp>
        <p:nvSpPr>
          <p:cNvPr id="8" name="Rectangle 7"/>
          <p:cNvSpPr/>
          <p:nvPr/>
        </p:nvSpPr>
        <p:spPr bwMode="auto">
          <a:xfrm>
            <a:off x="550862" y="4017680"/>
            <a:ext cx="8089901" cy="2266068"/>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9" name="Rectangle 3"/>
          <p:cNvSpPr txBox="1">
            <a:spLocks/>
          </p:cNvSpPr>
          <p:nvPr/>
        </p:nvSpPr>
        <p:spPr bwMode="auto">
          <a:xfrm>
            <a:off x="6639420" y="3882410"/>
            <a:ext cx="2199780" cy="258630"/>
          </a:xfrm>
          <a:prstGeom prst="rect">
            <a:avLst/>
          </a:prstGeom>
          <a:solidFill>
            <a:schemeClr val="bg1"/>
          </a:solidFill>
          <a:ln w="9525">
            <a:noFill/>
            <a:miter lim="800000"/>
            <a:headEnd/>
            <a:tailEnd/>
          </a:ln>
        </p:spPr>
        <p:txBody>
          <a:bodyPr lIns="45720" tIns="0" rIns="0" bIns="0"/>
          <a:lstStyle/>
          <a:p>
            <a:pPr algn="just" eaLnBrk="0" hangingPunct="0"/>
            <a:r>
              <a:rPr lang="en-GB" sz="1400" b="1" dirty="0" smtClean="0">
                <a:solidFill>
                  <a:srgbClr val="000000"/>
                </a:solidFill>
                <a:latin typeface="Calibri" panose="020F0502020204030204" pitchFamily="34" charset="0"/>
                <a:ea typeface="ＭＳ Ｐゴシック" pitchFamily="-106" charset="-128"/>
              </a:rPr>
              <a:t>My Croydon App, UK</a:t>
            </a:r>
            <a:endParaRPr lang="en-GB" sz="1400" b="1" dirty="0">
              <a:solidFill>
                <a:srgbClr val="000000"/>
              </a:solidFill>
              <a:latin typeface="Calibri" panose="020F0502020204030204" pitchFamily="34" charset="0"/>
              <a:ea typeface="ＭＳ Ｐゴシック" pitchFamily="-106" charset="-128"/>
            </a:endParaRPr>
          </a:p>
        </p:txBody>
      </p:sp>
      <p:sp>
        <p:nvSpPr>
          <p:cNvPr id="10" name="TextBox 9"/>
          <p:cNvSpPr txBox="1">
            <a:spLocks noChangeArrowheads="1"/>
          </p:cNvSpPr>
          <p:nvPr/>
        </p:nvSpPr>
        <p:spPr bwMode="auto">
          <a:xfrm>
            <a:off x="626450" y="4055159"/>
            <a:ext cx="5715000" cy="2123658"/>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The new My Croydon app is a faster way to report issues to </a:t>
            </a:r>
            <a:r>
              <a:rPr lang="en-US" sz="1200" dirty="0" smtClean="0">
                <a:solidFill>
                  <a:srgbClr val="000000"/>
                </a:solidFill>
                <a:latin typeface="Calibri" pitchFamily="34" charset="0"/>
              </a:rPr>
              <a:t>the city using a smartphone.</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Using the app </a:t>
            </a:r>
            <a:r>
              <a:rPr lang="en-US" sz="1200" dirty="0" smtClean="0">
                <a:solidFill>
                  <a:srgbClr val="000000"/>
                </a:solidFill>
                <a:latin typeface="Calibri" pitchFamily="34" charset="0"/>
              </a:rPr>
              <a:t>citizens can </a:t>
            </a:r>
            <a:r>
              <a:rPr lang="en-US" sz="1200" dirty="0">
                <a:solidFill>
                  <a:srgbClr val="000000"/>
                </a:solidFill>
                <a:latin typeface="Calibri" pitchFamily="34" charset="0"/>
              </a:rPr>
              <a:t>report a variety of local issues such as fly-tipping, defects on the highway or problems with trees and high hedges.</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All </a:t>
            </a:r>
            <a:r>
              <a:rPr lang="en-US" sz="1200" dirty="0" smtClean="0">
                <a:solidFill>
                  <a:srgbClr val="000000"/>
                </a:solidFill>
                <a:latin typeface="Calibri" pitchFamily="34" charset="0"/>
              </a:rPr>
              <a:t>that needs to be done when a problem is seen is:</a:t>
            </a:r>
            <a:endParaRPr lang="en-US" sz="1200" dirty="0">
              <a:solidFill>
                <a:srgbClr val="000000"/>
              </a:solidFill>
              <a:latin typeface="Calibri" pitchFamily="34" charset="0"/>
            </a:endParaRP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Select the issue that </a:t>
            </a:r>
            <a:r>
              <a:rPr lang="en-US" sz="1200" dirty="0" smtClean="0">
                <a:solidFill>
                  <a:srgbClr val="000000"/>
                </a:solidFill>
                <a:latin typeface="Calibri" pitchFamily="34" charset="0"/>
              </a:rPr>
              <a:t>one wants </a:t>
            </a:r>
            <a:r>
              <a:rPr lang="en-US" sz="1200" dirty="0">
                <a:solidFill>
                  <a:srgbClr val="000000"/>
                </a:solidFill>
                <a:latin typeface="Calibri" pitchFamily="34" charset="0"/>
              </a:rPr>
              <a:t>to report (such as graffiti) from a drop-down list and add any other relevant information </a:t>
            </a:r>
            <a:r>
              <a:rPr lang="en-US" sz="1200" dirty="0" smtClean="0">
                <a:solidFill>
                  <a:srgbClr val="000000"/>
                </a:solidFill>
                <a:latin typeface="Calibri" pitchFamily="34" charset="0"/>
              </a:rPr>
              <a:t>that the city needs to know</a:t>
            </a:r>
            <a:endParaRPr lang="en-US" sz="1200" dirty="0">
              <a:solidFill>
                <a:srgbClr val="000000"/>
              </a:solidFill>
              <a:latin typeface="Calibri" pitchFamily="34" charset="0"/>
            </a:endParaRP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Take a photo of the problem</a:t>
            </a: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Add </a:t>
            </a:r>
            <a:r>
              <a:rPr lang="en-US" sz="1200" dirty="0" smtClean="0">
                <a:solidFill>
                  <a:srgbClr val="000000"/>
                </a:solidFill>
                <a:latin typeface="Calibri" pitchFamily="34" charset="0"/>
              </a:rPr>
              <a:t>the location</a:t>
            </a:r>
            <a:endParaRPr lang="en-US" sz="1200" dirty="0">
              <a:solidFill>
                <a:srgbClr val="000000"/>
              </a:solidFill>
              <a:latin typeface="Calibri" pitchFamily="34" charset="0"/>
            </a:endParaRPr>
          </a:p>
          <a:p>
            <a:pPr marL="628650" lvl="1"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Submit </a:t>
            </a:r>
            <a:r>
              <a:rPr lang="en-US" sz="1200" dirty="0" smtClean="0">
                <a:solidFill>
                  <a:srgbClr val="000000"/>
                </a:solidFill>
                <a:latin typeface="Calibri" pitchFamily="34" charset="0"/>
              </a:rPr>
              <a:t>the report</a:t>
            </a:r>
            <a:endParaRPr lang="en-US" sz="1200" dirty="0">
              <a:solidFill>
                <a:srgbClr val="000000"/>
              </a:solidFill>
              <a:latin typeface="Calibri" pitchFamily="34" charset="0"/>
            </a:endParaRP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For people without a </a:t>
            </a:r>
            <a:r>
              <a:rPr lang="en-US" sz="1200" dirty="0">
                <a:solidFill>
                  <a:srgbClr val="000000"/>
                </a:solidFill>
                <a:latin typeface="Calibri" pitchFamily="34" charset="0"/>
              </a:rPr>
              <a:t>smartphone </a:t>
            </a:r>
            <a:r>
              <a:rPr lang="en-US" sz="1200" dirty="0" smtClean="0">
                <a:solidFill>
                  <a:srgbClr val="000000"/>
                </a:solidFill>
                <a:latin typeface="Calibri" pitchFamily="34" charset="0"/>
              </a:rPr>
              <a:t>they can </a:t>
            </a:r>
            <a:r>
              <a:rPr lang="en-US" sz="1200" dirty="0">
                <a:solidFill>
                  <a:srgbClr val="000000"/>
                </a:solidFill>
                <a:latin typeface="Calibri" pitchFamily="34" charset="0"/>
              </a:rPr>
              <a:t>also report issues to </a:t>
            </a:r>
            <a:r>
              <a:rPr lang="en-US" sz="1200" dirty="0" smtClean="0">
                <a:solidFill>
                  <a:srgbClr val="000000"/>
                </a:solidFill>
                <a:latin typeface="Calibri" pitchFamily="34" charset="0"/>
              </a:rPr>
              <a:t>the city using the website </a:t>
            </a:r>
            <a:r>
              <a:rPr lang="en-US" sz="1200" dirty="0">
                <a:solidFill>
                  <a:srgbClr val="000000"/>
                </a:solidFill>
                <a:latin typeface="Calibri" pitchFamily="34" charset="0"/>
              </a:rPr>
              <a:t>at any time that suits </a:t>
            </a:r>
            <a:r>
              <a:rPr lang="en-US" sz="1200" dirty="0" smtClean="0">
                <a:solidFill>
                  <a:srgbClr val="000000"/>
                </a:solidFill>
                <a:latin typeface="Calibri" pitchFamily="34" charset="0"/>
              </a:rPr>
              <a:t>them by </a:t>
            </a:r>
            <a:r>
              <a:rPr lang="en-US" sz="1200" dirty="0">
                <a:solidFill>
                  <a:srgbClr val="000000"/>
                </a:solidFill>
                <a:latin typeface="Calibri" pitchFamily="34" charset="0"/>
              </a:rPr>
              <a:t>signing up to My Account.</a:t>
            </a:r>
          </a:p>
        </p:txBody>
      </p:sp>
      <p:pic>
        <p:nvPicPr>
          <p:cNvPr id="128000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34200" y="4140675"/>
            <a:ext cx="11430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0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356658"/>
            <a:ext cx="124777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50863" y="6315248"/>
            <a:ext cx="8089900" cy="369332"/>
          </a:xfrm>
          <a:prstGeom prst="rect">
            <a:avLst/>
          </a:prstGeom>
          <a:noFill/>
        </p:spPr>
        <p:txBody>
          <a:bodyPr wrap="square" rtlCol="0">
            <a:spAutoFit/>
          </a:bodyPr>
          <a:lstStyle/>
          <a:p>
            <a:r>
              <a:rPr lang="en-US" sz="900" i="1" dirty="0">
                <a:hlinkClick r:id="rId4"/>
              </a:rPr>
              <a:t>http://</a:t>
            </a:r>
            <a:r>
              <a:rPr lang="en-US" sz="900" i="1" dirty="0" smtClean="0">
                <a:hlinkClick r:id="rId4"/>
              </a:rPr>
              <a:t>www.birmingham.gov.uk/app</a:t>
            </a:r>
            <a:endParaRPr lang="en-US" sz="900" i="1" dirty="0" smtClean="0"/>
          </a:p>
          <a:p>
            <a:r>
              <a:rPr lang="en-US" sz="900" i="1" dirty="0">
                <a:hlinkClick r:id="rId5"/>
              </a:rPr>
              <a:t>http://</a:t>
            </a:r>
            <a:r>
              <a:rPr lang="en-US" sz="900" i="1" dirty="0" smtClean="0">
                <a:hlinkClick r:id="rId5"/>
              </a:rPr>
              <a:t>croydon.gov.uk/democracy/communications/app</a:t>
            </a:r>
            <a:r>
              <a:rPr lang="en-US" sz="900" i="1" dirty="0" smtClean="0"/>
              <a:t> </a:t>
            </a:r>
          </a:p>
        </p:txBody>
      </p:sp>
    </p:spTree>
    <p:extLst>
      <p:ext uri="{BB962C8B-B14F-4D97-AF65-F5344CB8AC3E}">
        <p14:creationId xmlns:p14="http://schemas.microsoft.com/office/powerpoint/2010/main" val="34877525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1336" y="68650"/>
            <a:ext cx="7051762" cy="1002979"/>
          </a:xfrm>
        </p:spPr>
        <p:txBody>
          <a:bodyPr vert="horz" lIns="0" tIns="45720" rIns="91440" bIns="0" rtlCol="0" anchor="b" anchorCtr="0">
            <a:noAutofit/>
          </a:bodyPr>
          <a:lstStyle/>
          <a:p>
            <a:r>
              <a:rPr lang="en-US" sz="2000" dirty="0" smtClean="0">
                <a:solidFill>
                  <a:srgbClr val="336699"/>
                </a:solidFill>
                <a:cs typeface="Calibri" pitchFamily="34" charset="0"/>
              </a:rPr>
              <a:t>Intelligent streetlights, Netherlands, Australia</a:t>
            </a:r>
            <a:endParaRPr lang="en-US" sz="1100" b="1" dirty="0">
              <a:solidFill>
                <a:srgbClr val="336699"/>
              </a:solidFill>
              <a:latin typeface="Calibri" pitchFamily="34" charset="0"/>
              <a:cs typeface="Calibri" pitchFamily="34" charset="0"/>
            </a:endParaRPr>
          </a:p>
        </p:txBody>
      </p:sp>
      <p:pic>
        <p:nvPicPr>
          <p:cNvPr id="7" name="Picture 17" descr="http://www.echelon.com/company/news-room/2009/images/senart_lg.jpg"/>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5674" y="1587500"/>
            <a:ext cx="2329110" cy="20701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550862" y="1278269"/>
            <a:ext cx="8069263" cy="2728598"/>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10" name="Rectangle 3"/>
          <p:cNvSpPr txBox="1">
            <a:spLocks/>
          </p:cNvSpPr>
          <p:nvPr/>
        </p:nvSpPr>
        <p:spPr bwMode="auto">
          <a:xfrm>
            <a:off x="630996" y="1143000"/>
            <a:ext cx="3647580" cy="248915"/>
          </a:xfrm>
          <a:prstGeom prst="rect">
            <a:avLst/>
          </a:prstGeom>
          <a:solidFill>
            <a:schemeClr val="bg1"/>
          </a:solidFill>
          <a:ln w="9525">
            <a:noFill/>
            <a:miter lim="800000"/>
            <a:headEnd/>
            <a:tailEnd/>
          </a:ln>
        </p:spPr>
        <p:txBody>
          <a:bodyPr lIns="45720" tIns="0" rIns="0" bIns="0"/>
          <a:lstStyle/>
          <a:p>
            <a:pPr algn="just" eaLnBrk="0" hangingPunct="0"/>
            <a:r>
              <a:rPr lang="en-GB" sz="1400" b="1" dirty="0" smtClean="0">
                <a:solidFill>
                  <a:srgbClr val="000000"/>
                </a:solidFill>
                <a:latin typeface="Calibri" panose="020F0502020204030204" pitchFamily="34" charset="0"/>
                <a:ea typeface="ＭＳ Ｐゴシック" pitchFamily="-106" charset="-128"/>
              </a:rPr>
              <a:t>Adaptive Street lighting in Eeneind, Netherlands</a:t>
            </a:r>
            <a:endParaRPr lang="en-GB" sz="1400" b="1" dirty="0">
              <a:solidFill>
                <a:srgbClr val="000000"/>
              </a:solidFill>
              <a:latin typeface="Calibri" panose="020F0502020204030204" pitchFamily="34" charset="0"/>
              <a:ea typeface="ＭＳ Ｐゴシック" pitchFamily="-106" charset="-128"/>
            </a:endParaRPr>
          </a:p>
        </p:txBody>
      </p:sp>
      <p:sp>
        <p:nvSpPr>
          <p:cNvPr id="11" name="TextBox 13"/>
          <p:cNvSpPr txBox="1">
            <a:spLocks noChangeArrowheads="1"/>
          </p:cNvSpPr>
          <p:nvPr/>
        </p:nvSpPr>
        <p:spPr bwMode="auto">
          <a:xfrm>
            <a:off x="3200400" y="1295400"/>
            <a:ext cx="5419725" cy="2862322"/>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historic village of Eeneind in the municipality of Nuenen, Netherlands is a scenic town with rural surroundings</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challenge was to install motion sensors in the streetlights while maintaining the 19</a:t>
            </a:r>
            <a:r>
              <a:rPr lang="en-US" sz="1200" baseline="30000" dirty="0" smtClean="0">
                <a:solidFill>
                  <a:srgbClr val="000000"/>
                </a:solidFill>
                <a:latin typeface="Calibri" pitchFamily="34" charset="0"/>
              </a:rPr>
              <a:t>th</a:t>
            </a:r>
            <a:r>
              <a:rPr lang="en-US" sz="1200" dirty="0" smtClean="0">
                <a:solidFill>
                  <a:srgbClr val="000000"/>
                </a:solidFill>
                <a:latin typeface="Calibri" pitchFamily="34" charset="0"/>
              </a:rPr>
              <a:t> century feel of the place</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To meet this challenge, sensor </a:t>
            </a:r>
            <a:r>
              <a:rPr lang="en-US" sz="1200" dirty="0">
                <a:solidFill>
                  <a:srgbClr val="000000"/>
                </a:solidFill>
                <a:latin typeface="Calibri" pitchFamily="34" charset="0"/>
              </a:rPr>
              <a:t>based units (CitySense) were installed on street lights throughout the </a:t>
            </a:r>
            <a:r>
              <a:rPr lang="en-US" sz="1200" dirty="0" smtClean="0">
                <a:solidFill>
                  <a:srgbClr val="000000"/>
                </a:solidFill>
                <a:latin typeface="Calibri" pitchFamily="34" charset="0"/>
              </a:rPr>
              <a:t>village</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a:t>
            </a:r>
            <a:r>
              <a:rPr lang="en-US" sz="1200" dirty="0">
                <a:solidFill>
                  <a:srgbClr val="000000"/>
                </a:solidFill>
                <a:latin typeface="Calibri" pitchFamily="34" charset="0"/>
              </a:rPr>
              <a:t>units dim the lights (to 20%) when there is no activity in the streets, and increase the brightness to 100% upon the detection of a pedestrian, cyclist or a </a:t>
            </a:r>
            <a:r>
              <a:rPr lang="en-US" sz="1200" dirty="0" smtClean="0">
                <a:solidFill>
                  <a:srgbClr val="000000"/>
                </a:solidFill>
                <a:latin typeface="Calibri" pitchFamily="34" charset="0"/>
              </a:rPr>
              <a:t>car</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The CitySense units communicate with neighboring units over a wireless mesh network telling them to also increase their </a:t>
            </a:r>
            <a:r>
              <a:rPr lang="en-US" sz="1200" dirty="0" smtClean="0">
                <a:solidFill>
                  <a:srgbClr val="000000"/>
                </a:solidFill>
                <a:latin typeface="Calibri" pitchFamily="34" charset="0"/>
              </a:rPr>
              <a:t>brightness</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Using Tvilight's </a:t>
            </a:r>
            <a:r>
              <a:rPr lang="en-US" sz="1200" dirty="0">
                <a:solidFill>
                  <a:srgbClr val="000000"/>
                </a:solidFill>
                <a:latin typeface="Calibri" pitchFamily="34" charset="0"/>
              </a:rPr>
              <a:t>web-based remote management software, CityManager, the municipality now has the ability to control the </a:t>
            </a:r>
            <a:r>
              <a:rPr lang="en-US" sz="1200" dirty="0" smtClean="0">
                <a:solidFill>
                  <a:srgbClr val="000000"/>
                </a:solidFill>
                <a:latin typeface="Calibri" pitchFamily="34" charset="0"/>
              </a:rPr>
              <a:t>dimming </a:t>
            </a:r>
            <a:r>
              <a:rPr lang="en-US" sz="1200" dirty="0">
                <a:solidFill>
                  <a:srgbClr val="000000"/>
                </a:solidFill>
                <a:latin typeface="Calibri" pitchFamily="34" charset="0"/>
              </a:rPr>
              <a:t>levels, the lamp hold time and other settings, </a:t>
            </a:r>
            <a:r>
              <a:rPr lang="en-US" sz="1200" dirty="0" smtClean="0">
                <a:solidFill>
                  <a:srgbClr val="000000"/>
                </a:solidFill>
                <a:latin typeface="Calibri" pitchFamily="34" charset="0"/>
              </a:rPr>
              <a:t>ensuring comfortable </a:t>
            </a:r>
            <a:r>
              <a:rPr lang="en-US" sz="1200" dirty="0">
                <a:solidFill>
                  <a:srgbClr val="000000"/>
                </a:solidFill>
                <a:latin typeface="Calibri" pitchFamily="34" charset="0"/>
              </a:rPr>
              <a:t>and safe light levels while achieving excellent energy savings</a:t>
            </a:r>
            <a:endParaRPr lang="en-US" sz="1200" dirty="0" smtClean="0">
              <a:solidFill>
                <a:srgbClr val="000000"/>
              </a:solidFill>
              <a:latin typeface="Calibri" pitchFamily="34" charset="0"/>
            </a:endParaRPr>
          </a:p>
          <a:p>
            <a:pPr marL="171450" indent="-171450" eaLnBrk="0" hangingPunct="0">
              <a:buClr>
                <a:srgbClr val="000000"/>
              </a:buClr>
              <a:buFont typeface="Arial" panose="020B0604020202020204" pitchFamily="34" charset="0"/>
              <a:buChar char="•"/>
            </a:pPr>
            <a:endParaRPr lang="en-US" sz="1200" dirty="0">
              <a:solidFill>
                <a:srgbClr val="000000"/>
              </a:solidFill>
              <a:latin typeface="Calibri" pitchFamily="34" charset="0"/>
            </a:endParaRPr>
          </a:p>
        </p:txBody>
      </p:sp>
      <p:sp>
        <p:nvSpPr>
          <p:cNvPr id="12" name="Rectangle 11"/>
          <p:cNvSpPr/>
          <p:nvPr/>
        </p:nvSpPr>
        <p:spPr bwMode="auto">
          <a:xfrm>
            <a:off x="550862" y="4017679"/>
            <a:ext cx="8088057" cy="2297569"/>
          </a:xfrm>
          <a:prstGeom prst="rect">
            <a:avLst/>
          </a:prstGeom>
          <a:no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8600" indent="-228600" eaLnBrk="0" hangingPunct="0">
              <a:lnSpc>
                <a:spcPct val="130000"/>
              </a:lnSpc>
              <a:buFont typeface="Arial" pitchFamily="34" charset="0"/>
              <a:buChar char="•"/>
              <a:defRPr/>
            </a:pPr>
            <a:endParaRPr lang="en-US" sz="1100" kern="0" dirty="0" smtClean="0">
              <a:solidFill>
                <a:srgbClr val="000000"/>
              </a:solidFill>
              <a:latin typeface="Calibri" pitchFamily="34" charset="0"/>
            </a:endParaRPr>
          </a:p>
        </p:txBody>
      </p:sp>
      <p:sp>
        <p:nvSpPr>
          <p:cNvPr id="13" name="Rectangle 3"/>
          <p:cNvSpPr txBox="1">
            <a:spLocks/>
          </p:cNvSpPr>
          <p:nvPr/>
        </p:nvSpPr>
        <p:spPr bwMode="auto">
          <a:xfrm>
            <a:off x="4302307" y="4073482"/>
            <a:ext cx="4202751" cy="248915"/>
          </a:xfrm>
          <a:prstGeom prst="rect">
            <a:avLst/>
          </a:prstGeom>
          <a:solidFill>
            <a:schemeClr val="bg1"/>
          </a:solidFill>
          <a:ln w="9525">
            <a:noFill/>
            <a:miter lim="800000"/>
            <a:headEnd/>
            <a:tailEnd/>
          </a:ln>
        </p:spPr>
        <p:txBody>
          <a:bodyPr lIns="45720" tIns="0" rIns="0" bIns="0"/>
          <a:lstStyle/>
          <a:p>
            <a:pPr algn="r" eaLnBrk="0" hangingPunct="0"/>
            <a:r>
              <a:rPr lang="en-GB" sz="1400" b="1" dirty="0" smtClean="0">
                <a:solidFill>
                  <a:srgbClr val="000000"/>
                </a:solidFill>
                <a:latin typeface="Calibri" panose="020F0502020204030204" pitchFamily="34" charset="0"/>
                <a:ea typeface="ＭＳ Ｐゴシック" pitchFamily="-106" charset="-128"/>
              </a:rPr>
              <a:t>Grid Connected Streetlights in Victoria, Australia</a:t>
            </a:r>
            <a:endParaRPr lang="en-GB" sz="1400" b="1" dirty="0">
              <a:solidFill>
                <a:srgbClr val="000000"/>
              </a:solidFill>
              <a:latin typeface="Calibri" panose="020F0502020204030204" pitchFamily="34" charset="0"/>
              <a:ea typeface="ＭＳ Ｐゴシック" pitchFamily="-106" charset="-128"/>
            </a:endParaRPr>
          </a:p>
        </p:txBody>
      </p:sp>
      <p:sp>
        <p:nvSpPr>
          <p:cNvPr id="14" name="TextBox 13"/>
          <p:cNvSpPr txBox="1">
            <a:spLocks noChangeArrowheads="1"/>
          </p:cNvSpPr>
          <p:nvPr/>
        </p:nvSpPr>
        <p:spPr bwMode="auto">
          <a:xfrm>
            <a:off x="621082" y="4351161"/>
            <a:ext cx="5715000" cy="1938992"/>
          </a:xfrm>
          <a:prstGeom prst="rect">
            <a:avLst/>
          </a:prstGeom>
          <a:noFill/>
          <a:ln w="9525">
            <a:noFill/>
            <a:miter lim="800000"/>
            <a:headEnd/>
            <a:tailEnd/>
          </a:ln>
        </p:spPr>
        <p:txBody>
          <a:bodyPr wrap="square" lIns="0" tIns="91440" rIns="0" bIns="0">
            <a:spAutoFit/>
          </a:bodyPr>
          <a:lstStyle/>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A sustainable Mornington </a:t>
            </a:r>
            <a:r>
              <a:rPr lang="en-US" sz="1200" dirty="0">
                <a:solidFill>
                  <a:srgbClr val="000000"/>
                </a:solidFill>
                <a:latin typeface="Calibri" pitchFamily="34" charset="0"/>
              </a:rPr>
              <a:t>Peninsula housing </a:t>
            </a:r>
            <a:r>
              <a:rPr lang="en-US" sz="1200" dirty="0" smtClean="0">
                <a:solidFill>
                  <a:srgbClr val="000000"/>
                </a:solidFill>
                <a:latin typeface="Calibri" pitchFamily="34" charset="0"/>
              </a:rPr>
              <a:t>estate has installed grid </a:t>
            </a:r>
            <a:r>
              <a:rPr lang="en-US" sz="1200" dirty="0">
                <a:solidFill>
                  <a:srgbClr val="000000"/>
                </a:solidFill>
                <a:latin typeface="Calibri" pitchFamily="34" charset="0"/>
              </a:rPr>
              <a:t>connected solar powered residential street lighting </a:t>
            </a:r>
            <a:r>
              <a:rPr lang="en-US" sz="1200" dirty="0" smtClean="0">
                <a:solidFill>
                  <a:srgbClr val="000000"/>
                </a:solidFill>
                <a:latin typeface="Calibri" pitchFamily="34" charset="0"/>
              </a:rPr>
              <a:t>in Victoria, Australia</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solar </a:t>
            </a:r>
            <a:r>
              <a:rPr lang="en-US" sz="1200" dirty="0">
                <a:solidFill>
                  <a:srgbClr val="000000"/>
                </a:solidFill>
                <a:latin typeface="Calibri" pitchFamily="34" charset="0"/>
              </a:rPr>
              <a:t>panels above each light feed electricity into the grid during the </a:t>
            </a:r>
            <a:r>
              <a:rPr lang="en-US" sz="1200" dirty="0" smtClean="0">
                <a:solidFill>
                  <a:srgbClr val="000000"/>
                </a:solidFill>
                <a:latin typeface="Calibri" pitchFamily="34" charset="0"/>
              </a:rPr>
              <a:t>day</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At night the </a:t>
            </a:r>
            <a:r>
              <a:rPr lang="en-US" sz="1200" dirty="0">
                <a:solidFill>
                  <a:srgbClr val="000000"/>
                </a:solidFill>
                <a:latin typeface="Calibri" pitchFamily="34" charset="0"/>
              </a:rPr>
              <a:t>lights take a smaller amount of power back out of the system to illuminate </a:t>
            </a:r>
            <a:r>
              <a:rPr lang="en-US" sz="1200" dirty="0" smtClean="0">
                <a:solidFill>
                  <a:srgbClr val="000000"/>
                </a:solidFill>
                <a:latin typeface="Calibri" pitchFamily="34" charset="0"/>
              </a:rPr>
              <a:t>the streets</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Public lighting is responsible for 30 per cent of local government </a:t>
            </a:r>
            <a:r>
              <a:rPr lang="en-US" sz="1200" dirty="0" smtClean="0">
                <a:solidFill>
                  <a:srgbClr val="000000"/>
                </a:solidFill>
                <a:latin typeface="Calibri" pitchFamily="34" charset="0"/>
              </a:rPr>
              <a:t>greenhouse pollution</a:t>
            </a:r>
          </a:p>
          <a:p>
            <a:pPr marL="171450" indent="-171450" eaLnBrk="0" hangingPunct="0">
              <a:buClr>
                <a:srgbClr val="000000"/>
              </a:buClr>
              <a:buFont typeface="Arial" panose="020B0604020202020204" pitchFamily="34" charset="0"/>
              <a:buChar char="•"/>
            </a:pPr>
            <a:r>
              <a:rPr lang="en-US" sz="1200" dirty="0">
                <a:solidFill>
                  <a:srgbClr val="000000"/>
                </a:solidFill>
                <a:latin typeface="Calibri" pitchFamily="34" charset="0"/>
              </a:rPr>
              <a:t>It is also estimated the solar lights in the estate will save around $700 in energy costs every year</a:t>
            </a:r>
          </a:p>
          <a:p>
            <a:pPr marL="171450" indent="-171450" eaLnBrk="0" hangingPunct="0">
              <a:buClr>
                <a:srgbClr val="000000"/>
              </a:buClr>
              <a:buFont typeface="Arial" panose="020B0604020202020204" pitchFamily="34" charset="0"/>
              <a:buChar char="•"/>
            </a:pPr>
            <a:r>
              <a:rPr lang="en-US" sz="1200" dirty="0" smtClean="0">
                <a:solidFill>
                  <a:srgbClr val="000000"/>
                </a:solidFill>
                <a:latin typeface="Calibri" pitchFamily="34" charset="0"/>
              </a:rPr>
              <a:t>The </a:t>
            </a:r>
            <a:r>
              <a:rPr lang="en-US" sz="1200" dirty="0">
                <a:solidFill>
                  <a:srgbClr val="000000"/>
                </a:solidFill>
                <a:latin typeface="Calibri" pitchFamily="34" charset="0"/>
              </a:rPr>
              <a:t>Orchard Grove estate street lights are driven by clean, green </a:t>
            </a:r>
            <a:r>
              <a:rPr lang="en-US" sz="1200" dirty="0" smtClean="0">
                <a:solidFill>
                  <a:srgbClr val="000000"/>
                </a:solidFill>
                <a:latin typeface="Calibri" pitchFamily="34" charset="0"/>
              </a:rPr>
              <a:t>renewable energy</a:t>
            </a:r>
            <a:r>
              <a:rPr lang="en-US" sz="1200" dirty="0">
                <a:solidFill>
                  <a:srgbClr val="000000"/>
                </a:solidFill>
                <a:latin typeface="Calibri" pitchFamily="34" charset="0"/>
              </a:rPr>
              <a:t>, so will contribute significantly to the shire's </a:t>
            </a:r>
            <a:r>
              <a:rPr lang="en-US" sz="1200" dirty="0" smtClean="0">
                <a:solidFill>
                  <a:srgbClr val="000000"/>
                </a:solidFill>
                <a:latin typeface="Calibri" pitchFamily="34" charset="0"/>
              </a:rPr>
              <a:t>sustainability</a:t>
            </a:r>
            <a:endParaRPr lang="en-US" sz="1200" dirty="0">
              <a:solidFill>
                <a:srgbClr val="000000"/>
              </a:solidFill>
              <a:latin typeface="Calibri" pitchFamily="34" charset="0"/>
            </a:endParaRPr>
          </a:p>
        </p:txBody>
      </p:sp>
      <p:pic>
        <p:nvPicPr>
          <p:cNvPr id="122265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9982" y="4392248"/>
            <a:ext cx="1905423" cy="173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50863" y="6315248"/>
            <a:ext cx="8089900" cy="369332"/>
          </a:xfrm>
          <a:prstGeom prst="rect">
            <a:avLst/>
          </a:prstGeom>
          <a:noFill/>
        </p:spPr>
        <p:txBody>
          <a:bodyPr wrap="square" rtlCol="0">
            <a:spAutoFit/>
          </a:bodyPr>
          <a:lstStyle/>
          <a:p>
            <a:r>
              <a:rPr lang="en-US" sz="900" i="1" dirty="0">
                <a:hlinkClick r:id="rId5"/>
              </a:rPr>
              <a:t>http://www.tvilight.com/projects/city-nuenen</a:t>
            </a:r>
            <a:r>
              <a:rPr lang="en-US" sz="900" i="1" dirty="0" smtClean="0">
                <a:hlinkClick r:id="rId5"/>
              </a:rPr>
              <a:t>/</a:t>
            </a:r>
            <a:r>
              <a:rPr lang="en-US" sz="900" i="1" dirty="0" smtClean="0"/>
              <a:t> </a:t>
            </a:r>
          </a:p>
          <a:p>
            <a:r>
              <a:rPr lang="en-US" sz="900" i="1" dirty="0">
                <a:hlinkClick r:id="rId6"/>
              </a:rPr>
              <a:t>ftp://</a:t>
            </a:r>
            <a:r>
              <a:rPr lang="en-US" sz="900" i="1" dirty="0" smtClean="0">
                <a:hlinkClick r:id="rId6"/>
              </a:rPr>
              <a:t>seav.vic.gov.au/news_old/media_releases/20030908_2.pdf</a:t>
            </a:r>
            <a:r>
              <a:rPr lang="en-US" sz="900" i="1" dirty="0" smtClean="0"/>
              <a:t>  </a:t>
            </a:r>
            <a:endParaRPr lang="en-US" sz="900" i="1" dirty="0"/>
          </a:p>
        </p:txBody>
      </p:sp>
    </p:spTree>
    <p:extLst>
      <p:ext uri="{BB962C8B-B14F-4D97-AF65-F5344CB8AC3E}">
        <p14:creationId xmlns:p14="http://schemas.microsoft.com/office/powerpoint/2010/main" val="28118357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11"/>
          <p:cNvSpPr txBox="1"/>
          <p:nvPr/>
        </p:nvSpPr>
        <p:spPr>
          <a:xfrm>
            <a:off x="1325216" y="231031"/>
            <a:ext cx="7567263" cy="461665"/>
          </a:xfrm>
          <a:prstGeom prst="rect">
            <a:avLst/>
          </a:prstGeom>
          <a:noFill/>
        </p:spPr>
        <p:txBody>
          <a:bodyPr wrap="square" rtlCol="0">
            <a:spAutoFit/>
          </a:bodyPr>
          <a:lstStyle/>
          <a:p>
            <a:pPr eaLnBrk="1" fontAlgn="auto" hangingPunct="1">
              <a:spcBef>
                <a:spcPts val="0"/>
              </a:spcBef>
              <a:spcAft>
                <a:spcPts val="0"/>
              </a:spcAft>
            </a:pPr>
            <a:r>
              <a:rPr lang="es-ES_tradnl" sz="2400" dirty="0" smtClean="0">
                <a:solidFill>
                  <a:srgbClr val="FFC000"/>
                </a:solidFill>
                <a:latin typeface="Calibri"/>
              </a:rPr>
              <a:t>SAFETY </a:t>
            </a:r>
            <a:r>
              <a:rPr lang="es-ES_tradnl" sz="2400" dirty="0">
                <a:solidFill>
                  <a:srgbClr val="FFC000"/>
                </a:solidFill>
                <a:latin typeface="Calibri"/>
              </a:rPr>
              <a:t>&amp; </a:t>
            </a:r>
            <a:r>
              <a:rPr lang="es-ES_tradnl" sz="2400" dirty="0" smtClean="0">
                <a:solidFill>
                  <a:srgbClr val="FFC000"/>
                </a:solidFill>
                <a:latin typeface="Calibri"/>
              </a:rPr>
              <a:t>SECURITY, Barcelona, </a:t>
            </a:r>
            <a:r>
              <a:rPr lang="es-ES_tradnl" sz="2400" dirty="0" err="1" smtClean="0">
                <a:solidFill>
                  <a:srgbClr val="FFC000"/>
                </a:solidFill>
                <a:latin typeface="Calibri"/>
              </a:rPr>
              <a:t>Spain</a:t>
            </a:r>
            <a:endParaRPr lang="ca-ES" sz="2400" dirty="0">
              <a:solidFill>
                <a:srgbClr val="FFC000"/>
              </a:solidFill>
              <a:latin typeface="Calibri"/>
            </a:endParaRPr>
          </a:p>
        </p:txBody>
      </p:sp>
      <p:sp>
        <p:nvSpPr>
          <p:cNvPr id="7" name="6 Rectángulo"/>
          <p:cNvSpPr/>
          <p:nvPr/>
        </p:nvSpPr>
        <p:spPr>
          <a:xfrm>
            <a:off x="3555888" y="1124744"/>
            <a:ext cx="1584176"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Goal</a:t>
            </a:r>
            <a:endParaRPr lang="es-ES" sz="1800" dirty="0">
              <a:solidFill>
                <a:prstClr val="black"/>
              </a:solidFill>
            </a:endParaRPr>
          </a:p>
        </p:txBody>
      </p:sp>
      <p:sp>
        <p:nvSpPr>
          <p:cNvPr id="8" name="7 Rectángulo"/>
          <p:cNvSpPr/>
          <p:nvPr/>
        </p:nvSpPr>
        <p:spPr>
          <a:xfrm>
            <a:off x="5292464" y="1124744"/>
            <a:ext cx="3456000"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b="0" dirty="0">
                <a:solidFill>
                  <a:prstClr val="black"/>
                </a:solidFill>
              </a:rPr>
              <a:t>Keeping the </a:t>
            </a:r>
            <a:r>
              <a:rPr lang="en-GB" sz="1600" dirty="0">
                <a:solidFill>
                  <a:prstClr val="black"/>
                </a:solidFill>
              </a:rPr>
              <a:t>public space and ICT systems safe. </a:t>
            </a:r>
          </a:p>
        </p:txBody>
      </p:sp>
      <p:sp>
        <p:nvSpPr>
          <p:cNvPr id="11" name="10 Rectángulo"/>
          <p:cNvSpPr/>
          <p:nvPr/>
        </p:nvSpPr>
        <p:spPr>
          <a:xfrm>
            <a:off x="5284080" y="2564904"/>
            <a:ext cx="3456208"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n-GB" sz="1600" dirty="0">
                <a:solidFill>
                  <a:prstClr val="black"/>
                </a:solidFill>
              </a:rPr>
              <a:t>Protect places </a:t>
            </a:r>
            <a:r>
              <a:rPr lang="en-GB" sz="1600" b="0" dirty="0">
                <a:solidFill>
                  <a:prstClr val="black"/>
                </a:solidFill>
              </a:rPr>
              <a:t>(airports, harbours, railway stations, tunnels, stadium, and other public avenues) and </a:t>
            </a:r>
            <a:r>
              <a:rPr lang="en-GB" sz="1600" dirty="0">
                <a:solidFill>
                  <a:prstClr val="black"/>
                </a:solidFill>
              </a:rPr>
              <a:t>ICT technologies. </a:t>
            </a:r>
          </a:p>
        </p:txBody>
      </p:sp>
      <p:sp>
        <p:nvSpPr>
          <p:cNvPr id="12" name="11 Rectángulo"/>
          <p:cNvSpPr/>
          <p:nvPr/>
        </p:nvSpPr>
        <p:spPr>
          <a:xfrm>
            <a:off x="3555888" y="2564904"/>
            <a:ext cx="1584176"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Description</a:t>
            </a:r>
            <a:endParaRPr lang="es-ES" sz="1800" dirty="0">
              <a:solidFill>
                <a:prstClr val="black"/>
              </a:solidFill>
            </a:endParaRPr>
          </a:p>
        </p:txBody>
      </p:sp>
      <p:sp>
        <p:nvSpPr>
          <p:cNvPr id="16" name="11 Rectángulo"/>
          <p:cNvSpPr/>
          <p:nvPr/>
        </p:nvSpPr>
        <p:spPr>
          <a:xfrm>
            <a:off x="539552" y="4077072"/>
            <a:ext cx="1557667" cy="1332000"/>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eaLnBrk="1" fontAlgn="auto" hangingPunct="1">
              <a:spcBef>
                <a:spcPts val="0"/>
              </a:spcBef>
              <a:spcAft>
                <a:spcPts val="0"/>
              </a:spcAft>
            </a:pPr>
            <a:r>
              <a:rPr lang="es-ES" sz="1800" dirty="0" err="1">
                <a:solidFill>
                  <a:prstClr val="black"/>
                </a:solidFill>
              </a:rPr>
              <a:t>Strategic</a:t>
            </a:r>
            <a:r>
              <a:rPr lang="es-ES" sz="1800" dirty="0">
                <a:solidFill>
                  <a:prstClr val="black"/>
                </a:solidFill>
              </a:rPr>
              <a:t> </a:t>
            </a:r>
            <a:r>
              <a:rPr lang="es-ES" sz="1800" dirty="0" err="1">
                <a:solidFill>
                  <a:prstClr val="black"/>
                </a:solidFill>
              </a:rPr>
              <a:t>Projects</a:t>
            </a:r>
            <a:endParaRPr lang="es-ES" sz="1800" dirty="0">
              <a:solidFill>
                <a:prstClr val="black"/>
              </a:solidFill>
            </a:endParaRPr>
          </a:p>
        </p:txBody>
      </p:sp>
      <p:sp>
        <p:nvSpPr>
          <p:cNvPr id="17" name="10 Rectángulo"/>
          <p:cNvSpPr/>
          <p:nvPr/>
        </p:nvSpPr>
        <p:spPr>
          <a:xfrm>
            <a:off x="2339752" y="4077072"/>
            <a:ext cx="6396344" cy="1296144"/>
          </a:xfrm>
          <a:prstGeom prst="rect">
            <a:avLst/>
          </a:prstGeom>
          <a:solidFill>
            <a:srgbClr val="0070C0">
              <a:alpha val="5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42900" indent="-342900" eaLnBrk="1" fontAlgn="auto" hangingPunct="1">
              <a:spcBef>
                <a:spcPts val="0"/>
              </a:spcBef>
              <a:spcAft>
                <a:spcPts val="0"/>
              </a:spcAft>
              <a:buFont typeface="+mj-lt"/>
              <a:buAutoNum type="arabicPeriod"/>
            </a:pPr>
            <a:r>
              <a:rPr lang="en-GB" sz="1600" dirty="0">
                <a:solidFill>
                  <a:prstClr val="black"/>
                </a:solidFill>
              </a:rPr>
              <a:t>Beach Connectivity: Sound System</a:t>
            </a:r>
          </a:p>
          <a:p>
            <a:pPr marL="342900" indent="-342900" eaLnBrk="1" fontAlgn="auto" hangingPunct="1">
              <a:spcBef>
                <a:spcPts val="0"/>
              </a:spcBef>
              <a:spcAft>
                <a:spcPts val="0"/>
              </a:spcAft>
              <a:buFont typeface="+mj-lt"/>
              <a:buAutoNum type="arabicPeriod"/>
            </a:pPr>
            <a:r>
              <a:rPr lang="en-GB" sz="1600" dirty="0" err="1">
                <a:solidFill>
                  <a:prstClr val="black"/>
                </a:solidFill>
              </a:rPr>
              <a:t>eSecurity</a:t>
            </a:r>
            <a:endParaRPr lang="en-GB" sz="1600" dirty="0">
              <a:solidFill>
                <a:prstClr val="black"/>
              </a:solidFill>
            </a:endParaRPr>
          </a:p>
        </p:txBody>
      </p:sp>
      <p:pic>
        <p:nvPicPr>
          <p:cNvPr id="13" name="Imat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28" y="1124744"/>
            <a:ext cx="2916000" cy="277216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866783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30" t="10991" r="17847" b="6250"/>
          <a:stretch/>
        </p:blipFill>
        <p:spPr bwMode="auto">
          <a:xfrm>
            <a:off x="607873" y="1099930"/>
            <a:ext cx="8169414" cy="536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41173" y="310261"/>
            <a:ext cx="4256293" cy="400110"/>
          </a:xfrm>
          <a:prstGeom prst="rect">
            <a:avLst/>
          </a:prstGeom>
          <a:solidFill>
            <a:schemeClr val="bg1"/>
          </a:solidFill>
        </p:spPr>
        <p:txBody>
          <a:bodyPr wrap="none" rtlCol="0">
            <a:spAutoFit/>
          </a:bodyPr>
          <a:lstStyle/>
          <a:p>
            <a:pPr eaLnBrk="1" fontAlgn="auto" hangingPunct="1">
              <a:spcBef>
                <a:spcPts val="0"/>
              </a:spcBef>
              <a:spcAft>
                <a:spcPts val="0"/>
              </a:spcAft>
            </a:pPr>
            <a:r>
              <a:rPr lang="en-GB" sz="2000" dirty="0" smtClean="0">
                <a:solidFill>
                  <a:srgbClr val="000000"/>
                </a:solidFill>
                <a:latin typeface="Arial"/>
                <a:cs typeface="+mn-cs"/>
              </a:rPr>
              <a:t>Kuala </a:t>
            </a:r>
            <a:r>
              <a:rPr lang="en-GB" sz="2000" dirty="0">
                <a:solidFill>
                  <a:srgbClr val="000000"/>
                </a:solidFill>
                <a:latin typeface="Arial"/>
                <a:cs typeface="+mn-cs"/>
              </a:rPr>
              <a:t>Lumpur’s Financial District</a:t>
            </a:r>
            <a:endParaRPr lang="en-US" sz="2000" dirty="0">
              <a:solidFill>
                <a:srgbClr val="000000"/>
              </a:solidFill>
              <a:latin typeface="Arial"/>
              <a:cs typeface="+mn-cs"/>
            </a:endParaRPr>
          </a:p>
        </p:txBody>
      </p:sp>
    </p:spTree>
    <p:extLst>
      <p:ext uri="{BB962C8B-B14F-4D97-AF65-F5344CB8AC3E}">
        <p14:creationId xmlns:p14="http://schemas.microsoft.com/office/powerpoint/2010/main" val="6986796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hangingPunct="1"/>
            <a:r>
              <a:rPr lang="en-GB" altLang="en-US" dirty="0" smtClean="0">
                <a:solidFill>
                  <a:schemeClr val="tx1"/>
                </a:solidFill>
              </a:rPr>
              <a:t>E-Governance in MMRDA</a:t>
            </a:r>
            <a:endParaRPr lang="en-GB" altLang="en-US" dirty="0">
              <a:solidFill>
                <a:schemeClr val="tx1"/>
              </a:solidFill>
            </a:endParaRPr>
          </a:p>
        </p:txBody>
      </p:sp>
    </p:spTree>
    <p:extLst>
      <p:ext uri="{BB962C8B-B14F-4D97-AF65-F5344CB8AC3E}">
        <p14:creationId xmlns:p14="http://schemas.microsoft.com/office/powerpoint/2010/main" val="4133160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528175" y="205106"/>
            <a:ext cx="7442788" cy="776614"/>
          </a:xfrm>
        </p:spPr>
        <p:txBody>
          <a:bodyPr/>
          <a:lstStyle/>
          <a:p>
            <a:pPr eaLnBrk="1" hangingPunct="1"/>
            <a:r>
              <a:rPr lang="en-GB" altLang="en-US" sz="2800" dirty="0"/>
              <a:t>Trend # 2: </a:t>
            </a:r>
            <a:r>
              <a:rPr lang="en-GB" altLang="en-US" sz="2800" dirty="0" smtClean="0"/>
              <a:t>71% of CO</a:t>
            </a:r>
            <a:r>
              <a:rPr lang="en-GB" altLang="en-US" sz="2800" baseline="-25000" dirty="0" smtClean="0"/>
              <a:t>2</a:t>
            </a:r>
            <a:r>
              <a:rPr lang="en-GB" altLang="en-US" sz="2800" dirty="0" smtClean="0"/>
              <a:t> emissions are from cities</a:t>
            </a:r>
          </a:p>
        </p:txBody>
      </p:sp>
      <p:sp>
        <p:nvSpPr>
          <p:cNvPr id="86" name="Rectangle 85"/>
          <p:cNvSpPr/>
          <p:nvPr>
            <p:custDataLst>
              <p:tags r:id="rId1"/>
            </p:custDataLst>
          </p:nvPr>
        </p:nvSpPr>
        <p:spPr bwMode="auto">
          <a:xfrm>
            <a:off x="4788107" y="1274395"/>
            <a:ext cx="4011335" cy="3866861"/>
          </a:xfrm>
          <a:prstGeom prst="rect">
            <a:avLst/>
          </a:prstGeom>
          <a:solidFill>
            <a:schemeClr val="bg1"/>
          </a:solidFill>
          <a:ln w="3175" cap="flat" cmpd="sng" algn="ctr">
            <a:solidFill>
              <a:schemeClr val="tx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36000" rIns="36000" anchor="ctr"/>
          <a:lstStyle/>
          <a:p>
            <a:pPr algn="ctr" eaLnBrk="1" fontAlgn="auto" hangingPunct="1">
              <a:spcBef>
                <a:spcPts val="0"/>
              </a:spcBef>
              <a:spcAft>
                <a:spcPts val="0"/>
              </a:spcAft>
              <a:defRPr/>
            </a:pPr>
            <a:endParaRPr lang="en-GB" sz="1200" b="0" dirty="0">
              <a:solidFill>
                <a:srgbClr val="00B0F0"/>
              </a:solidFill>
              <a:latin typeface="Calibri"/>
              <a:cs typeface="+mn-cs"/>
            </a:endParaRPr>
          </a:p>
        </p:txBody>
      </p:sp>
      <p:cxnSp>
        <p:nvCxnSpPr>
          <p:cNvPr id="11283" name="Straight Connector 48"/>
          <p:cNvCxnSpPr>
            <a:cxnSpLocks noChangeShapeType="1"/>
          </p:cNvCxnSpPr>
          <p:nvPr/>
        </p:nvCxnSpPr>
        <p:spPr bwMode="auto">
          <a:xfrm flipV="1">
            <a:off x="4913313" y="2125663"/>
            <a:ext cx="3348037"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88" name="TextBox 45"/>
          <p:cNvSpPr txBox="1">
            <a:spLocks noChangeArrowheads="1"/>
          </p:cNvSpPr>
          <p:nvPr/>
        </p:nvSpPr>
        <p:spPr bwMode="auto">
          <a:xfrm>
            <a:off x="4835525" y="1186506"/>
            <a:ext cx="4135438" cy="948978"/>
          </a:xfrm>
          <a:prstGeom prst="rect">
            <a:avLst/>
          </a:prstGeom>
          <a:noFill/>
          <a:ln w="9525">
            <a:noFill/>
            <a:miter lim="800000"/>
            <a:headEnd/>
            <a:tailEnd/>
          </a:ln>
        </p:spPr>
        <p:txBody>
          <a:bodyPr wrap="square">
            <a:spAutoFit/>
          </a:bodyPr>
          <a:lstStyle/>
          <a:p>
            <a:pPr eaLnBrk="1" fontAlgn="auto" hangingPunct="1">
              <a:spcBef>
                <a:spcPts val="0"/>
              </a:spcBef>
              <a:spcAft>
                <a:spcPts val="200"/>
              </a:spcAft>
              <a:defRPr/>
            </a:pPr>
            <a:r>
              <a:rPr lang="en-GB" sz="2000" kern="0" dirty="0">
                <a:solidFill>
                  <a:prstClr val="black"/>
                </a:solidFill>
                <a:latin typeface="Arial"/>
                <a:cs typeface="Calibri" pitchFamily="34" charset="0"/>
              </a:rPr>
              <a:t>City Energy-related CO</a:t>
            </a:r>
            <a:r>
              <a:rPr lang="en-GB" sz="2000" kern="0" baseline="-25000" dirty="0">
                <a:solidFill>
                  <a:prstClr val="black"/>
                </a:solidFill>
                <a:latin typeface="Arial"/>
                <a:cs typeface="Calibri" pitchFamily="34" charset="0"/>
              </a:rPr>
              <a:t>2</a:t>
            </a:r>
            <a:r>
              <a:rPr lang="en-GB" sz="2000" kern="0" dirty="0">
                <a:solidFill>
                  <a:prstClr val="black"/>
                </a:solidFill>
                <a:latin typeface="Arial"/>
                <a:cs typeface="Calibri" pitchFamily="34" charset="0"/>
              </a:rPr>
              <a:t> emissions</a:t>
            </a:r>
          </a:p>
          <a:p>
            <a:pPr eaLnBrk="1" fontAlgn="auto" hangingPunct="1">
              <a:spcBef>
                <a:spcPts val="0"/>
              </a:spcBef>
              <a:spcAft>
                <a:spcPts val="0"/>
              </a:spcAft>
              <a:defRPr/>
            </a:pPr>
            <a:r>
              <a:rPr lang="en-GB" sz="1400" b="0" kern="0" dirty="0">
                <a:solidFill>
                  <a:prstClr val="black"/>
                </a:solidFill>
                <a:latin typeface="Arial"/>
                <a:cs typeface="Calibri" pitchFamily="34" charset="0"/>
              </a:rPr>
              <a:t>(as a % of the rest of the world)</a:t>
            </a:r>
          </a:p>
        </p:txBody>
      </p:sp>
      <p:sp>
        <p:nvSpPr>
          <p:cNvPr id="89" name="TextBox 88"/>
          <p:cNvSpPr txBox="1"/>
          <p:nvPr/>
        </p:nvSpPr>
        <p:spPr>
          <a:xfrm>
            <a:off x="5381625" y="3011488"/>
            <a:ext cx="531813" cy="261937"/>
          </a:xfrm>
          <a:prstGeom prst="rect">
            <a:avLst/>
          </a:prstGeom>
          <a:noFill/>
        </p:spPr>
        <p:txBody>
          <a:bodyPr>
            <a:spAutoFit/>
          </a:bodyPr>
          <a:lstStyle/>
          <a:p>
            <a:pPr algn="ctr" eaLnBrk="1" fontAlgn="auto" hangingPunct="1">
              <a:spcBef>
                <a:spcPts val="0"/>
              </a:spcBef>
              <a:spcAft>
                <a:spcPts val="0"/>
              </a:spcAft>
              <a:defRPr/>
            </a:pPr>
            <a:r>
              <a:rPr lang="en-GB" sz="1100" dirty="0">
                <a:solidFill>
                  <a:srgbClr val="FFFFFF"/>
                </a:solidFill>
                <a:latin typeface="Arial"/>
                <a:cs typeface="+mn-cs"/>
              </a:rPr>
              <a:t>71%</a:t>
            </a:r>
          </a:p>
        </p:txBody>
      </p:sp>
      <p:sp>
        <p:nvSpPr>
          <p:cNvPr id="90" name="TextBox 89"/>
          <p:cNvSpPr txBox="1"/>
          <p:nvPr/>
        </p:nvSpPr>
        <p:spPr>
          <a:xfrm>
            <a:off x="6513513" y="3011488"/>
            <a:ext cx="609600" cy="261937"/>
          </a:xfrm>
          <a:prstGeom prst="rect">
            <a:avLst/>
          </a:prstGeom>
          <a:noFill/>
        </p:spPr>
        <p:txBody>
          <a:bodyPr>
            <a:spAutoFit/>
          </a:bodyPr>
          <a:lstStyle/>
          <a:p>
            <a:pPr algn="ctr" eaLnBrk="1" fontAlgn="auto" hangingPunct="1">
              <a:spcBef>
                <a:spcPts val="0"/>
              </a:spcBef>
              <a:spcAft>
                <a:spcPts val="0"/>
              </a:spcAft>
              <a:defRPr/>
            </a:pPr>
            <a:r>
              <a:rPr lang="en-GB" sz="1100" dirty="0">
                <a:solidFill>
                  <a:srgbClr val="FFFFFF"/>
                </a:solidFill>
                <a:latin typeface="Arial"/>
                <a:cs typeface="+mn-cs"/>
              </a:rPr>
              <a:t>76%</a:t>
            </a:r>
          </a:p>
        </p:txBody>
      </p:sp>
      <p:sp>
        <p:nvSpPr>
          <p:cNvPr id="91" name="TextBox 90"/>
          <p:cNvSpPr txBox="1"/>
          <p:nvPr/>
        </p:nvSpPr>
        <p:spPr>
          <a:xfrm>
            <a:off x="5956300" y="3013075"/>
            <a:ext cx="531813" cy="260350"/>
          </a:xfrm>
          <a:prstGeom prst="rect">
            <a:avLst/>
          </a:prstGeom>
          <a:noFill/>
        </p:spPr>
        <p:txBody>
          <a:bodyPr>
            <a:spAutoFit/>
          </a:bodyPr>
          <a:lstStyle/>
          <a:p>
            <a:pPr algn="ctr" eaLnBrk="1" fontAlgn="auto" hangingPunct="1">
              <a:spcBef>
                <a:spcPts val="0"/>
              </a:spcBef>
              <a:spcAft>
                <a:spcPts val="0"/>
              </a:spcAft>
              <a:defRPr/>
            </a:pPr>
            <a:r>
              <a:rPr lang="en-GB" sz="1100" dirty="0">
                <a:solidFill>
                  <a:srgbClr val="FFFFFF"/>
                </a:solidFill>
                <a:latin typeface="Arial"/>
                <a:cs typeface="+mn-cs"/>
              </a:rPr>
              <a:t>74%</a:t>
            </a:r>
          </a:p>
        </p:txBody>
      </p:sp>
      <p:sp>
        <p:nvSpPr>
          <p:cNvPr id="92" name="Frame 91"/>
          <p:cNvSpPr/>
          <p:nvPr/>
        </p:nvSpPr>
        <p:spPr>
          <a:xfrm>
            <a:off x="4814888" y="2330450"/>
            <a:ext cx="2659062" cy="1508125"/>
          </a:xfrm>
          <a:prstGeom prst="frame">
            <a:avLst>
              <a:gd name="adj1" fmla="val 91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dirty="0">
              <a:solidFill>
                <a:srgbClr val="000000"/>
              </a:solidFill>
            </a:endParaRPr>
          </a:p>
        </p:txBody>
      </p:sp>
      <p:sp>
        <p:nvSpPr>
          <p:cNvPr id="93" name="Rectangle 92"/>
          <p:cNvSpPr/>
          <p:nvPr/>
        </p:nvSpPr>
        <p:spPr>
          <a:xfrm>
            <a:off x="4854989" y="4079081"/>
            <a:ext cx="1341438" cy="230188"/>
          </a:xfrm>
          <a:prstGeom prst="rect">
            <a:avLst/>
          </a:prstGeom>
        </p:spPr>
        <p:txBody>
          <a:bodyPr>
            <a:spAutoFit/>
          </a:bodyPr>
          <a:lstStyle/>
          <a:p>
            <a:pPr eaLnBrk="1" fontAlgn="auto" hangingPunct="1">
              <a:spcBef>
                <a:spcPts val="0"/>
              </a:spcBef>
              <a:spcAft>
                <a:spcPts val="0"/>
              </a:spcAft>
              <a:defRPr/>
            </a:pPr>
            <a:r>
              <a:rPr lang="en-GB" sz="900" b="0" dirty="0">
                <a:solidFill>
                  <a:srgbClr val="000000"/>
                </a:solidFill>
                <a:latin typeface="Arial"/>
                <a:cs typeface="+mn-cs"/>
              </a:rPr>
              <a:t>Source: World Bank</a:t>
            </a:r>
          </a:p>
        </p:txBody>
      </p:sp>
      <p:sp>
        <p:nvSpPr>
          <p:cNvPr id="94" name="TextBox 93"/>
          <p:cNvSpPr txBox="1"/>
          <p:nvPr/>
        </p:nvSpPr>
        <p:spPr>
          <a:xfrm>
            <a:off x="5389563" y="2598738"/>
            <a:ext cx="431800" cy="215900"/>
          </a:xfrm>
          <a:prstGeom prst="roundRect">
            <a:avLst/>
          </a:prstGeom>
          <a:solidFill>
            <a:schemeClr val="bg1"/>
          </a:solidFill>
        </p:spPr>
        <p:txBody>
          <a:bodyPr lIns="36000" rIns="36000" anchor="ctr"/>
          <a:lstStyle/>
          <a:p>
            <a:pPr algn="ctr" eaLnBrk="1" fontAlgn="auto" hangingPunct="1">
              <a:spcBef>
                <a:spcPts val="0"/>
              </a:spcBef>
              <a:spcAft>
                <a:spcPts val="0"/>
              </a:spcAft>
              <a:defRPr/>
            </a:pPr>
            <a:r>
              <a:rPr lang="en-GB" sz="1100" dirty="0">
                <a:solidFill>
                  <a:srgbClr val="00B0F0"/>
                </a:solidFill>
                <a:latin typeface="Arial"/>
                <a:cs typeface="+mn-cs"/>
              </a:rPr>
              <a:t>20</a:t>
            </a:r>
            <a:endParaRPr lang="en-GB" sz="1100" b="0" dirty="0">
              <a:solidFill>
                <a:srgbClr val="00B0F0"/>
              </a:solidFill>
              <a:latin typeface="Arial"/>
              <a:cs typeface="+mn-cs"/>
            </a:endParaRPr>
          </a:p>
        </p:txBody>
      </p:sp>
      <p:sp>
        <p:nvSpPr>
          <p:cNvPr id="95" name="TextBox 94"/>
          <p:cNvSpPr txBox="1"/>
          <p:nvPr/>
        </p:nvSpPr>
        <p:spPr>
          <a:xfrm>
            <a:off x="5888038" y="2439988"/>
            <a:ext cx="431800" cy="215900"/>
          </a:xfrm>
          <a:prstGeom prst="roundRect">
            <a:avLst/>
          </a:prstGeom>
          <a:solidFill>
            <a:schemeClr val="bg1"/>
          </a:solidFill>
        </p:spPr>
        <p:txBody>
          <a:bodyPr lIns="36000" rIns="36000" anchor="ctr"/>
          <a:lstStyle/>
          <a:p>
            <a:pPr algn="ctr" eaLnBrk="1" fontAlgn="auto" hangingPunct="1">
              <a:spcBef>
                <a:spcPts val="0"/>
              </a:spcBef>
              <a:spcAft>
                <a:spcPts val="0"/>
              </a:spcAft>
              <a:defRPr/>
            </a:pPr>
            <a:r>
              <a:rPr lang="en-GB" sz="1100" dirty="0">
                <a:solidFill>
                  <a:srgbClr val="00B0F0"/>
                </a:solidFill>
                <a:latin typeface="Arial"/>
                <a:cs typeface="+mn-cs"/>
              </a:rPr>
              <a:t>25</a:t>
            </a:r>
            <a:endParaRPr lang="en-GB" sz="1100" b="0" dirty="0">
              <a:solidFill>
                <a:srgbClr val="00B0F0"/>
              </a:solidFill>
              <a:latin typeface="Arial"/>
              <a:cs typeface="+mn-cs"/>
            </a:endParaRPr>
          </a:p>
        </p:txBody>
      </p:sp>
      <p:sp>
        <p:nvSpPr>
          <p:cNvPr id="96" name="Rectangle 106"/>
          <p:cNvSpPr>
            <a:spLocks noChangeArrowheads="1"/>
          </p:cNvSpPr>
          <p:nvPr/>
        </p:nvSpPr>
        <p:spPr bwMode="auto">
          <a:xfrm>
            <a:off x="7142439" y="4636407"/>
            <a:ext cx="186521" cy="162609"/>
          </a:xfrm>
          <a:prstGeom prst="rect">
            <a:avLst/>
          </a:prstGeom>
          <a:solidFill>
            <a:srgbClr val="00B0F0"/>
          </a:solidFill>
          <a:ln w="9525" algn="ctr">
            <a:solidFill>
              <a:srgbClr val="00B0F0"/>
            </a:solidFill>
            <a:round/>
            <a:headEnd/>
            <a:tailEnd/>
          </a:ln>
        </p:spPr>
        <p:txBody>
          <a:bodyPr/>
          <a:lstStyle/>
          <a:p>
            <a:pPr fontAlgn="auto">
              <a:lnSpc>
                <a:spcPct val="80000"/>
              </a:lnSpc>
              <a:spcBef>
                <a:spcPts val="0"/>
              </a:spcBef>
              <a:spcAft>
                <a:spcPts val="0"/>
              </a:spcAft>
              <a:defRPr/>
            </a:pPr>
            <a:endParaRPr lang="en-GB" sz="3600" b="0" kern="0" dirty="0">
              <a:solidFill>
                <a:prstClr val="black"/>
              </a:solidFill>
              <a:latin typeface="Arial"/>
              <a:cs typeface="Calibri" pitchFamily="34" charset="0"/>
            </a:endParaRPr>
          </a:p>
        </p:txBody>
      </p:sp>
      <p:sp>
        <p:nvSpPr>
          <p:cNvPr id="97" name="TextBox 108"/>
          <p:cNvSpPr txBox="1">
            <a:spLocks noChangeArrowheads="1"/>
          </p:cNvSpPr>
          <p:nvPr/>
        </p:nvSpPr>
        <p:spPr bwMode="auto">
          <a:xfrm>
            <a:off x="7369667" y="4621056"/>
            <a:ext cx="1152041" cy="276999"/>
          </a:xfrm>
          <a:prstGeom prst="rect">
            <a:avLst/>
          </a:prstGeom>
          <a:solidFill>
            <a:sysClr val="window" lastClr="FFFFFF"/>
          </a:solidFill>
          <a:ln w="9525">
            <a:noFill/>
            <a:miter lim="800000"/>
            <a:headEnd/>
            <a:tailEnd/>
          </a:ln>
        </p:spPr>
        <p:txBody>
          <a:bodyPr wrap="square" lIns="36000">
            <a:spAutoFit/>
          </a:bodyPr>
          <a:lstStyle/>
          <a:p>
            <a:pPr eaLnBrk="1" fontAlgn="auto" hangingPunct="1">
              <a:spcBef>
                <a:spcPts val="0"/>
              </a:spcBef>
              <a:spcAft>
                <a:spcPts val="200"/>
              </a:spcAft>
              <a:defRPr/>
            </a:pPr>
            <a:r>
              <a:rPr lang="en-GB" sz="1200" b="0" kern="0" dirty="0">
                <a:solidFill>
                  <a:prstClr val="black"/>
                </a:solidFill>
                <a:latin typeface="Arial"/>
                <a:cs typeface="Calibri" pitchFamily="34" charset="0"/>
              </a:rPr>
              <a:t>Gt CO2e</a:t>
            </a:r>
          </a:p>
        </p:txBody>
      </p:sp>
      <p:sp>
        <p:nvSpPr>
          <p:cNvPr id="98" name="TextBox 97"/>
          <p:cNvSpPr txBox="1"/>
          <p:nvPr/>
        </p:nvSpPr>
        <p:spPr>
          <a:xfrm>
            <a:off x="5157379" y="4618037"/>
            <a:ext cx="1670459" cy="523220"/>
          </a:xfrm>
          <a:prstGeom prst="rect">
            <a:avLst/>
          </a:prstGeom>
          <a:noFill/>
        </p:spPr>
        <p:txBody>
          <a:bodyPr wrap="square">
            <a:spAutoFit/>
          </a:bodyPr>
          <a:lstStyle/>
          <a:p>
            <a:pPr eaLnBrk="1" fontAlgn="auto" hangingPunct="1">
              <a:spcBef>
                <a:spcPts val="0"/>
              </a:spcBef>
              <a:spcAft>
                <a:spcPts val="0"/>
              </a:spcAft>
              <a:defRPr/>
            </a:pPr>
            <a:r>
              <a:rPr lang="en-GB" sz="1400" b="0" dirty="0">
                <a:solidFill>
                  <a:srgbClr val="000000"/>
                </a:solidFill>
                <a:latin typeface="Arial"/>
                <a:cs typeface="+mn-cs"/>
              </a:rPr>
              <a:t>Share of cities in world</a:t>
            </a:r>
          </a:p>
        </p:txBody>
      </p:sp>
      <p:cxnSp>
        <p:nvCxnSpPr>
          <p:cNvPr id="99" name="Straight Arrow Connector 98"/>
          <p:cNvCxnSpPr/>
          <p:nvPr/>
        </p:nvCxnSpPr>
        <p:spPr>
          <a:xfrm>
            <a:off x="5251475" y="4618037"/>
            <a:ext cx="249610" cy="0"/>
          </a:xfrm>
          <a:prstGeom prst="straightConnector1">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00" name="Chart 99"/>
          <p:cNvGraphicFramePr>
            <a:graphicFrameLocks/>
          </p:cNvGraphicFramePr>
          <p:nvPr>
            <p:extLst>
              <p:ext uri="{D42A27DB-BD31-4B8C-83A1-F6EECF244321}">
                <p14:modId xmlns:p14="http://schemas.microsoft.com/office/powerpoint/2010/main" val="2554024457"/>
              </p:ext>
            </p:extLst>
          </p:nvPr>
        </p:nvGraphicFramePr>
        <p:xfrm>
          <a:off x="5066768" y="2209755"/>
          <a:ext cx="3138445" cy="1984420"/>
        </p:xfrm>
        <a:graphic>
          <a:graphicData uri="http://schemas.openxmlformats.org/drawingml/2006/chart">
            <c:chart xmlns:c="http://schemas.openxmlformats.org/drawingml/2006/chart" xmlns:r="http://schemas.openxmlformats.org/officeDocument/2006/relationships" r:id="rId4"/>
          </a:graphicData>
        </a:graphic>
      </p:graphicFrame>
      <p:sp>
        <p:nvSpPr>
          <p:cNvPr id="101" name="TextBox 100"/>
          <p:cNvSpPr txBox="1"/>
          <p:nvPr/>
        </p:nvSpPr>
        <p:spPr>
          <a:xfrm>
            <a:off x="5405438" y="3435350"/>
            <a:ext cx="468312" cy="254000"/>
          </a:xfrm>
          <a:prstGeom prst="rect">
            <a:avLst/>
          </a:prstGeom>
          <a:noFill/>
        </p:spPr>
        <p:txBody>
          <a:bodyPr>
            <a:spAutoFit/>
          </a:bodyPr>
          <a:lstStyle/>
          <a:p>
            <a:pPr algn="ctr" eaLnBrk="1" fontAlgn="auto" hangingPunct="1">
              <a:spcBef>
                <a:spcPts val="0"/>
              </a:spcBef>
              <a:spcAft>
                <a:spcPts val="0"/>
              </a:spcAft>
              <a:defRPr/>
            </a:pPr>
            <a:r>
              <a:rPr lang="en-GB" sz="1000" b="0" dirty="0">
                <a:solidFill>
                  <a:srgbClr val="000000"/>
                </a:solidFill>
                <a:latin typeface="Arial"/>
                <a:cs typeface="+mn-cs"/>
              </a:rPr>
              <a:t>2006</a:t>
            </a:r>
          </a:p>
        </p:txBody>
      </p:sp>
      <p:sp>
        <p:nvSpPr>
          <p:cNvPr id="102" name="TextBox 101"/>
          <p:cNvSpPr txBox="1"/>
          <p:nvPr/>
        </p:nvSpPr>
        <p:spPr>
          <a:xfrm>
            <a:off x="5884863" y="3435350"/>
            <a:ext cx="466725" cy="254000"/>
          </a:xfrm>
          <a:prstGeom prst="rect">
            <a:avLst/>
          </a:prstGeom>
          <a:noFill/>
        </p:spPr>
        <p:txBody>
          <a:bodyPr>
            <a:spAutoFit/>
          </a:bodyPr>
          <a:lstStyle/>
          <a:p>
            <a:pPr algn="ctr" eaLnBrk="1" fontAlgn="auto" hangingPunct="1">
              <a:spcBef>
                <a:spcPts val="0"/>
              </a:spcBef>
              <a:spcAft>
                <a:spcPts val="0"/>
              </a:spcAft>
              <a:defRPr/>
            </a:pPr>
            <a:r>
              <a:rPr lang="en-GB" sz="1000" b="0" dirty="0">
                <a:solidFill>
                  <a:srgbClr val="000000"/>
                </a:solidFill>
                <a:latin typeface="Arial"/>
                <a:cs typeface="+mn-cs"/>
              </a:rPr>
              <a:t>2020</a:t>
            </a:r>
          </a:p>
        </p:txBody>
      </p:sp>
      <p:sp>
        <p:nvSpPr>
          <p:cNvPr id="103" name="TextBox 102"/>
          <p:cNvSpPr txBox="1"/>
          <p:nvPr/>
        </p:nvSpPr>
        <p:spPr>
          <a:xfrm>
            <a:off x="6353175" y="3435350"/>
            <a:ext cx="466725" cy="254000"/>
          </a:xfrm>
          <a:prstGeom prst="rect">
            <a:avLst/>
          </a:prstGeom>
          <a:noFill/>
        </p:spPr>
        <p:txBody>
          <a:bodyPr>
            <a:spAutoFit/>
          </a:bodyPr>
          <a:lstStyle/>
          <a:p>
            <a:pPr algn="ctr" eaLnBrk="1" fontAlgn="auto" hangingPunct="1">
              <a:spcBef>
                <a:spcPts val="0"/>
              </a:spcBef>
              <a:spcAft>
                <a:spcPts val="0"/>
              </a:spcAft>
              <a:defRPr/>
            </a:pPr>
            <a:r>
              <a:rPr lang="en-GB" sz="1000" b="0" dirty="0">
                <a:solidFill>
                  <a:srgbClr val="000000"/>
                </a:solidFill>
                <a:latin typeface="Arial"/>
                <a:cs typeface="+mn-cs"/>
              </a:rPr>
              <a:t>2030</a:t>
            </a:r>
          </a:p>
        </p:txBody>
      </p:sp>
      <p:sp>
        <p:nvSpPr>
          <p:cNvPr id="104" name="Rectangle 103"/>
          <p:cNvSpPr/>
          <p:nvPr/>
        </p:nvSpPr>
        <p:spPr>
          <a:xfrm rot="16200000">
            <a:off x="4397307" y="2565193"/>
            <a:ext cx="1130438" cy="338554"/>
          </a:xfrm>
          <a:prstGeom prst="rect">
            <a:avLst/>
          </a:prstGeom>
        </p:spPr>
        <p:txBody>
          <a:bodyPr wrap="none">
            <a:spAutoFit/>
          </a:bodyPr>
          <a:lstStyle/>
          <a:p>
            <a:pPr eaLnBrk="1" fontAlgn="auto" hangingPunct="1">
              <a:spcBef>
                <a:spcPts val="0"/>
              </a:spcBef>
              <a:spcAft>
                <a:spcPts val="200"/>
              </a:spcAft>
              <a:defRPr/>
            </a:pPr>
            <a:r>
              <a:rPr lang="en-GB" sz="1600" b="0" kern="0" dirty="0">
                <a:solidFill>
                  <a:prstClr val="black"/>
                </a:solidFill>
                <a:latin typeface="Calibri"/>
                <a:cs typeface="Calibri" pitchFamily="34" charset="0"/>
              </a:rPr>
              <a:t>Gigatonnes</a:t>
            </a:r>
          </a:p>
        </p:txBody>
      </p:sp>
      <p:sp>
        <p:nvSpPr>
          <p:cNvPr id="105" name="TextBox 104"/>
          <p:cNvSpPr txBox="1"/>
          <p:nvPr/>
        </p:nvSpPr>
        <p:spPr>
          <a:xfrm>
            <a:off x="6396038" y="2257425"/>
            <a:ext cx="431800" cy="215900"/>
          </a:xfrm>
          <a:prstGeom prst="roundRect">
            <a:avLst/>
          </a:prstGeom>
          <a:noFill/>
        </p:spPr>
        <p:txBody>
          <a:bodyPr lIns="36000" rIns="36000" anchor="ctr"/>
          <a:lstStyle/>
          <a:p>
            <a:pPr algn="ctr" eaLnBrk="1" fontAlgn="auto" hangingPunct="1">
              <a:spcBef>
                <a:spcPts val="0"/>
              </a:spcBef>
              <a:spcAft>
                <a:spcPts val="0"/>
              </a:spcAft>
              <a:defRPr/>
            </a:pPr>
            <a:r>
              <a:rPr lang="en-GB" sz="1100" dirty="0">
                <a:solidFill>
                  <a:srgbClr val="00B0F0"/>
                </a:solidFill>
                <a:latin typeface="Arial"/>
                <a:cs typeface="+mn-cs"/>
              </a:rPr>
              <a:t>31</a:t>
            </a:r>
            <a:endParaRPr lang="en-GB" sz="1100" b="0" dirty="0">
              <a:solidFill>
                <a:srgbClr val="00B0F0"/>
              </a:solidFill>
              <a:latin typeface="Arial"/>
              <a:cs typeface="+mn-cs"/>
            </a:endParaRPr>
          </a:p>
        </p:txBody>
      </p:sp>
      <p:sp>
        <p:nvSpPr>
          <p:cNvPr id="2" name="Rectangle 1"/>
          <p:cNvSpPr/>
          <p:nvPr/>
        </p:nvSpPr>
        <p:spPr>
          <a:xfrm>
            <a:off x="174625" y="1250424"/>
            <a:ext cx="4289425" cy="4708981"/>
          </a:xfrm>
          <a:prstGeom prst="rect">
            <a:avLst/>
          </a:prstGeom>
        </p:spPr>
        <p:txBody>
          <a:bodyPr wrap="square">
            <a:spAutoFit/>
          </a:bodyPr>
          <a:lstStyle/>
          <a:p>
            <a:pPr marL="468313" indent="-468313" algn="just">
              <a:buFont typeface="Arial" panose="020B0604020202020204" pitchFamily="34" charset="0"/>
              <a:buChar char="•"/>
            </a:pPr>
            <a:r>
              <a:rPr lang="en-US" altLang="en-US" sz="2000" dirty="0">
                <a:solidFill>
                  <a:srgbClr val="004F9E"/>
                </a:solidFill>
                <a:latin typeface="Calibri" pitchFamily="34" charset="0"/>
                <a:ea typeface="Calibri" pitchFamily="34" charset="0"/>
                <a:cs typeface="Calibri" pitchFamily="34" charset="0"/>
              </a:rPr>
              <a:t>Cities have a huge pull on the world’s finite global resources (fossil fuels, water etc); </a:t>
            </a:r>
            <a:endParaRPr lang="en-GB" altLang="en-US" sz="2000" dirty="0" smtClean="0">
              <a:solidFill>
                <a:srgbClr val="004F9E"/>
              </a:solidFill>
              <a:latin typeface="Calibri" pitchFamily="34" charset="0"/>
              <a:ea typeface="Calibri" pitchFamily="34" charset="0"/>
              <a:cs typeface="Calibri" pitchFamily="34" charset="0"/>
            </a:endParaRPr>
          </a:p>
          <a:p>
            <a:pPr marL="468313" indent="-468313" algn="just">
              <a:buFont typeface="Arial" panose="020B0604020202020204" pitchFamily="34" charset="0"/>
              <a:buChar char="•"/>
            </a:pPr>
            <a:r>
              <a:rPr lang="en-GB" altLang="en-US" sz="2000" dirty="0" smtClean="0">
                <a:solidFill>
                  <a:srgbClr val="004F9E"/>
                </a:solidFill>
                <a:latin typeface="Calibri" pitchFamily="34" charset="0"/>
                <a:ea typeface="Calibri" pitchFamily="34" charset="0"/>
                <a:cs typeface="Calibri" pitchFamily="34" charset="0"/>
              </a:rPr>
              <a:t>Cities </a:t>
            </a:r>
            <a:r>
              <a:rPr lang="en-GB" altLang="en-US" sz="2000" dirty="0">
                <a:solidFill>
                  <a:srgbClr val="004F9E"/>
                </a:solidFill>
                <a:latin typeface="Calibri" pitchFamily="34" charset="0"/>
                <a:ea typeface="Calibri" pitchFamily="34" charset="0"/>
                <a:cs typeface="Calibri" pitchFamily="34" charset="0"/>
              </a:rPr>
              <a:t>are major consumers and polluters</a:t>
            </a:r>
            <a:r>
              <a:rPr lang="en-GB" altLang="en-US" sz="2000" b="0" dirty="0">
                <a:solidFill>
                  <a:srgbClr val="004F9E"/>
                </a:solidFill>
                <a:latin typeface="Calibri" pitchFamily="34" charset="0"/>
                <a:ea typeface="Calibri" pitchFamily="34" charset="0"/>
                <a:cs typeface="Calibri" pitchFamily="34" charset="0"/>
              </a:rPr>
              <a:t>. Despite only occupying 2% of land, cities today account for over two-thirds of the world’s energy consumption. </a:t>
            </a:r>
          </a:p>
          <a:p>
            <a:pPr marL="468313" indent="-468313" algn="just">
              <a:buFont typeface="Arial" panose="020B0604020202020204" pitchFamily="34" charset="0"/>
              <a:buChar char="•"/>
            </a:pPr>
            <a:r>
              <a:rPr lang="en-GB" altLang="en-US" sz="2000" b="0" dirty="0">
                <a:solidFill>
                  <a:srgbClr val="004F9E"/>
                </a:solidFill>
                <a:latin typeface="Calibri" pitchFamily="34" charset="0"/>
                <a:ea typeface="Calibri" pitchFamily="34" charset="0"/>
                <a:cs typeface="Calibri" pitchFamily="34" charset="0"/>
              </a:rPr>
              <a:t>This energy use translates into 19.8 Gt of CO2 emissions from cities — roughly 71% of global energy-related CO2 emissions. </a:t>
            </a:r>
          </a:p>
          <a:p>
            <a:pPr marL="468313" indent="-468313" algn="just">
              <a:buFont typeface="Arial" panose="020B0604020202020204" pitchFamily="34" charset="0"/>
              <a:buChar char="•"/>
            </a:pPr>
            <a:r>
              <a:rPr lang="en-GB" altLang="en-US" sz="2000" dirty="0">
                <a:solidFill>
                  <a:srgbClr val="004F9E"/>
                </a:solidFill>
                <a:latin typeface="Calibri" pitchFamily="34" charset="0"/>
                <a:ea typeface="Calibri" pitchFamily="34" charset="0"/>
                <a:cs typeface="Calibri" pitchFamily="34" charset="0"/>
              </a:rPr>
              <a:t>By 2030 the share of cities in global CO2 emissions is expected to rise to 76% </a:t>
            </a:r>
          </a:p>
        </p:txBody>
      </p:sp>
      <p:sp>
        <p:nvSpPr>
          <p:cNvPr id="7" name="Rectangle 6"/>
          <p:cNvSpPr/>
          <p:nvPr/>
        </p:nvSpPr>
        <p:spPr>
          <a:xfrm>
            <a:off x="174625" y="5874544"/>
            <a:ext cx="8624817" cy="707886"/>
          </a:xfrm>
          <a:prstGeom prst="rect">
            <a:avLst/>
          </a:prstGeom>
        </p:spPr>
        <p:txBody>
          <a:bodyPr wrap="square">
            <a:spAutoFit/>
          </a:bodyPr>
          <a:lstStyle/>
          <a:p>
            <a:pPr marL="468313" indent="-468313" algn="just">
              <a:buFont typeface="Arial" panose="020B0604020202020204" pitchFamily="34" charset="0"/>
              <a:buChar char="•"/>
            </a:pPr>
            <a:r>
              <a:rPr lang="en-GB" altLang="en-US" sz="2000" b="0" dirty="0">
                <a:solidFill>
                  <a:srgbClr val="004F9E"/>
                </a:solidFill>
                <a:latin typeface="Calibri" pitchFamily="34" charset="0"/>
                <a:ea typeface="Calibri" pitchFamily="34" charset="0"/>
                <a:cs typeface="Calibri" pitchFamily="34" charset="0"/>
              </a:rPr>
              <a:t>We are also seeing the </a:t>
            </a:r>
            <a:r>
              <a:rPr lang="en-GB" altLang="en-US" sz="2000" dirty="0">
                <a:solidFill>
                  <a:srgbClr val="4CC543"/>
                </a:solidFill>
                <a:latin typeface="Calibri" pitchFamily="34" charset="0"/>
                <a:ea typeface="Calibri" pitchFamily="34" charset="0"/>
                <a:cs typeface="Calibri" pitchFamily="34" charset="0"/>
              </a:rPr>
              <a:t>vulnerability of cities to the effects of climate change e.g. Flash floods, Hurricane Sandy etc</a:t>
            </a:r>
            <a:r>
              <a:rPr lang="en-GB" altLang="en-US" sz="2000" b="0" dirty="0">
                <a:solidFill>
                  <a:srgbClr val="004F9E"/>
                </a:solidFill>
                <a:latin typeface="Calibri" pitchFamily="34" charset="0"/>
                <a:ea typeface="Calibri" pitchFamily="34" charset="0"/>
                <a:cs typeface="Calibri" pitchFamily="34" charset="0"/>
              </a:rPr>
              <a:t>.</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756265" y="1324201"/>
            <a:ext cx="7884872" cy="5282341"/>
          </a:xfrm>
          <a:prstGeom prst="rect">
            <a:avLst/>
          </a:prstGeom>
        </p:spPr>
        <p:txBody>
          <a:bodyPr>
            <a:noAutofit/>
          </a:bodyPr>
          <a:lstStyle/>
          <a:p>
            <a:pPr marL="0" indent="0" algn="just">
              <a:spcBef>
                <a:spcPts val="277"/>
              </a:spcBef>
              <a:spcAft>
                <a:spcPts val="277"/>
              </a:spcAft>
              <a:buNone/>
            </a:pPr>
            <a:r>
              <a:rPr lang="en-US" sz="1663" b="1" u="sng" dirty="0"/>
              <a:t>Background</a:t>
            </a:r>
          </a:p>
          <a:p>
            <a:pPr algn="just">
              <a:spcBef>
                <a:spcPts val="277"/>
              </a:spcBef>
              <a:spcAft>
                <a:spcPts val="277"/>
              </a:spcAft>
            </a:pPr>
            <a:r>
              <a:rPr lang="en-US" sz="1663" dirty="0"/>
              <a:t>GOI formulated </a:t>
            </a:r>
            <a:r>
              <a:rPr lang="en-US" sz="1663" b="1" dirty="0"/>
              <a:t>National e-Governance Plan, </a:t>
            </a:r>
            <a:r>
              <a:rPr lang="en-US" sz="1663" dirty="0"/>
              <a:t>GOM formulated </a:t>
            </a:r>
            <a:r>
              <a:rPr lang="en-US" sz="1663" b="1" dirty="0"/>
              <a:t>State e-Governance policy </a:t>
            </a:r>
            <a:r>
              <a:rPr lang="en-US" sz="1663" dirty="0"/>
              <a:t>to support e-governance initiatives</a:t>
            </a:r>
          </a:p>
          <a:p>
            <a:pPr algn="just">
              <a:spcBef>
                <a:spcPts val="277"/>
              </a:spcBef>
              <a:spcAft>
                <a:spcPts val="277"/>
              </a:spcAft>
            </a:pPr>
            <a:r>
              <a:rPr lang="en-US" sz="1663" dirty="0"/>
              <a:t>GOM </a:t>
            </a:r>
            <a:r>
              <a:rPr lang="en-US" sz="1663" b="1" dirty="0"/>
              <a:t>empanelled consulting firms </a:t>
            </a:r>
            <a:r>
              <a:rPr lang="en-US" sz="1663" dirty="0"/>
              <a:t>to support departments in their e-Governance initiatives implementation</a:t>
            </a:r>
          </a:p>
          <a:p>
            <a:pPr algn="just">
              <a:spcBef>
                <a:spcPts val="277"/>
              </a:spcBef>
              <a:spcAft>
                <a:spcPts val="277"/>
              </a:spcAft>
            </a:pPr>
            <a:r>
              <a:rPr lang="en-US" sz="1663" dirty="0"/>
              <a:t>GOM Issued GRs for mandating e-tendering, e-office, Scanning &amp; Digitization and Citizen Centric interface</a:t>
            </a:r>
          </a:p>
          <a:p>
            <a:pPr marL="0" indent="0" algn="just">
              <a:spcBef>
                <a:spcPts val="277"/>
              </a:spcBef>
              <a:spcAft>
                <a:spcPts val="277"/>
              </a:spcAft>
              <a:buNone/>
            </a:pPr>
            <a:endParaRPr lang="en-US" sz="1663" b="1" u="sng" dirty="0"/>
          </a:p>
          <a:p>
            <a:pPr marL="0" indent="0" algn="just">
              <a:spcBef>
                <a:spcPts val="277"/>
              </a:spcBef>
              <a:spcAft>
                <a:spcPts val="277"/>
              </a:spcAft>
              <a:buNone/>
            </a:pPr>
            <a:r>
              <a:rPr lang="en-US" sz="1663" b="1" u="sng" dirty="0"/>
              <a:t>Engagement of Consultant, Formation of Committee to fast track the eGovernance</a:t>
            </a:r>
          </a:p>
          <a:p>
            <a:pPr algn="just">
              <a:spcBef>
                <a:spcPts val="277"/>
              </a:spcBef>
              <a:spcAft>
                <a:spcPts val="277"/>
              </a:spcAft>
            </a:pPr>
            <a:r>
              <a:rPr lang="en-US" sz="1663" dirty="0"/>
              <a:t>MMRDA envisaged implementation of e-governance initiatives in Phase-1 and 2</a:t>
            </a:r>
          </a:p>
          <a:p>
            <a:pPr algn="just">
              <a:spcBef>
                <a:spcPts val="277"/>
              </a:spcBef>
              <a:spcAft>
                <a:spcPts val="277"/>
              </a:spcAft>
            </a:pPr>
            <a:r>
              <a:rPr lang="en-US" sz="1663" dirty="0"/>
              <a:t>MMRDA </a:t>
            </a:r>
            <a:r>
              <a:rPr lang="en-US" sz="1663" b="1" dirty="0"/>
              <a:t>selected</a:t>
            </a:r>
            <a:r>
              <a:rPr lang="en-US" sz="1663" dirty="0"/>
              <a:t> </a:t>
            </a:r>
            <a:r>
              <a:rPr lang="en-US" sz="1663" b="1" dirty="0"/>
              <a:t>M/s Accenture as e-Governance Consultant </a:t>
            </a:r>
            <a:r>
              <a:rPr lang="en-US" sz="1663" dirty="0"/>
              <a:t>in April 2012 as per GOM GR for Phase-1 implementation</a:t>
            </a:r>
          </a:p>
          <a:p>
            <a:pPr marL="263778" indent="-263778" algn="just">
              <a:lnSpc>
                <a:spcPct val="90000"/>
              </a:lnSpc>
            </a:pPr>
            <a:r>
              <a:rPr lang="en-US" sz="1663" b="1" dirty="0"/>
              <a:t>Project Implementation Committee,</a:t>
            </a:r>
            <a:r>
              <a:rPr lang="en-US" sz="1663" dirty="0"/>
              <a:t> </a:t>
            </a:r>
            <a:r>
              <a:rPr lang="en-US" sz="1663" b="1" dirty="0"/>
              <a:t>Bid Evaluation Committee</a:t>
            </a:r>
            <a:r>
              <a:rPr lang="en-US" sz="1663" dirty="0"/>
              <a:t>, </a:t>
            </a:r>
            <a:r>
              <a:rPr lang="en-US" sz="1663" b="1" dirty="0"/>
              <a:t>Nodal Officer </a:t>
            </a:r>
            <a:r>
              <a:rPr lang="en-US" sz="1663" dirty="0"/>
              <a:t>&amp; Technical Advisory Committee identified by MMRDA</a:t>
            </a:r>
          </a:p>
          <a:p>
            <a:pPr algn="just">
              <a:spcBef>
                <a:spcPts val="277"/>
              </a:spcBef>
              <a:spcAft>
                <a:spcPts val="277"/>
              </a:spcAft>
            </a:pPr>
            <a:endParaRPr lang="en-US" sz="1663" dirty="0"/>
          </a:p>
        </p:txBody>
      </p:sp>
      <p:sp>
        <p:nvSpPr>
          <p:cNvPr id="4" name="Title 3"/>
          <p:cNvSpPr>
            <a:spLocks noGrp="1"/>
          </p:cNvSpPr>
          <p:nvPr>
            <p:ph type="title"/>
          </p:nvPr>
        </p:nvSpPr>
        <p:spPr>
          <a:xfrm>
            <a:off x="530987" y="153181"/>
            <a:ext cx="7884869" cy="725126"/>
          </a:xfrm>
        </p:spPr>
        <p:txBody>
          <a:bodyPr>
            <a:normAutofit/>
          </a:bodyPr>
          <a:lstStyle/>
          <a:p>
            <a:r>
              <a:rPr lang="en-US" dirty="0"/>
              <a:t>Implementation of e-governance in MMRDA</a:t>
            </a:r>
          </a:p>
        </p:txBody>
      </p:sp>
    </p:spTree>
    <p:extLst>
      <p:ext uri="{BB962C8B-B14F-4D97-AF65-F5344CB8AC3E}">
        <p14:creationId xmlns:p14="http://schemas.microsoft.com/office/powerpoint/2010/main" val="41428890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3" y="1381125"/>
            <a:ext cx="8228012" cy="4824414"/>
          </a:xfrm>
          <a:prstGeom prst="rect">
            <a:avLst/>
          </a:prstGeom>
        </p:spPr>
        <p:txBody>
          <a:bodyPr>
            <a:normAutofit/>
          </a:bodyPr>
          <a:lstStyle/>
          <a:p>
            <a:pPr marL="158272" indent="-158272" algn="just" defTabSz="602945">
              <a:lnSpc>
                <a:spcPct val="114000"/>
              </a:lnSpc>
              <a:spcBef>
                <a:spcPts val="277"/>
              </a:spcBef>
              <a:spcAft>
                <a:spcPts val="277"/>
              </a:spcAft>
            </a:pPr>
            <a:r>
              <a:rPr lang="en-US" sz="1846" b="1" i="1" u="sng" dirty="0">
                <a:solidFill>
                  <a:srgbClr val="FF0000"/>
                </a:solidFill>
                <a:ea typeface="Calibri" panose="020F0502020204030204" pitchFamily="34" charset="0"/>
              </a:rPr>
              <a:t>Improve Internal Efficiency, Transparency, Service Delivery &amp; Introduce Standardization of process across MMRDA:</a:t>
            </a:r>
          </a:p>
          <a:p>
            <a:pPr marL="158272" indent="-158272" algn="just" defTabSz="602945">
              <a:lnSpc>
                <a:spcPct val="114000"/>
              </a:lnSpc>
              <a:spcBef>
                <a:spcPts val="277"/>
              </a:spcBef>
              <a:spcAft>
                <a:spcPts val="277"/>
              </a:spcAft>
            </a:pPr>
            <a:endParaRPr lang="en-US" sz="1846" b="1" dirty="0"/>
          </a:p>
          <a:p>
            <a:pPr marL="158272" indent="-158272" algn="just" defTabSz="602945">
              <a:lnSpc>
                <a:spcPct val="114000"/>
              </a:lnSpc>
              <a:spcBef>
                <a:spcPts val="277"/>
              </a:spcBef>
              <a:spcAft>
                <a:spcPts val="277"/>
              </a:spcAft>
            </a:pPr>
            <a:r>
              <a:rPr lang="en-US" sz="1846" b="1" dirty="0"/>
              <a:t>To achieve the vision, MMRDA envisaged two phased approach</a:t>
            </a:r>
          </a:p>
          <a:p>
            <a:pPr algn="just">
              <a:spcBef>
                <a:spcPts val="277"/>
              </a:spcBef>
              <a:spcAft>
                <a:spcPts val="277"/>
              </a:spcAft>
            </a:pPr>
            <a:endParaRPr lang="en-US" sz="1846" b="1" dirty="0"/>
          </a:p>
          <a:p>
            <a:pPr algn="just">
              <a:spcBef>
                <a:spcPts val="277"/>
              </a:spcBef>
              <a:spcAft>
                <a:spcPts val="277"/>
              </a:spcAft>
            </a:pPr>
            <a:r>
              <a:rPr lang="en-US" sz="1846" b="1" dirty="0">
                <a:solidFill>
                  <a:srgbClr val="FF0000"/>
                </a:solidFill>
              </a:rPr>
              <a:t>Phase-1 : Basic IT Infrastructure- </a:t>
            </a:r>
            <a:r>
              <a:rPr lang="en-US" sz="1846" dirty="0"/>
              <a:t>Server room</a:t>
            </a:r>
            <a:r>
              <a:rPr lang="en-US" sz="1846" b="1" dirty="0"/>
              <a:t>, </a:t>
            </a:r>
            <a:r>
              <a:rPr lang="en-US" sz="1846" dirty="0"/>
              <a:t>LAN, Hardware, Website, e-tendering, 34 MBPS Internet Connectivity, Payment, SMS and e-mail gateway, Scanning &amp; Digitization, Exhibition Land Module, R&amp;R Database, Video Conferencing, e-Office</a:t>
            </a:r>
          </a:p>
          <a:p>
            <a:pPr marL="0" indent="0" algn="just">
              <a:spcBef>
                <a:spcPts val="277"/>
              </a:spcBef>
              <a:spcAft>
                <a:spcPts val="277"/>
              </a:spcAft>
              <a:buNone/>
            </a:pPr>
            <a:endParaRPr lang="en-US" sz="1846" dirty="0"/>
          </a:p>
          <a:p>
            <a:pPr algn="just">
              <a:spcBef>
                <a:spcPts val="277"/>
              </a:spcBef>
              <a:spcAft>
                <a:spcPts val="277"/>
              </a:spcAft>
            </a:pPr>
            <a:r>
              <a:rPr lang="en-US" sz="1846" b="1" dirty="0">
                <a:solidFill>
                  <a:srgbClr val="FF0000"/>
                </a:solidFill>
              </a:rPr>
              <a:t>Phase-2: Advanced Initiatives-</a:t>
            </a:r>
            <a:r>
              <a:rPr lang="en-US" sz="1846" b="1" dirty="0"/>
              <a:t> </a:t>
            </a:r>
            <a:r>
              <a:rPr lang="en-US" sz="1846" dirty="0"/>
              <a:t>ERP, Smart BKC 1.0, Enterprise GIS, Building Plan Approval, Digital MMR, Regional Information System</a:t>
            </a:r>
          </a:p>
        </p:txBody>
      </p:sp>
      <p:sp>
        <p:nvSpPr>
          <p:cNvPr id="3" name="Title 2"/>
          <p:cNvSpPr>
            <a:spLocks noGrp="1"/>
          </p:cNvSpPr>
          <p:nvPr>
            <p:ph type="title"/>
          </p:nvPr>
        </p:nvSpPr>
        <p:spPr/>
        <p:txBody>
          <a:bodyPr>
            <a:normAutofit/>
          </a:bodyPr>
          <a:lstStyle/>
          <a:p>
            <a:r>
              <a:rPr lang="en-US" dirty="0"/>
              <a:t>MMRDA IT Vision</a:t>
            </a:r>
          </a:p>
        </p:txBody>
      </p:sp>
    </p:spTree>
    <p:extLst>
      <p:ext uri="{BB962C8B-B14F-4D97-AF65-F5344CB8AC3E}">
        <p14:creationId xmlns:p14="http://schemas.microsoft.com/office/powerpoint/2010/main" val="29735993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5928" y="112870"/>
            <a:ext cx="7884869" cy="725126"/>
          </a:xfrm>
        </p:spPr>
        <p:txBody>
          <a:bodyPr>
            <a:normAutofit/>
          </a:bodyPr>
          <a:lstStyle/>
          <a:p>
            <a:r>
              <a:rPr lang="en-US" dirty="0"/>
              <a:t>Phase-1 &amp; Phase-2 </a:t>
            </a:r>
          </a:p>
        </p:txBody>
      </p:sp>
      <p:sp>
        <p:nvSpPr>
          <p:cNvPr id="5" name="Rectangle 4"/>
          <p:cNvSpPr/>
          <p:nvPr/>
        </p:nvSpPr>
        <p:spPr>
          <a:xfrm>
            <a:off x="1227284" y="5735897"/>
            <a:ext cx="1629554"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E-Mail, Payment, SMS Gateway</a:t>
            </a:r>
          </a:p>
        </p:txBody>
      </p:sp>
      <p:sp>
        <p:nvSpPr>
          <p:cNvPr id="6" name="Rectangle 5"/>
          <p:cNvSpPr/>
          <p:nvPr/>
        </p:nvSpPr>
        <p:spPr>
          <a:xfrm>
            <a:off x="3124553" y="5735897"/>
            <a:ext cx="1629554"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R&amp;R Database for Tenement, PAP</a:t>
            </a:r>
          </a:p>
        </p:txBody>
      </p:sp>
      <p:sp>
        <p:nvSpPr>
          <p:cNvPr id="7" name="Rectangle 6"/>
          <p:cNvSpPr/>
          <p:nvPr/>
        </p:nvSpPr>
        <p:spPr>
          <a:xfrm>
            <a:off x="5008710" y="5735897"/>
            <a:ext cx="1629554"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Document Management System</a:t>
            </a:r>
          </a:p>
        </p:txBody>
      </p:sp>
      <p:sp>
        <p:nvSpPr>
          <p:cNvPr id="8" name="Rectangle 7"/>
          <p:cNvSpPr/>
          <p:nvPr/>
        </p:nvSpPr>
        <p:spPr>
          <a:xfrm>
            <a:off x="6899558" y="5735897"/>
            <a:ext cx="1746774"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Employee Master Database</a:t>
            </a:r>
          </a:p>
        </p:txBody>
      </p:sp>
      <p:sp>
        <p:nvSpPr>
          <p:cNvPr id="9" name="Rectangle 8">
            <a:hlinkClick r:id="rId2"/>
          </p:cNvPr>
          <p:cNvSpPr/>
          <p:nvPr/>
        </p:nvSpPr>
        <p:spPr>
          <a:xfrm>
            <a:off x="1521220" y="4657894"/>
            <a:ext cx="1479678"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MMRDA WebPortal</a:t>
            </a:r>
          </a:p>
        </p:txBody>
      </p:sp>
      <p:sp>
        <p:nvSpPr>
          <p:cNvPr id="10" name="Rectangle 9"/>
          <p:cNvSpPr/>
          <p:nvPr/>
        </p:nvSpPr>
        <p:spPr>
          <a:xfrm>
            <a:off x="3251935" y="4660109"/>
            <a:ext cx="1479678"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e-Tendering Solution</a:t>
            </a:r>
          </a:p>
        </p:txBody>
      </p:sp>
      <p:sp>
        <p:nvSpPr>
          <p:cNvPr id="11" name="Rectangle 10"/>
          <p:cNvSpPr/>
          <p:nvPr/>
        </p:nvSpPr>
        <p:spPr>
          <a:xfrm>
            <a:off x="6782021" y="4647511"/>
            <a:ext cx="1627185"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LAN, MPLS, Internet &amp; FMS</a:t>
            </a:r>
          </a:p>
        </p:txBody>
      </p:sp>
      <p:sp>
        <p:nvSpPr>
          <p:cNvPr id="12" name="Rectangle 11"/>
          <p:cNvSpPr/>
          <p:nvPr/>
        </p:nvSpPr>
        <p:spPr>
          <a:xfrm>
            <a:off x="2002029" y="3578692"/>
            <a:ext cx="1685099" cy="712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black"/>
                </a:solidFill>
              </a:rPr>
              <a:t>e-Office </a:t>
            </a:r>
          </a:p>
        </p:txBody>
      </p:sp>
      <p:sp>
        <p:nvSpPr>
          <p:cNvPr id="13" name="Rectangle 12"/>
          <p:cNvSpPr/>
          <p:nvPr/>
        </p:nvSpPr>
        <p:spPr>
          <a:xfrm>
            <a:off x="4037538" y="3578466"/>
            <a:ext cx="1911653" cy="712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black"/>
                </a:solidFill>
              </a:rPr>
              <a:t>Upgraded Hardware</a:t>
            </a:r>
          </a:p>
        </p:txBody>
      </p:sp>
      <p:sp>
        <p:nvSpPr>
          <p:cNvPr id="14" name="Rectangle 13"/>
          <p:cNvSpPr/>
          <p:nvPr/>
        </p:nvSpPr>
        <p:spPr>
          <a:xfrm>
            <a:off x="4850866" y="2445952"/>
            <a:ext cx="1379117" cy="7124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srgbClr val="1F497D">
                    <a:lumMod val="75000"/>
                  </a:srgbClr>
                </a:solidFill>
              </a:rPr>
              <a:t>Online Building Plan approval</a:t>
            </a:r>
          </a:p>
        </p:txBody>
      </p:sp>
      <p:sp>
        <p:nvSpPr>
          <p:cNvPr id="15" name="Rectangle 14"/>
          <p:cNvSpPr/>
          <p:nvPr/>
        </p:nvSpPr>
        <p:spPr>
          <a:xfrm>
            <a:off x="2229966" y="2439652"/>
            <a:ext cx="1200411" cy="7124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srgbClr val="1F497D">
                    <a:lumMod val="75000"/>
                  </a:srgbClr>
                </a:solidFill>
              </a:rPr>
              <a:t>ERP</a:t>
            </a:r>
          </a:p>
        </p:txBody>
      </p:sp>
      <p:sp>
        <p:nvSpPr>
          <p:cNvPr id="16" name="Rectangle 15"/>
          <p:cNvSpPr/>
          <p:nvPr/>
        </p:nvSpPr>
        <p:spPr>
          <a:xfrm>
            <a:off x="3526985" y="2445952"/>
            <a:ext cx="1227122" cy="7124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srgbClr val="1F497D">
                    <a:lumMod val="75000"/>
                  </a:srgbClr>
                </a:solidFill>
              </a:rPr>
              <a:t>Enterprise GIS</a:t>
            </a:r>
          </a:p>
        </p:txBody>
      </p:sp>
      <p:sp>
        <p:nvSpPr>
          <p:cNvPr id="17" name="Rectangle 16"/>
          <p:cNvSpPr/>
          <p:nvPr/>
        </p:nvSpPr>
        <p:spPr>
          <a:xfrm>
            <a:off x="3931375" y="1364309"/>
            <a:ext cx="1705279" cy="7124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srgbClr val="1F497D">
                    <a:lumMod val="75000"/>
                  </a:srgbClr>
                </a:solidFill>
              </a:rPr>
              <a:t>Smart BKC Initiatives</a:t>
            </a:r>
          </a:p>
        </p:txBody>
      </p:sp>
      <p:cxnSp>
        <p:nvCxnSpPr>
          <p:cNvPr id="18" name="Straight Connector 17"/>
          <p:cNvCxnSpPr/>
          <p:nvPr/>
        </p:nvCxnSpPr>
        <p:spPr>
          <a:xfrm>
            <a:off x="1417956" y="3250897"/>
            <a:ext cx="6538171"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5730" y="4139238"/>
            <a:ext cx="383503" cy="2309113"/>
          </a:xfrm>
          <a:prstGeom prst="rect">
            <a:avLst/>
          </a:prstGeom>
          <a:noFill/>
          <a:ln>
            <a:solidFill>
              <a:schemeClr val="accent6">
                <a:lumMod val="75000"/>
              </a:schemeClr>
            </a:solidFill>
          </a:ln>
        </p:spPr>
        <p:txBody>
          <a:bodyPr vert="vert270" wrap="square" rtlCol="0">
            <a:spAutoFit/>
          </a:bodyPr>
          <a:lstStyle/>
          <a:p>
            <a:pPr algn="ctr" defTabSz="843859"/>
            <a:r>
              <a:rPr lang="en-US" sz="1292" dirty="0">
                <a:solidFill>
                  <a:srgbClr val="000000"/>
                </a:solidFill>
                <a:cs typeface="Arial" charset="0"/>
              </a:rPr>
              <a:t>Basic IT Infrastructure</a:t>
            </a:r>
          </a:p>
        </p:txBody>
      </p:sp>
      <p:sp>
        <p:nvSpPr>
          <p:cNvPr id="20" name="TextBox 19"/>
          <p:cNvSpPr txBox="1"/>
          <p:nvPr/>
        </p:nvSpPr>
        <p:spPr>
          <a:xfrm>
            <a:off x="759184" y="1296028"/>
            <a:ext cx="383503" cy="1929681"/>
          </a:xfrm>
          <a:prstGeom prst="rect">
            <a:avLst/>
          </a:prstGeom>
          <a:noFill/>
          <a:ln>
            <a:solidFill>
              <a:schemeClr val="accent6">
                <a:lumMod val="75000"/>
              </a:schemeClr>
            </a:solidFill>
          </a:ln>
        </p:spPr>
        <p:txBody>
          <a:bodyPr vert="vert270" wrap="square" rtlCol="0">
            <a:spAutoFit/>
          </a:bodyPr>
          <a:lstStyle/>
          <a:p>
            <a:pPr algn="ctr" defTabSz="843859"/>
            <a:r>
              <a:rPr lang="en-US" sz="1292" dirty="0">
                <a:solidFill>
                  <a:srgbClr val="000000"/>
                </a:solidFill>
                <a:cs typeface="Arial" charset="0"/>
              </a:rPr>
              <a:t>Core Solutions</a:t>
            </a:r>
          </a:p>
        </p:txBody>
      </p:sp>
      <p:sp>
        <p:nvSpPr>
          <p:cNvPr id="21" name="Rectangle 20"/>
          <p:cNvSpPr/>
          <p:nvPr/>
        </p:nvSpPr>
        <p:spPr>
          <a:xfrm>
            <a:off x="7518850" y="1294762"/>
            <a:ext cx="252355" cy="14706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30"/>
            <a:endParaRPr lang="en-US" sz="1015" dirty="0">
              <a:solidFill>
                <a:prstClr val="white"/>
              </a:solidFill>
            </a:endParaRPr>
          </a:p>
        </p:txBody>
      </p:sp>
      <p:sp>
        <p:nvSpPr>
          <p:cNvPr id="22" name="Rectangle 21"/>
          <p:cNvSpPr/>
          <p:nvPr/>
        </p:nvSpPr>
        <p:spPr>
          <a:xfrm>
            <a:off x="7518713" y="1577183"/>
            <a:ext cx="252355" cy="1470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30"/>
            <a:endParaRPr lang="en-US" sz="1015" dirty="0">
              <a:solidFill>
                <a:prstClr val="white"/>
              </a:solidFill>
            </a:endParaRPr>
          </a:p>
        </p:txBody>
      </p:sp>
      <p:sp>
        <p:nvSpPr>
          <p:cNvPr id="23" name="TextBox 22"/>
          <p:cNvSpPr txBox="1"/>
          <p:nvPr/>
        </p:nvSpPr>
        <p:spPr>
          <a:xfrm>
            <a:off x="7792289" y="1263455"/>
            <a:ext cx="854694" cy="248530"/>
          </a:xfrm>
          <a:prstGeom prst="rect">
            <a:avLst/>
          </a:prstGeom>
          <a:noFill/>
        </p:spPr>
        <p:txBody>
          <a:bodyPr wrap="square" rtlCol="0">
            <a:spAutoFit/>
          </a:bodyPr>
          <a:lstStyle/>
          <a:p>
            <a:pPr defTabSz="844030"/>
            <a:r>
              <a:rPr lang="en-US" sz="1015" dirty="0">
                <a:solidFill>
                  <a:srgbClr val="000000"/>
                </a:solidFill>
                <a:cs typeface="Times New Roman" pitchFamily="18" charset="0"/>
              </a:rPr>
              <a:t>Completed</a:t>
            </a:r>
          </a:p>
        </p:txBody>
      </p:sp>
      <p:sp>
        <p:nvSpPr>
          <p:cNvPr id="24" name="TextBox 23"/>
          <p:cNvSpPr txBox="1"/>
          <p:nvPr/>
        </p:nvSpPr>
        <p:spPr>
          <a:xfrm>
            <a:off x="7803781" y="1564375"/>
            <a:ext cx="854694" cy="248530"/>
          </a:xfrm>
          <a:prstGeom prst="rect">
            <a:avLst/>
          </a:prstGeom>
          <a:noFill/>
        </p:spPr>
        <p:txBody>
          <a:bodyPr wrap="square" rtlCol="0">
            <a:spAutoFit/>
          </a:bodyPr>
          <a:lstStyle/>
          <a:p>
            <a:pPr defTabSz="844030"/>
            <a:r>
              <a:rPr lang="en-US" sz="1015" dirty="0">
                <a:solidFill>
                  <a:srgbClr val="000000"/>
                </a:solidFill>
                <a:cs typeface="Times New Roman" pitchFamily="18" charset="0"/>
              </a:rPr>
              <a:t>In Process</a:t>
            </a:r>
          </a:p>
        </p:txBody>
      </p:sp>
      <p:sp>
        <p:nvSpPr>
          <p:cNvPr id="25" name="TextBox 24"/>
          <p:cNvSpPr txBox="1"/>
          <p:nvPr/>
        </p:nvSpPr>
        <p:spPr>
          <a:xfrm>
            <a:off x="7805286" y="1861846"/>
            <a:ext cx="1207833" cy="404726"/>
          </a:xfrm>
          <a:prstGeom prst="rect">
            <a:avLst/>
          </a:prstGeom>
          <a:noFill/>
        </p:spPr>
        <p:txBody>
          <a:bodyPr wrap="square" rtlCol="0">
            <a:spAutoFit/>
          </a:bodyPr>
          <a:lstStyle/>
          <a:p>
            <a:pPr defTabSz="844030"/>
            <a:r>
              <a:rPr lang="en-US" sz="1015" dirty="0">
                <a:solidFill>
                  <a:srgbClr val="000000"/>
                </a:solidFill>
                <a:cs typeface="Times New Roman" pitchFamily="18" charset="0"/>
              </a:rPr>
              <a:t>Phase-2 Initiatives</a:t>
            </a:r>
          </a:p>
        </p:txBody>
      </p:sp>
      <p:sp>
        <p:nvSpPr>
          <p:cNvPr id="26" name="Rectangle 25"/>
          <p:cNvSpPr/>
          <p:nvPr/>
        </p:nvSpPr>
        <p:spPr>
          <a:xfrm>
            <a:off x="7515326" y="1878482"/>
            <a:ext cx="252355" cy="1470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30"/>
            <a:endParaRPr lang="en-US" sz="1015" dirty="0">
              <a:solidFill>
                <a:prstClr val="white"/>
              </a:solidFill>
            </a:endParaRPr>
          </a:p>
        </p:txBody>
      </p:sp>
      <p:sp>
        <p:nvSpPr>
          <p:cNvPr id="27" name="Rectangle 26"/>
          <p:cNvSpPr/>
          <p:nvPr/>
        </p:nvSpPr>
        <p:spPr>
          <a:xfrm>
            <a:off x="5066385" y="4645412"/>
            <a:ext cx="1479678" cy="7124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white"/>
                </a:solidFill>
              </a:rPr>
              <a:t>Exhibition Land Booking </a:t>
            </a:r>
          </a:p>
        </p:txBody>
      </p:sp>
      <p:sp>
        <p:nvSpPr>
          <p:cNvPr id="28" name="Rectangle 27"/>
          <p:cNvSpPr/>
          <p:nvPr/>
        </p:nvSpPr>
        <p:spPr>
          <a:xfrm>
            <a:off x="6322616" y="3578466"/>
            <a:ext cx="1663024" cy="712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prstClr val="black"/>
                </a:solidFill>
              </a:rPr>
              <a:t>Scanning &amp;  Digitization</a:t>
            </a:r>
          </a:p>
        </p:txBody>
      </p:sp>
      <p:sp>
        <p:nvSpPr>
          <p:cNvPr id="29" name="TextBox 28"/>
          <p:cNvSpPr txBox="1"/>
          <p:nvPr/>
        </p:nvSpPr>
        <p:spPr>
          <a:xfrm>
            <a:off x="384177" y="4139238"/>
            <a:ext cx="383503" cy="2309113"/>
          </a:xfrm>
          <a:prstGeom prst="rect">
            <a:avLst/>
          </a:prstGeom>
          <a:solidFill>
            <a:srgbClr val="88DD00"/>
          </a:solidFill>
        </p:spPr>
        <p:txBody>
          <a:bodyPr vert="vert270" wrap="square" rtlCol="0">
            <a:spAutoFit/>
          </a:bodyPr>
          <a:lstStyle/>
          <a:p>
            <a:pPr algn="ctr" defTabSz="843859"/>
            <a:r>
              <a:rPr lang="en-US" sz="1292" dirty="0">
                <a:solidFill>
                  <a:srgbClr val="000000"/>
                </a:solidFill>
                <a:cs typeface="Arial" charset="0"/>
              </a:rPr>
              <a:t>Phase-1</a:t>
            </a:r>
          </a:p>
        </p:txBody>
      </p:sp>
      <p:sp>
        <p:nvSpPr>
          <p:cNvPr id="30" name="TextBox 29"/>
          <p:cNvSpPr txBox="1"/>
          <p:nvPr/>
        </p:nvSpPr>
        <p:spPr>
          <a:xfrm>
            <a:off x="386643" y="1296026"/>
            <a:ext cx="383503" cy="1929681"/>
          </a:xfrm>
          <a:prstGeom prst="rect">
            <a:avLst/>
          </a:prstGeom>
          <a:solidFill>
            <a:srgbClr val="00B0F0"/>
          </a:solidFill>
        </p:spPr>
        <p:txBody>
          <a:bodyPr vert="vert270" wrap="square" rtlCol="0">
            <a:spAutoFit/>
          </a:bodyPr>
          <a:lstStyle/>
          <a:p>
            <a:pPr algn="ctr" defTabSz="843859"/>
            <a:r>
              <a:rPr lang="en-US" sz="1292" dirty="0">
                <a:solidFill>
                  <a:srgbClr val="000000"/>
                </a:solidFill>
                <a:cs typeface="Arial" charset="0"/>
              </a:rPr>
              <a:t>Phase-2</a:t>
            </a:r>
          </a:p>
        </p:txBody>
      </p:sp>
      <p:sp>
        <p:nvSpPr>
          <p:cNvPr id="31" name="Rectangle 30"/>
          <p:cNvSpPr/>
          <p:nvPr/>
        </p:nvSpPr>
        <p:spPr>
          <a:xfrm>
            <a:off x="6316606" y="2457497"/>
            <a:ext cx="1227223" cy="6863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391" tIns="42194" rIns="84391" bIns="42194" spcCol="0" rtlCol="0" anchor="ctr"/>
          <a:lstStyle/>
          <a:p>
            <a:pPr algn="ctr" defTabSz="843859">
              <a:lnSpc>
                <a:spcPct val="112000"/>
              </a:lnSpc>
              <a:spcBef>
                <a:spcPts val="185"/>
              </a:spcBef>
            </a:pPr>
            <a:r>
              <a:rPr lang="en-US" sz="1477" i="1" dirty="0">
                <a:solidFill>
                  <a:srgbClr val="1F497D">
                    <a:lumMod val="75000"/>
                  </a:srgbClr>
                </a:solidFill>
              </a:rPr>
              <a:t>Capacity Building</a:t>
            </a:r>
          </a:p>
        </p:txBody>
      </p:sp>
    </p:spTree>
    <p:extLst>
      <p:ext uri="{BB962C8B-B14F-4D97-AF65-F5344CB8AC3E}">
        <p14:creationId xmlns:p14="http://schemas.microsoft.com/office/powerpoint/2010/main" val="27755314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sz="1660" dirty="0" smtClean="0"/>
          </a:p>
          <a:p>
            <a:r>
              <a:rPr lang="en-US" sz="2000" dirty="0" smtClean="0"/>
              <a:t>Awards &amp; Accolades awarded to MMRDA for Phase-1 Initiatives</a:t>
            </a:r>
          </a:p>
          <a:p>
            <a:pPr marL="0" indent="0">
              <a:buNone/>
            </a:pPr>
            <a:endParaRPr lang="en-US" sz="1800" dirty="0" smtClean="0"/>
          </a:p>
          <a:p>
            <a:pPr lvl="1"/>
            <a:r>
              <a:rPr lang="en-US" sz="1660" b="1" dirty="0" smtClean="0"/>
              <a:t>E-Tendering Solution</a:t>
            </a:r>
          </a:p>
          <a:p>
            <a:pPr lvl="2"/>
            <a:r>
              <a:rPr lang="en-US" sz="1660" dirty="0" err="1" smtClean="0"/>
              <a:t>Skoch</a:t>
            </a:r>
            <a:r>
              <a:rPr lang="en-US" sz="1660" dirty="0" smtClean="0"/>
              <a:t> </a:t>
            </a:r>
            <a:r>
              <a:rPr lang="en-US" sz="1660" dirty="0"/>
              <a:t>Renaissance Awards</a:t>
            </a:r>
          </a:p>
          <a:p>
            <a:pPr lvl="2"/>
            <a:r>
              <a:rPr lang="en-US" sz="1660" dirty="0" err="1"/>
              <a:t>Skoch</a:t>
            </a:r>
            <a:r>
              <a:rPr lang="en-US" sz="1660" dirty="0"/>
              <a:t> Digital Inclusion Awards</a:t>
            </a:r>
          </a:p>
          <a:p>
            <a:pPr lvl="2"/>
            <a:r>
              <a:rPr lang="en-US" sz="1660" dirty="0" err="1"/>
              <a:t>eINDIA</a:t>
            </a:r>
            <a:r>
              <a:rPr lang="en-US" sz="1660" dirty="0"/>
              <a:t> Awards</a:t>
            </a:r>
          </a:p>
          <a:p>
            <a:pPr lvl="1"/>
            <a:r>
              <a:rPr lang="en-US" sz="1660" b="1" dirty="0" smtClean="0"/>
              <a:t>Document Management System</a:t>
            </a:r>
          </a:p>
          <a:p>
            <a:pPr lvl="2"/>
            <a:r>
              <a:rPr lang="en-US" sz="1660" dirty="0" smtClean="0"/>
              <a:t>EDGE Awards</a:t>
            </a:r>
          </a:p>
          <a:p>
            <a:pPr lvl="1"/>
            <a:r>
              <a:rPr lang="en-US" sz="1660" b="1" dirty="0" smtClean="0"/>
              <a:t>Exhibition Land Booking Module</a:t>
            </a:r>
          </a:p>
          <a:p>
            <a:pPr lvl="2"/>
            <a:r>
              <a:rPr lang="en-US" sz="1660" dirty="0" err="1" smtClean="0"/>
              <a:t>Skoch</a:t>
            </a:r>
            <a:r>
              <a:rPr lang="en-US" sz="1660" dirty="0" smtClean="0"/>
              <a:t> Digital Inclusion Awards</a:t>
            </a:r>
          </a:p>
          <a:p>
            <a:pPr lvl="1"/>
            <a:r>
              <a:rPr lang="en-US" sz="1660" b="1" dirty="0" smtClean="0"/>
              <a:t>Smart BKC</a:t>
            </a:r>
          </a:p>
          <a:p>
            <a:pPr lvl="2"/>
            <a:r>
              <a:rPr lang="en-US" sz="1660" dirty="0" err="1" smtClean="0"/>
              <a:t>Skoch</a:t>
            </a:r>
            <a:r>
              <a:rPr lang="en-US" sz="1660" dirty="0" smtClean="0"/>
              <a:t> Renaissance Awards</a:t>
            </a:r>
          </a:p>
          <a:p>
            <a:pPr marL="539761" lvl="2" indent="0">
              <a:buNone/>
            </a:pPr>
            <a:endParaRPr lang="en-US" dirty="0" smtClean="0"/>
          </a:p>
        </p:txBody>
      </p:sp>
      <p:sp>
        <p:nvSpPr>
          <p:cNvPr id="3" name="Title 2"/>
          <p:cNvSpPr>
            <a:spLocks noGrp="1"/>
          </p:cNvSpPr>
          <p:nvPr>
            <p:ph type="title"/>
          </p:nvPr>
        </p:nvSpPr>
        <p:spPr/>
        <p:txBody>
          <a:bodyPr/>
          <a:lstStyle/>
          <a:p>
            <a:r>
              <a:rPr lang="en-US" dirty="0" smtClean="0"/>
              <a:t>Awards &amp; Accolades</a:t>
            </a:r>
            <a:endParaRPr lang="en-US" dirty="0"/>
          </a:p>
        </p:txBody>
      </p:sp>
    </p:spTree>
    <p:extLst>
      <p:ext uri="{BB962C8B-B14F-4D97-AF65-F5344CB8AC3E}">
        <p14:creationId xmlns:p14="http://schemas.microsoft.com/office/powerpoint/2010/main" val="285661345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3"/>
          <p:cNvSpPr>
            <a:spLocks noGrp="1"/>
          </p:cNvSpPr>
          <p:nvPr>
            <p:ph type="title"/>
          </p:nvPr>
        </p:nvSpPr>
        <p:spPr>
          <a:xfrm>
            <a:off x="549965" y="1"/>
            <a:ext cx="8151900" cy="1002979"/>
          </a:xfrm>
        </p:spPr>
        <p:txBody>
          <a:bodyPr vert="horz" wrap="square" lIns="0" tIns="45720" rIns="91440" bIns="0" numCol="1" rtlCol="0" anchor="b" anchorCtr="0" compatLnSpc="1">
            <a:prstTxWarp prst="textNoShape">
              <a:avLst/>
            </a:prstTxWarp>
            <a:normAutofit/>
          </a:bodyPr>
          <a:lstStyle/>
          <a:p>
            <a:r>
              <a:rPr lang="en-US" dirty="0" smtClean="0">
                <a:solidFill>
                  <a:schemeClr val="tx1"/>
                </a:solidFill>
                <a:cs typeface="Calibri" pitchFamily="34" charset="0"/>
              </a:rPr>
              <a:t>MMRDA 3 Year IT Roadmap</a:t>
            </a:r>
            <a:endParaRPr lang="en-US" sz="2000" dirty="0">
              <a:solidFill>
                <a:schemeClr val="tx1"/>
              </a:solidFill>
              <a:latin typeface="Calibri" pitchFamily="34" charset="0"/>
              <a:cs typeface="Calibri" pitchFamily="34" charset="0"/>
            </a:endParaRPr>
          </a:p>
        </p:txBody>
      </p:sp>
      <p:graphicFrame>
        <p:nvGraphicFramePr>
          <p:cNvPr id="2" name="Object 1"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946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3" name="AutoShape 15" descr="http://www.dicom.ltd.uk/uploads/cms/ce32-30lr-hydraulic-lid-3-14122012-113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buClr>
                <a:srgbClr val="D98029"/>
              </a:buClr>
            </a:pPr>
            <a:endParaRPr lang="en-US" sz="1500" dirty="0">
              <a:solidFill>
                <a:srgbClr val="000000"/>
              </a:solidFill>
            </a:endParaRPr>
          </a:p>
        </p:txBody>
      </p:sp>
      <p:sp>
        <p:nvSpPr>
          <p:cNvPr id="4" name="Rectangle 3"/>
          <p:cNvSpPr/>
          <p:nvPr/>
        </p:nvSpPr>
        <p:spPr>
          <a:xfrm>
            <a:off x="508085" y="1202105"/>
            <a:ext cx="8312712" cy="523220"/>
          </a:xfrm>
          <a:prstGeom prst="rect">
            <a:avLst/>
          </a:prstGeom>
        </p:spPr>
        <p:txBody>
          <a:bodyPr wrap="square">
            <a:spAutoFit/>
          </a:bodyPr>
          <a:lstStyle/>
          <a:p>
            <a:r>
              <a:rPr lang="en-US" sz="1400" dirty="0">
                <a:solidFill>
                  <a:prstClr val="black"/>
                </a:solidFill>
                <a:latin typeface="Calibri" panose="020F0502020204030204" pitchFamily="34" charset="0"/>
              </a:rPr>
              <a:t>In order to realize the IT Strategy , MMRDA has defined 3 year Strategic IT Roadmap to implement key </a:t>
            </a:r>
            <a:r>
              <a:rPr lang="en-US" sz="1400" dirty="0" err="1">
                <a:solidFill>
                  <a:prstClr val="black"/>
                </a:solidFill>
                <a:latin typeface="Calibri" panose="020F0502020204030204" pitchFamily="34" charset="0"/>
              </a:rPr>
              <a:t>initatives</a:t>
            </a:r>
            <a:r>
              <a:rPr lang="en-US" sz="1400" dirty="0">
                <a:solidFill>
                  <a:prstClr val="black"/>
                </a:solidFill>
                <a:latin typeface="Calibri" panose="020F0502020204030204" pitchFamily="34" charset="0"/>
              </a:rPr>
              <a:t> </a:t>
            </a:r>
          </a:p>
        </p:txBody>
      </p:sp>
      <p:sp>
        <p:nvSpPr>
          <p:cNvPr id="172" name="Line 6"/>
          <p:cNvSpPr>
            <a:spLocks noChangeShapeType="1"/>
          </p:cNvSpPr>
          <p:nvPr/>
        </p:nvSpPr>
        <p:spPr bwMode="auto">
          <a:xfrm>
            <a:off x="4075422" y="1858723"/>
            <a:ext cx="32081" cy="4676612"/>
          </a:xfrm>
          <a:prstGeom prst="line">
            <a:avLst/>
          </a:prstGeom>
          <a:noFill/>
          <a:ln w="6350">
            <a:solidFill>
              <a:srgbClr val="778888"/>
            </a:solidFill>
            <a:prstDash val="dash"/>
            <a:round/>
            <a:headEnd/>
            <a:tailEnd/>
          </a:ln>
          <a:effectLst/>
        </p:spPr>
        <p:txBody>
          <a:bodyPr wrap="none" lIns="36000" tIns="36000" rIns="36000" bIns="36000" anchor="ctr"/>
          <a:lstStyle/>
          <a:p>
            <a:pPr defTabSz="914418">
              <a:defRPr/>
            </a:pPr>
            <a:endParaRPr lang="de-DE" sz="1400" kern="0">
              <a:solidFill>
                <a:prstClr val="black"/>
              </a:solidFill>
            </a:endParaRPr>
          </a:p>
        </p:txBody>
      </p:sp>
      <p:sp>
        <p:nvSpPr>
          <p:cNvPr id="175" name="Line 9"/>
          <p:cNvSpPr>
            <a:spLocks noChangeShapeType="1"/>
          </p:cNvSpPr>
          <p:nvPr/>
        </p:nvSpPr>
        <p:spPr bwMode="auto">
          <a:xfrm>
            <a:off x="5726525" y="1858722"/>
            <a:ext cx="0" cy="4819296"/>
          </a:xfrm>
          <a:prstGeom prst="line">
            <a:avLst/>
          </a:prstGeom>
          <a:noFill/>
          <a:ln w="6350">
            <a:solidFill>
              <a:srgbClr val="778888"/>
            </a:solidFill>
            <a:prstDash val="dash"/>
            <a:round/>
            <a:headEnd/>
            <a:tailEnd/>
          </a:ln>
          <a:effectLst/>
        </p:spPr>
        <p:txBody>
          <a:bodyPr wrap="none" lIns="36000" tIns="36000" rIns="36000" bIns="36000" anchor="ctr"/>
          <a:lstStyle/>
          <a:p>
            <a:pPr defTabSz="914418">
              <a:defRPr/>
            </a:pPr>
            <a:endParaRPr lang="de-DE" sz="1400" kern="0">
              <a:solidFill>
                <a:prstClr val="black"/>
              </a:solidFill>
            </a:endParaRPr>
          </a:p>
        </p:txBody>
      </p:sp>
      <p:sp>
        <p:nvSpPr>
          <p:cNvPr id="178" name="Line 12"/>
          <p:cNvSpPr>
            <a:spLocks noChangeShapeType="1"/>
          </p:cNvSpPr>
          <p:nvPr/>
        </p:nvSpPr>
        <p:spPr bwMode="auto">
          <a:xfrm>
            <a:off x="7379161" y="1858722"/>
            <a:ext cx="0" cy="4819296"/>
          </a:xfrm>
          <a:prstGeom prst="line">
            <a:avLst/>
          </a:prstGeom>
          <a:noFill/>
          <a:ln w="6350">
            <a:solidFill>
              <a:srgbClr val="778888"/>
            </a:solidFill>
            <a:prstDash val="dash"/>
            <a:round/>
            <a:headEnd/>
            <a:tailEnd/>
          </a:ln>
          <a:effectLst/>
        </p:spPr>
        <p:txBody>
          <a:bodyPr wrap="none" lIns="36000" tIns="36000" rIns="36000" bIns="36000" anchor="ctr"/>
          <a:lstStyle/>
          <a:p>
            <a:pPr defTabSz="914418">
              <a:defRPr/>
            </a:pPr>
            <a:endParaRPr lang="de-DE" sz="1400" kern="0">
              <a:solidFill>
                <a:prstClr val="black"/>
              </a:solidFill>
            </a:endParaRPr>
          </a:p>
        </p:txBody>
      </p:sp>
      <p:sp>
        <p:nvSpPr>
          <p:cNvPr id="183" name="Rectangle 17"/>
          <p:cNvSpPr>
            <a:spLocks noChangeArrowheads="1"/>
          </p:cNvSpPr>
          <p:nvPr/>
        </p:nvSpPr>
        <p:spPr bwMode="auto">
          <a:xfrm>
            <a:off x="7116956" y="1437033"/>
            <a:ext cx="551389" cy="421690"/>
          </a:xfrm>
          <a:prstGeom prst="rect">
            <a:avLst/>
          </a:prstGeom>
          <a:solidFill>
            <a:sysClr val="window" lastClr="FFFFFF"/>
          </a:solidFill>
          <a:ln w="6350">
            <a:noFill/>
            <a:miter lim="800000"/>
            <a:headEnd/>
            <a:tailEnd/>
          </a:ln>
          <a:effectLst/>
        </p:spPr>
        <p:txBody>
          <a:bodyPr lIns="45720" rIns="45720" anchor="b"/>
          <a:lstStyle/>
          <a:p>
            <a:pPr defTabSz="914418">
              <a:defRPr/>
            </a:pPr>
            <a:r>
              <a:rPr lang="en-US" sz="1400" kern="0" dirty="0">
                <a:solidFill>
                  <a:prstClr val="black"/>
                </a:solidFill>
              </a:rPr>
              <a:t>2017</a:t>
            </a:r>
          </a:p>
        </p:txBody>
      </p:sp>
      <p:sp>
        <p:nvSpPr>
          <p:cNvPr id="186" name="Rectangle 20"/>
          <p:cNvSpPr>
            <a:spLocks noChangeArrowheads="1"/>
          </p:cNvSpPr>
          <p:nvPr/>
        </p:nvSpPr>
        <p:spPr bwMode="auto">
          <a:xfrm>
            <a:off x="5472101" y="1437033"/>
            <a:ext cx="552921" cy="421690"/>
          </a:xfrm>
          <a:prstGeom prst="rect">
            <a:avLst/>
          </a:prstGeom>
          <a:solidFill>
            <a:sysClr val="window" lastClr="FFFFFF"/>
          </a:solidFill>
          <a:ln w="6350">
            <a:noFill/>
            <a:miter lim="800000"/>
            <a:headEnd/>
            <a:tailEnd/>
          </a:ln>
          <a:effectLst/>
        </p:spPr>
        <p:txBody>
          <a:bodyPr lIns="45720" rIns="45720" anchor="b"/>
          <a:lstStyle/>
          <a:p>
            <a:pPr defTabSz="914418">
              <a:defRPr/>
            </a:pPr>
            <a:r>
              <a:rPr lang="en-US" sz="1400" kern="0" dirty="0">
                <a:solidFill>
                  <a:prstClr val="black"/>
                </a:solidFill>
              </a:rPr>
              <a:t>2016</a:t>
            </a:r>
          </a:p>
        </p:txBody>
      </p:sp>
      <p:sp>
        <p:nvSpPr>
          <p:cNvPr id="190" name="Rectangle 24"/>
          <p:cNvSpPr>
            <a:spLocks noChangeArrowheads="1"/>
          </p:cNvSpPr>
          <p:nvPr/>
        </p:nvSpPr>
        <p:spPr bwMode="auto">
          <a:xfrm>
            <a:off x="3803056" y="1437033"/>
            <a:ext cx="552921" cy="421690"/>
          </a:xfrm>
          <a:prstGeom prst="rect">
            <a:avLst/>
          </a:prstGeom>
          <a:solidFill>
            <a:sysClr val="window" lastClr="FFFFFF"/>
          </a:solidFill>
          <a:ln w="6350">
            <a:noFill/>
            <a:miter lim="800000"/>
            <a:headEnd/>
            <a:tailEnd/>
          </a:ln>
          <a:effectLst/>
        </p:spPr>
        <p:txBody>
          <a:bodyPr lIns="45720" rIns="45720" anchor="b"/>
          <a:lstStyle/>
          <a:p>
            <a:pPr defTabSz="914418">
              <a:defRPr/>
            </a:pPr>
            <a:r>
              <a:rPr lang="en-US" sz="1400" kern="0" dirty="0">
                <a:solidFill>
                  <a:prstClr val="black"/>
                </a:solidFill>
              </a:rPr>
              <a:t>2015</a:t>
            </a:r>
          </a:p>
        </p:txBody>
      </p:sp>
      <p:sp>
        <p:nvSpPr>
          <p:cNvPr id="192" name="Rectangle 26"/>
          <p:cNvSpPr>
            <a:spLocks noChangeArrowheads="1"/>
          </p:cNvSpPr>
          <p:nvPr/>
        </p:nvSpPr>
        <p:spPr bwMode="auto">
          <a:xfrm>
            <a:off x="2159732" y="1437033"/>
            <a:ext cx="549857" cy="421690"/>
          </a:xfrm>
          <a:prstGeom prst="rect">
            <a:avLst/>
          </a:prstGeom>
          <a:solidFill>
            <a:sysClr val="window" lastClr="FFFFFF"/>
          </a:solidFill>
          <a:ln w="6350">
            <a:noFill/>
            <a:miter lim="800000"/>
            <a:headEnd/>
            <a:tailEnd/>
          </a:ln>
          <a:effectLst/>
        </p:spPr>
        <p:txBody>
          <a:bodyPr lIns="45720" rIns="45720" anchor="b"/>
          <a:lstStyle/>
          <a:p>
            <a:pPr defTabSz="914418">
              <a:defRPr/>
            </a:pPr>
            <a:r>
              <a:rPr lang="en-US" sz="1400" kern="0" dirty="0">
                <a:solidFill>
                  <a:prstClr val="black"/>
                </a:solidFill>
              </a:rPr>
              <a:t>2014</a:t>
            </a:r>
          </a:p>
        </p:txBody>
      </p:sp>
      <p:sp>
        <p:nvSpPr>
          <p:cNvPr id="193" name="Rectangle 27"/>
          <p:cNvSpPr>
            <a:spLocks noChangeArrowheads="1"/>
          </p:cNvSpPr>
          <p:nvPr/>
        </p:nvSpPr>
        <p:spPr bwMode="auto">
          <a:xfrm>
            <a:off x="405800" y="1916832"/>
            <a:ext cx="1819770" cy="369332"/>
          </a:xfrm>
          <a:prstGeom prst="rect">
            <a:avLst/>
          </a:prstGeom>
          <a:solidFill>
            <a:sysClr val="window" lastClr="FFFFFF"/>
          </a:solidFill>
          <a:ln w="6350">
            <a:noFill/>
            <a:miter lim="800000"/>
            <a:headEnd/>
            <a:tailEnd/>
          </a:ln>
          <a:effectLst/>
        </p:spPr>
        <p:txBody>
          <a:bodyPr wrap="square" lIns="0" tIns="0" rIns="0" bIns="0">
            <a:spAutoFit/>
          </a:bodyPr>
          <a:lstStyle/>
          <a:p>
            <a:r>
              <a:rPr lang="en-US" sz="1200" dirty="0">
                <a:solidFill>
                  <a:prstClr val="black"/>
                </a:solidFill>
                <a:latin typeface="Calibri" panose="020F0502020204030204" pitchFamily="34" charset="0"/>
              </a:rPr>
              <a:t>Internal Efficiency &amp; Service Delivery Improvement </a:t>
            </a:r>
          </a:p>
        </p:txBody>
      </p:sp>
      <p:sp>
        <p:nvSpPr>
          <p:cNvPr id="194" name="Rectangle 28"/>
          <p:cNvSpPr>
            <a:spLocks noChangeArrowheads="1"/>
          </p:cNvSpPr>
          <p:nvPr/>
        </p:nvSpPr>
        <p:spPr bwMode="auto">
          <a:xfrm>
            <a:off x="360301" y="2709702"/>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ERP</a:t>
            </a:r>
          </a:p>
        </p:txBody>
      </p:sp>
      <p:sp>
        <p:nvSpPr>
          <p:cNvPr id="195" name="Rectangle 29"/>
          <p:cNvSpPr>
            <a:spLocks noChangeArrowheads="1"/>
          </p:cNvSpPr>
          <p:nvPr/>
        </p:nvSpPr>
        <p:spPr bwMode="auto">
          <a:xfrm>
            <a:off x="360301" y="3107102"/>
            <a:ext cx="1592902" cy="369332"/>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GIS, Building Plan App.</a:t>
            </a:r>
          </a:p>
        </p:txBody>
      </p:sp>
      <p:sp>
        <p:nvSpPr>
          <p:cNvPr id="197" name="Rectangle 31"/>
          <p:cNvSpPr>
            <a:spLocks noChangeArrowheads="1"/>
          </p:cNvSpPr>
          <p:nvPr/>
        </p:nvSpPr>
        <p:spPr bwMode="auto">
          <a:xfrm>
            <a:off x="360301" y="3539150"/>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eOffice</a:t>
            </a:r>
          </a:p>
        </p:txBody>
      </p:sp>
      <p:sp>
        <p:nvSpPr>
          <p:cNvPr id="199" name="Rectangle 33"/>
          <p:cNvSpPr>
            <a:spLocks noChangeArrowheads="1"/>
          </p:cNvSpPr>
          <p:nvPr/>
        </p:nvSpPr>
        <p:spPr bwMode="auto">
          <a:xfrm>
            <a:off x="405800" y="3932298"/>
            <a:ext cx="1592902" cy="184666"/>
          </a:xfrm>
          <a:prstGeom prst="rect">
            <a:avLst/>
          </a:prstGeom>
          <a:solidFill>
            <a:sysClr val="window" lastClr="FFFFFF"/>
          </a:solidFill>
          <a:ln w="6350">
            <a:noFill/>
            <a:miter lim="800000"/>
            <a:headEnd/>
            <a:tailEnd/>
          </a:ln>
          <a:effectLst/>
        </p:spPr>
        <p:txBody>
          <a:bodyPr lIns="0" tIns="0" rIns="0" bIns="0">
            <a:spAutoFit/>
          </a:bodyPr>
          <a:lstStyle/>
          <a:p>
            <a:r>
              <a:rPr lang="en-US" sz="1200" dirty="0">
                <a:solidFill>
                  <a:prstClr val="black"/>
                </a:solidFill>
                <a:latin typeface="Calibri" panose="020F0502020204030204" pitchFamily="34" charset="0"/>
              </a:rPr>
              <a:t>Value Creation</a:t>
            </a:r>
          </a:p>
        </p:txBody>
      </p:sp>
      <p:sp>
        <p:nvSpPr>
          <p:cNvPr id="200" name="Rectangle 34"/>
          <p:cNvSpPr>
            <a:spLocks noChangeArrowheads="1"/>
          </p:cNvSpPr>
          <p:nvPr/>
        </p:nvSpPr>
        <p:spPr bwMode="auto">
          <a:xfrm>
            <a:off x="360301" y="4321919"/>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Wi-Fi</a:t>
            </a:r>
          </a:p>
        </p:txBody>
      </p:sp>
      <p:sp>
        <p:nvSpPr>
          <p:cNvPr id="201" name="Rectangle 35"/>
          <p:cNvSpPr>
            <a:spLocks noChangeArrowheads="1"/>
          </p:cNvSpPr>
          <p:nvPr/>
        </p:nvSpPr>
        <p:spPr bwMode="auto">
          <a:xfrm>
            <a:off x="360301" y="6002812"/>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Video Analytics</a:t>
            </a:r>
          </a:p>
        </p:txBody>
      </p:sp>
      <p:sp>
        <p:nvSpPr>
          <p:cNvPr id="203" name="Rectangle 37"/>
          <p:cNvSpPr>
            <a:spLocks noChangeArrowheads="1"/>
          </p:cNvSpPr>
          <p:nvPr/>
        </p:nvSpPr>
        <p:spPr bwMode="auto">
          <a:xfrm>
            <a:off x="2434505" y="2615918"/>
            <a:ext cx="3300903" cy="342891"/>
          </a:xfrm>
          <a:prstGeom prst="rect">
            <a:avLst/>
          </a:prstGeom>
          <a:solidFill>
            <a:srgbClr val="00BBEE"/>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04" name="Rectangle 38"/>
          <p:cNvSpPr>
            <a:spLocks noChangeArrowheads="1"/>
          </p:cNvSpPr>
          <p:nvPr/>
        </p:nvSpPr>
        <p:spPr bwMode="auto">
          <a:xfrm>
            <a:off x="3669904" y="3057650"/>
            <a:ext cx="2047739" cy="314351"/>
          </a:xfrm>
          <a:prstGeom prst="rect">
            <a:avLst/>
          </a:prstGeom>
          <a:solidFill>
            <a:srgbClr val="999977"/>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06" name="Rectangle 40"/>
          <p:cNvSpPr>
            <a:spLocks noChangeArrowheads="1"/>
          </p:cNvSpPr>
          <p:nvPr/>
        </p:nvSpPr>
        <p:spPr bwMode="auto">
          <a:xfrm>
            <a:off x="2447763" y="3489698"/>
            <a:ext cx="2446919" cy="314351"/>
          </a:xfrm>
          <a:prstGeom prst="rect">
            <a:avLst/>
          </a:prstGeom>
          <a:solidFill>
            <a:srgbClr val="D98029"/>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07" name="Rectangle 41"/>
          <p:cNvSpPr>
            <a:spLocks noChangeArrowheads="1"/>
          </p:cNvSpPr>
          <p:nvPr/>
        </p:nvSpPr>
        <p:spPr bwMode="auto">
          <a:xfrm>
            <a:off x="4123008" y="5505921"/>
            <a:ext cx="2811844" cy="286793"/>
          </a:xfrm>
          <a:prstGeom prst="rect">
            <a:avLst/>
          </a:prstGeom>
          <a:solidFill>
            <a:srgbClr val="0070C0"/>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09" name="Rectangle 43"/>
          <p:cNvSpPr>
            <a:spLocks noChangeArrowheads="1"/>
          </p:cNvSpPr>
          <p:nvPr/>
        </p:nvSpPr>
        <p:spPr bwMode="auto">
          <a:xfrm>
            <a:off x="4222783" y="4220330"/>
            <a:ext cx="1503740" cy="315400"/>
          </a:xfrm>
          <a:prstGeom prst="rect">
            <a:avLst/>
          </a:prstGeom>
          <a:solidFill>
            <a:srgbClr val="C00000"/>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10" name="Rectangle 44"/>
          <p:cNvSpPr>
            <a:spLocks noChangeArrowheads="1"/>
          </p:cNvSpPr>
          <p:nvPr/>
        </p:nvSpPr>
        <p:spPr bwMode="auto">
          <a:xfrm>
            <a:off x="4109766" y="5064188"/>
            <a:ext cx="2825087" cy="319872"/>
          </a:xfrm>
          <a:prstGeom prst="rect">
            <a:avLst/>
          </a:prstGeom>
          <a:solidFill>
            <a:srgbClr val="00B050"/>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11" name="Line 45"/>
          <p:cNvSpPr>
            <a:spLocks noChangeShapeType="1"/>
          </p:cNvSpPr>
          <p:nvPr/>
        </p:nvSpPr>
        <p:spPr bwMode="auto">
          <a:xfrm>
            <a:off x="395536" y="1858723"/>
            <a:ext cx="7498080" cy="0"/>
          </a:xfrm>
          <a:prstGeom prst="line">
            <a:avLst/>
          </a:prstGeom>
          <a:noFill/>
          <a:ln w="28575">
            <a:solidFill>
              <a:srgbClr val="666666"/>
            </a:solidFill>
            <a:round/>
            <a:headEnd/>
            <a:tailEnd/>
          </a:ln>
          <a:effectLst/>
        </p:spPr>
        <p:txBody>
          <a:bodyPr wrap="none" lIns="36000" tIns="36000" rIns="36000" bIns="36000" anchor="ctr"/>
          <a:lstStyle/>
          <a:p>
            <a:pPr defTabSz="914418">
              <a:defRPr/>
            </a:pPr>
            <a:endParaRPr lang="de-DE" sz="1400" kern="0">
              <a:solidFill>
                <a:prstClr val="black"/>
              </a:solidFill>
            </a:endParaRPr>
          </a:p>
        </p:txBody>
      </p:sp>
      <p:sp>
        <p:nvSpPr>
          <p:cNvPr id="212" name="Line 46"/>
          <p:cNvSpPr>
            <a:spLocks noChangeShapeType="1"/>
          </p:cNvSpPr>
          <p:nvPr/>
        </p:nvSpPr>
        <p:spPr bwMode="auto">
          <a:xfrm>
            <a:off x="2424318" y="1858723"/>
            <a:ext cx="16818" cy="4676612"/>
          </a:xfrm>
          <a:prstGeom prst="line">
            <a:avLst/>
          </a:prstGeom>
          <a:noFill/>
          <a:ln w="6350">
            <a:solidFill>
              <a:srgbClr val="778888"/>
            </a:solidFill>
            <a:prstDash val="dash"/>
            <a:round/>
            <a:headEnd/>
            <a:tailEnd/>
          </a:ln>
          <a:effectLst/>
        </p:spPr>
        <p:txBody>
          <a:bodyPr wrap="none" lIns="36000" tIns="36000" rIns="36000" bIns="36000" anchor="ctr"/>
          <a:lstStyle/>
          <a:p>
            <a:pPr defTabSz="914418">
              <a:defRPr/>
            </a:pPr>
            <a:endParaRPr lang="de-DE" sz="1400" kern="0">
              <a:solidFill>
                <a:prstClr val="black"/>
              </a:solidFill>
            </a:endParaRPr>
          </a:p>
        </p:txBody>
      </p:sp>
      <p:sp>
        <p:nvSpPr>
          <p:cNvPr id="213" name="Rectangle 35"/>
          <p:cNvSpPr>
            <a:spLocks noChangeArrowheads="1"/>
          </p:cNvSpPr>
          <p:nvPr/>
        </p:nvSpPr>
        <p:spPr bwMode="auto">
          <a:xfrm>
            <a:off x="359533" y="5128072"/>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Smart Parking</a:t>
            </a:r>
          </a:p>
        </p:txBody>
      </p:sp>
      <p:sp>
        <p:nvSpPr>
          <p:cNvPr id="214" name="Rectangle 35"/>
          <p:cNvSpPr>
            <a:spLocks noChangeArrowheads="1"/>
          </p:cNvSpPr>
          <p:nvPr/>
        </p:nvSpPr>
        <p:spPr bwMode="auto">
          <a:xfrm>
            <a:off x="359532" y="5570764"/>
            <a:ext cx="1846468" cy="184666"/>
          </a:xfrm>
          <a:prstGeom prst="rect">
            <a:avLst/>
          </a:prstGeom>
          <a:solidFill>
            <a:sysClr val="window" lastClr="FFFFFF"/>
          </a:solidFill>
          <a:ln w="6350">
            <a:noFill/>
            <a:miter lim="800000"/>
            <a:headEnd/>
            <a:tailEnd/>
          </a:ln>
          <a:effectLst/>
        </p:spPr>
        <p:txBody>
          <a:bodyPr wrap="square" lIns="0" tIns="0" rIns="0" bIns="0">
            <a:spAutoFit/>
          </a:bodyPr>
          <a:lstStyle/>
          <a:p>
            <a:pPr marL="190504" defTabSz="914418">
              <a:defRPr/>
            </a:pPr>
            <a:r>
              <a:rPr lang="en-US" sz="1200" kern="0" dirty="0">
                <a:solidFill>
                  <a:prstClr val="black"/>
                </a:solidFill>
                <a:latin typeface="Calibri" panose="020F0502020204030204" pitchFamily="34" charset="0"/>
              </a:rPr>
              <a:t>Intelligent Streetlight</a:t>
            </a:r>
          </a:p>
        </p:txBody>
      </p:sp>
      <p:sp>
        <p:nvSpPr>
          <p:cNvPr id="215" name="Rectangle 35"/>
          <p:cNvSpPr>
            <a:spLocks noChangeArrowheads="1"/>
          </p:cNvSpPr>
          <p:nvPr/>
        </p:nvSpPr>
        <p:spPr bwMode="auto">
          <a:xfrm>
            <a:off x="372025" y="4707626"/>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Citizen App</a:t>
            </a:r>
          </a:p>
        </p:txBody>
      </p:sp>
      <p:sp>
        <p:nvSpPr>
          <p:cNvPr id="216" name="Rectangle 17"/>
          <p:cNvSpPr>
            <a:spLocks noChangeArrowheads="1"/>
          </p:cNvSpPr>
          <p:nvPr/>
        </p:nvSpPr>
        <p:spPr bwMode="auto">
          <a:xfrm>
            <a:off x="7920372" y="1412776"/>
            <a:ext cx="936104" cy="421690"/>
          </a:xfrm>
          <a:prstGeom prst="rect">
            <a:avLst/>
          </a:prstGeom>
          <a:solidFill>
            <a:sysClr val="window" lastClr="FFFFFF"/>
          </a:solidFill>
          <a:ln w="6350">
            <a:noFill/>
            <a:miter lim="800000"/>
            <a:headEnd/>
            <a:tailEnd/>
          </a:ln>
          <a:effectLst/>
        </p:spPr>
        <p:txBody>
          <a:bodyPr lIns="45720" rIns="45720" anchor="b"/>
          <a:lstStyle/>
          <a:p>
            <a:pPr defTabSz="914418">
              <a:defRPr/>
            </a:pPr>
            <a:r>
              <a:rPr lang="en-US" sz="1400" kern="0" dirty="0">
                <a:solidFill>
                  <a:prstClr val="black"/>
                </a:solidFill>
              </a:rPr>
              <a:t>Onwards</a:t>
            </a:r>
          </a:p>
        </p:txBody>
      </p:sp>
      <p:sp>
        <p:nvSpPr>
          <p:cNvPr id="217" name="Rectangle 43"/>
          <p:cNvSpPr>
            <a:spLocks noChangeArrowheads="1"/>
          </p:cNvSpPr>
          <p:nvPr/>
        </p:nvSpPr>
        <p:spPr bwMode="auto">
          <a:xfrm>
            <a:off x="4894683" y="4643742"/>
            <a:ext cx="822960" cy="312434"/>
          </a:xfrm>
          <a:prstGeom prst="rect">
            <a:avLst/>
          </a:prstGeom>
          <a:solidFill>
            <a:srgbClr val="92D050"/>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218" name="Rectangle 41"/>
          <p:cNvSpPr>
            <a:spLocks noChangeArrowheads="1"/>
          </p:cNvSpPr>
          <p:nvPr/>
        </p:nvSpPr>
        <p:spPr bwMode="auto">
          <a:xfrm>
            <a:off x="4133553" y="5924716"/>
            <a:ext cx="2811845" cy="325032"/>
          </a:xfrm>
          <a:prstGeom prst="rect">
            <a:avLst/>
          </a:prstGeom>
          <a:solidFill>
            <a:schemeClr val="accent5">
              <a:lumMod val="40000"/>
              <a:lumOff val="60000"/>
            </a:schemeClr>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34" name="Rectangle 28"/>
          <p:cNvSpPr>
            <a:spLocks noChangeArrowheads="1"/>
          </p:cNvSpPr>
          <p:nvPr/>
        </p:nvSpPr>
        <p:spPr bwMode="auto">
          <a:xfrm>
            <a:off x="353675" y="2318763"/>
            <a:ext cx="1871895" cy="184666"/>
          </a:xfrm>
          <a:prstGeom prst="rect">
            <a:avLst/>
          </a:prstGeom>
          <a:solidFill>
            <a:sysClr val="window" lastClr="FFFFFF"/>
          </a:solidFill>
          <a:ln w="6350">
            <a:noFill/>
            <a:miter lim="800000"/>
            <a:headEnd/>
            <a:tailEnd/>
          </a:ln>
          <a:effectLst/>
        </p:spPr>
        <p:txBody>
          <a:bodyPr wrap="square" lIns="0" tIns="0" rIns="0" bIns="0">
            <a:spAutoFit/>
          </a:bodyPr>
          <a:lstStyle/>
          <a:p>
            <a:pPr marL="190504" defTabSz="914418">
              <a:defRPr/>
            </a:pPr>
            <a:r>
              <a:rPr lang="en-US" sz="1200" kern="0" dirty="0">
                <a:solidFill>
                  <a:prstClr val="black"/>
                </a:solidFill>
                <a:latin typeface="Calibri" panose="020F0502020204030204" pitchFamily="34" charset="0"/>
              </a:rPr>
              <a:t>Basic IT- LAN, FMS, HW</a:t>
            </a:r>
          </a:p>
        </p:txBody>
      </p:sp>
      <p:sp>
        <p:nvSpPr>
          <p:cNvPr id="35" name="Rectangle 37"/>
          <p:cNvSpPr>
            <a:spLocks noChangeArrowheads="1"/>
          </p:cNvSpPr>
          <p:nvPr/>
        </p:nvSpPr>
        <p:spPr bwMode="auto">
          <a:xfrm>
            <a:off x="2414629" y="2093652"/>
            <a:ext cx="1362299" cy="324502"/>
          </a:xfrm>
          <a:prstGeom prst="rect">
            <a:avLst/>
          </a:prstGeom>
          <a:solidFill>
            <a:srgbClr val="FFC000"/>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
        <p:nvSpPr>
          <p:cNvPr id="5" name="Rectangle 4"/>
          <p:cNvSpPr/>
          <p:nvPr/>
        </p:nvSpPr>
        <p:spPr>
          <a:xfrm>
            <a:off x="3631096" y="2224977"/>
            <a:ext cx="915987" cy="19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black"/>
                </a:solidFill>
              </a:rPr>
              <a:t>Nov 2014</a:t>
            </a:r>
          </a:p>
        </p:txBody>
      </p:sp>
      <p:sp>
        <p:nvSpPr>
          <p:cNvPr id="37" name="Rectangle 36"/>
          <p:cNvSpPr/>
          <p:nvPr/>
        </p:nvSpPr>
        <p:spPr>
          <a:xfrm>
            <a:off x="4870452" y="3555629"/>
            <a:ext cx="915987" cy="19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black"/>
                </a:solidFill>
              </a:rPr>
              <a:t>Mar 2014</a:t>
            </a:r>
          </a:p>
        </p:txBody>
      </p:sp>
      <p:sp>
        <p:nvSpPr>
          <p:cNvPr id="38" name="Rectangle 37"/>
          <p:cNvSpPr/>
          <p:nvPr/>
        </p:nvSpPr>
        <p:spPr>
          <a:xfrm>
            <a:off x="5631086" y="2659759"/>
            <a:ext cx="915987" cy="19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black"/>
                </a:solidFill>
              </a:rPr>
              <a:t>Dec 2015</a:t>
            </a:r>
          </a:p>
        </p:txBody>
      </p:sp>
      <p:sp>
        <p:nvSpPr>
          <p:cNvPr id="39" name="Rectangle 38"/>
          <p:cNvSpPr/>
          <p:nvPr/>
        </p:nvSpPr>
        <p:spPr>
          <a:xfrm>
            <a:off x="5633994" y="3072809"/>
            <a:ext cx="915987" cy="19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black"/>
                </a:solidFill>
              </a:rPr>
              <a:t>Dec 2015</a:t>
            </a:r>
          </a:p>
        </p:txBody>
      </p:sp>
      <p:sp>
        <p:nvSpPr>
          <p:cNvPr id="42" name="Rectangle 41"/>
          <p:cNvSpPr/>
          <p:nvPr/>
        </p:nvSpPr>
        <p:spPr>
          <a:xfrm>
            <a:off x="5786104" y="4490844"/>
            <a:ext cx="915987" cy="19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black"/>
                </a:solidFill>
              </a:rPr>
              <a:t>Jan 2016</a:t>
            </a:r>
          </a:p>
        </p:txBody>
      </p:sp>
      <p:sp>
        <p:nvSpPr>
          <p:cNvPr id="44" name="Rectangle 43"/>
          <p:cNvSpPr/>
          <p:nvPr/>
        </p:nvSpPr>
        <p:spPr>
          <a:xfrm>
            <a:off x="7004386" y="5409332"/>
            <a:ext cx="915987" cy="19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black"/>
                </a:solidFill>
              </a:rPr>
              <a:t>Aug 2016</a:t>
            </a:r>
          </a:p>
        </p:txBody>
      </p:sp>
      <p:sp>
        <p:nvSpPr>
          <p:cNvPr id="46" name="Rectangle 35"/>
          <p:cNvSpPr>
            <a:spLocks noChangeArrowheads="1"/>
          </p:cNvSpPr>
          <p:nvPr/>
        </p:nvSpPr>
        <p:spPr bwMode="auto">
          <a:xfrm>
            <a:off x="353675" y="6350668"/>
            <a:ext cx="1592902" cy="184666"/>
          </a:xfrm>
          <a:prstGeom prst="rect">
            <a:avLst/>
          </a:prstGeom>
          <a:solidFill>
            <a:sysClr val="window" lastClr="FFFFFF"/>
          </a:solidFill>
          <a:ln w="6350">
            <a:noFill/>
            <a:miter lim="800000"/>
            <a:headEnd/>
            <a:tailEnd/>
          </a:ln>
          <a:effectLst/>
        </p:spPr>
        <p:txBody>
          <a:bodyPr lIns="0" tIns="0" rIns="0" bIns="0">
            <a:spAutoFit/>
          </a:bodyPr>
          <a:lstStyle/>
          <a:p>
            <a:pPr marL="190504" defTabSz="914418">
              <a:defRPr/>
            </a:pPr>
            <a:r>
              <a:rPr lang="en-US" sz="1200" kern="0" dirty="0">
                <a:solidFill>
                  <a:prstClr val="black"/>
                </a:solidFill>
                <a:latin typeface="Calibri" panose="020F0502020204030204" pitchFamily="34" charset="0"/>
              </a:rPr>
              <a:t>Digital MMR</a:t>
            </a:r>
          </a:p>
        </p:txBody>
      </p:sp>
      <p:sp>
        <p:nvSpPr>
          <p:cNvPr id="47" name="Rectangle 41"/>
          <p:cNvSpPr>
            <a:spLocks noChangeArrowheads="1"/>
          </p:cNvSpPr>
          <p:nvPr/>
        </p:nvSpPr>
        <p:spPr bwMode="auto">
          <a:xfrm>
            <a:off x="4099525" y="6419923"/>
            <a:ext cx="5027615" cy="325032"/>
          </a:xfrm>
          <a:prstGeom prst="rect">
            <a:avLst/>
          </a:prstGeom>
          <a:solidFill>
            <a:schemeClr val="accent2">
              <a:lumMod val="60000"/>
              <a:lumOff val="40000"/>
            </a:schemeClr>
          </a:solidFill>
          <a:ln w="6350">
            <a:noFill/>
            <a:miter lim="800000"/>
            <a:headEnd/>
            <a:tailEnd/>
          </a:ln>
          <a:effectLst/>
        </p:spPr>
        <p:txBody>
          <a:bodyPr lIns="45720" rIns="45720"/>
          <a:lstStyle/>
          <a:p>
            <a:pPr defTabSz="914418">
              <a:spcBef>
                <a:spcPct val="50000"/>
              </a:spcBef>
              <a:defRPr/>
            </a:pPr>
            <a:endParaRPr lang="de-DE" sz="1400" kern="0">
              <a:solidFill>
                <a:prstClr val="white"/>
              </a:solidFill>
            </a:endParaRPr>
          </a:p>
        </p:txBody>
      </p:sp>
    </p:spTree>
    <p:extLst>
      <p:ext uri="{BB962C8B-B14F-4D97-AF65-F5344CB8AC3E}">
        <p14:creationId xmlns:p14="http://schemas.microsoft.com/office/powerpoint/2010/main" val="34017471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Financial Strategy by MOUD for Smart Cities – </a:t>
            </a:r>
            <a:r>
              <a:rPr lang="en-US" sz="2400" dirty="0" smtClean="0">
                <a:solidFill>
                  <a:srgbClr val="FF9900"/>
                </a:solidFill>
              </a:rPr>
              <a:t>Estimated Investment  </a:t>
            </a:r>
            <a:endParaRPr lang="en-US" sz="2400" dirty="0">
              <a:solidFill>
                <a:srgbClr val="FF9900"/>
              </a:solidFill>
            </a:endParaRPr>
          </a:p>
        </p:txBody>
      </p:sp>
      <p:sp>
        <p:nvSpPr>
          <p:cNvPr id="3" name="Content Placeholder 2"/>
          <p:cNvSpPr>
            <a:spLocks noGrp="1"/>
          </p:cNvSpPr>
          <p:nvPr>
            <p:ph sz="quarter" idx="14"/>
          </p:nvPr>
        </p:nvSpPr>
        <p:spPr>
          <a:xfrm>
            <a:off x="496800" y="1444486"/>
            <a:ext cx="8151900" cy="4945203"/>
          </a:xfrm>
        </p:spPr>
        <p:txBody>
          <a:bodyPr/>
          <a:lstStyle/>
          <a:p>
            <a:pPr algn="just"/>
            <a:r>
              <a:rPr lang="en-US" sz="2000" dirty="0" smtClean="0"/>
              <a:t>The analysis of the HPEC (High Power Expert Committee)  on Investment estimates in urban infrastructure has asses a </a:t>
            </a:r>
            <a:r>
              <a:rPr lang="en-US" sz="2000" dirty="0"/>
              <a:t>Per Capita Investment Cost (PCIC) of Rs 43,386 for a 20 year period. </a:t>
            </a:r>
            <a:endParaRPr lang="en-US" sz="2000" dirty="0" smtClean="0"/>
          </a:p>
          <a:p>
            <a:pPr marL="0" indent="0" algn="just">
              <a:buNone/>
            </a:pPr>
            <a:endParaRPr lang="en-US" sz="2000" dirty="0" smtClean="0"/>
          </a:p>
          <a:p>
            <a:r>
              <a:rPr lang="en-US" sz="2000" dirty="0" smtClean="0"/>
              <a:t>Using an average of 1.0 </a:t>
            </a:r>
            <a:r>
              <a:rPr lang="en-US" sz="2000" dirty="0"/>
              <a:t>million people in each of the 100 smart cities, the total estimate of investment requirements for the services covered by HPEC comes to Rs7.0 lakh crores over 20 years (with an annual escalation of 10% from 2009-20 to 2014-15). </a:t>
            </a:r>
            <a:endParaRPr lang="en-US" sz="2000" dirty="0" smtClean="0"/>
          </a:p>
          <a:p>
            <a:endParaRPr lang="en-US" sz="2000" dirty="0"/>
          </a:p>
          <a:p>
            <a:r>
              <a:rPr lang="en-US" sz="2000" dirty="0" smtClean="0"/>
              <a:t>This translates to the annual requirement of </a:t>
            </a:r>
            <a:r>
              <a:rPr lang="en-US" sz="2000" dirty="0" err="1" smtClean="0"/>
              <a:t>Rs</a:t>
            </a:r>
            <a:r>
              <a:rPr lang="en-US" sz="2000" dirty="0" smtClean="0"/>
              <a:t> 35,000 Crores. </a:t>
            </a:r>
            <a:endParaRPr lang="en-US" sz="2000" dirty="0"/>
          </a:p>
          <a:p>
            <a:endParaRPr lang="en-US" sz="2000" dirty="0"/>
          </a:p>
          <a:p>
            <a:r>
              <a:rPr lang="en-US" sz="2000" dirty="0"/>
              <a:t>Of the funds allocated to each Smart Cities by the Central Government, roughly 60% will be earmarked for investment in infrastructure and </a:t>
            </a:r>
            <a:r>
              <a:rPr lang="en-US" sz="2000" dirty="0">
                <a:solidFill>
                  <a:srgbClr val="FF9900"/>
                </a:solidFill>
              </a:rPr>
              <a:t>10% for e-governance initiatives</a:t>
            </a:r>
            <a:r>
              <a:rPr lang="en-US" sz="2000" dirty="0"/>
              <a:t>. </a:t>
            </a:r>
            <a:endParaRPr lang="en-US" sz="2000" dirty="0" smtClean="0"/>
          </a:p>
        </p:txBody>
      </p:sp>
    </p:spTree>
    <p:extLst>
      <p:ext uri="{BB962C8B-B14F-4D97-AF65-F5344CB8AC3E}">
        <p14:creationId xmlns:p14="http://schemas.microsoft.com/office/powerpoint/2010/main" val="5614533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Fund Raising by </a:t>
            </a:r>
            <a:r>
              <a:rPr lang="en-US" sz="2400" dirty="0"/>
              <a:t>MOUD for Smart </a:t>
            </a:r>
            <a:r>
              <a:rPr lang="en-US" sz="2400" dirty="0" smtClean="0"/>
              <a:t>Cities</a:t>
            </a:r>
            <a:br>
              <a:rPr lang="en-US" sz="2400" dirty="0" smtClean="0"/>
            </a:br>
            <a:r>
              <a:rPr lang="en-US" sz="2400" dirty="0" smtClean="0">
                <a:solidFill>
                  <a:srgbClr val="FF9900"/>
                </a:solidFill>
              </a:rPr>
              <a:t>Suggested Financing Sources</a:t>
            </a:r>
            <a:endParaRPr lang="en-US" sz="2400" dirty="0">
              <a:solidFill>
                <a:srgbClr val="FF9900"/>
              </a:solidFill>
            </a:endParaRPr>
          </a:p>
        </p:txBody>
      </p:sp>
      <p:sp>
        <p:nvSpPr>
          <p:cNvPr id="3" name="Content Placeholder 2"/>
          <p:cNvSpPr>
            <a:spLocks noGrp="1"/>
          </p:cNvSpPr>
          <p:nvPr>
            <p:ph sz="quarter" idx="14"/>
          </p:nvPr>
        </p:nvSpPr>
        <p:spPr/>
        <p:txBody>
          <a:bodyPr/>
          <a:lstStyle/>
          <a:p>
            <a:pPr marL="0" indent="0">
              <a:buNone/>
            </a:pPr>
            <a:r>
              <a:rPr lang="en-US" sz="2000" dirty="0" smtClean="0"/>
              <a:t>Pooled </a:t>
            </a:r>
            <a:r>
              <a:rPr lang="en-US" sz="2000" dirty="0"/>
              <a:t>Municipal Debt Obligation (PMDO) facility: </a:t>
            </a:r>
          </a:p>
          <a:p>
            <a:pPr marL="0" indent="0">
              <a:buNone/>
            </a:pPr>
            <a:r>
              <a:rPr lang="en-US" sz="1400" dirty="0" smtClean="0"/>
              <a:t>This </a:t>
            </a:r>
            <a:r>
              <a:rPr lang="en-US" sz="1400" dirty="0"/>
              <a:t>facility was set up in 2006 with the participation of several Banks to promote and finance infrastructure projects in Urban Area on shared risk basis. Present corpus of the facility is Rs 5,000 Crore </a:t>
            </a:r>
          </a:p>
          <a:p>
            <a:pPr marL="0" indent="0">
              <a:buNone/>
            </a:pPr>
            <a:endParaRPr lang="en-US" sz="1400" dirty="0" smtClean="0"/>
          </a:p>
          <a:p>
            <a:pPr marL="0" indent="0">
              <a:buNone/>
            </a:pPr>
            <a:r>
              <a:rPr lang="en-US" sz="2000" dirty="0" smtClean="0"/>
              <a:t>Real </a:t>
            </a:r>
            <a:r>
              <a:rPr lang="en-US" sz="2000" dirty="0"/>
              <a:t>Estate Investment Trusts (REITS): </a:t>
            </a:r>
            <a:endParaRPr lang="en-US" sz="2000" dirty="0" smtClean="0"/>
          </a:p>
          <a:p>
            <a:pPr marL="0" indent="0">
              <a:buNone/>
            </a:pPr>
            <a:r>
              <a:rPr lang="en-US" sz="1400" dirty="0"/>
              <a:t>REITS has been successfully used as instruments for pooling of investment in several countries. These structures would reduce the pressure on the banking system while also making available fresh equity. </a:t>
            </a:r>
            <a:endParaRPr lang="en-US" sz="1400" dirty="0" smtClean="0"/>
          </a:p>
          <a:p>
            <a:pPr marL="0" indent="0">
              <a:buNone/>
            </a:pPr>
            <a:endParaRPr lang="en-US" sz="1400" dirty="0"/>
          </a:p>
          <a:p>
            <a:pPr marL="0" indent="0">
              <a:buNone/>
            </a:pPr>
            <a:r>
              <a:rPr lang="en-US" sz="2000" dirty="0" smtClean="0"/>
              <a:t>Infrastructure </a:t>
            </a:r>
            <a:r>
              <a:rPr lang="en-US" sz="2000" dirty="0"/>
              <a:t>debt funds (IDFs</a:t>
            </a:r>
            <a:r>
              <a:rPr lang="en-US" sz="2000" dirty="0" smtClean="0"/>
              <a:t>)</a:t>
            </a:r>
          </a:p>
          <a:p>
            <a:pPr marL="0" indent="0">
              <a:buNone/>
            </a:pPr>
            <a:r>
              <a:rPr lang="en-US" sz="1400" dirty="0" smtClean="0"/>
              <a:t>IDFs could </a:t>
            </a:r>
            <a:r>
              <a:rPr lang="en-US" sz="1400" dirty="0"/>
              <a:t>be directed to invest in highly rated municipal bonds/green bonds by defining these as eligible investments. As IDFs are required to invest in post construction assets they could be used as a means to re-finance debt taken during the construction phase as well as additional monies for financing operations </a:t>
            </a:r>
            <a:endParaRPr lang="en-US" sz="1400" dirty="0" smtClean="0"/>
          </a:p>
          <a:p>
            <a:pPr marL="0" indent="0">
              <a:buNone/>
            </a:pPr>
            <a:endParaRPr lang="en-US" sz="1400" dirty="0"/>
          </a:p>
          <a:p>
            <a:pPr marL="0" indent="0">
              <a:buNone/>
            </a:pPr>
            <a:r>
              <a:rPr lang="en-US" sz="2000" dirty="0"/>
              <a:t>Municipal bonds </a:t>
            </a:r>
            <a:endParaRPr lang="en-US" sz="2000" dirty="0" smtClean="0"/>
          </a:p>
          <a:p>
            <a:pPr marL="0" indent="0">
              <a:buNone/>
            </a:pPr>
            <a:r>
              <a:rPr lang="en-US" sz="1400" dirty="0" smtClean="0"/>
              <a:t>Encourage </a:t>
            </a:r>
            <a:r>
              <a:rPr lang="en-US" sz="1400" dirty="0"/>
              <a:t>issuance of tax-free municipal bonds by creditworthy local governments to bring down the cost of borrowing </a:t>
            </a:r>
          </a:p>
          <a:p>
            <a:pPr marL="0" indent="0">
              <a:buNone/>
            </a:pPr>
            <a:endParaRPr lang="en-US" dirty="0"/>
          </a:p>
          <a:p>
            <a:pPr marL="0" indent="0">
              <a:buNone/>
            </a:pPr>
            <a:endParaRPr lang="en-US" dirty="0"/>
          </a:p>
          <a:p>
            <a:pPr marL="0" indent="0">
              <a:buNone/>
            </a:pPr>
            <a:endParaRPr lang="en-US" sz="1600" dirty="0"/>
          </a:p>
          <a:p>
            <a:endParaRPr lang="en-US" dirty="0"/>
          </a:p>
        </p:txBody>
      </p:sp>
    </p:spTree>
    <p:extLst>
      <p:ext uri="{BB962C8B-B14F-4D97-AF65-F5344CB8AC3E}">
        <p14:creationId xmlns:p14="http://schemas.microsoft.com/office/powerpoint/2010/main" val="3673784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Thank You</a:t>
            </a:r>
            <a:endParaRPr lang="en-US" dirty="0"/>
          </a:p>
        </p:txBody>
      </p:sp>
      <p:sp>
        <p:nvSpPr>
          <p:cNvPr id="4" name="Subtitle 3"/>
          <p:cNvSpPr>
            <a:spLocks noGrp="1"/>
          </p:cNvSpPr>
          <p:nvPr>
            <p:ph type="subTitle" idx="1"/>
          </p:nvPr>
        </p:nvSpPr>
        <p:spPr/>
        <p:txBody>
          <a:bodyPr/>
          <a:lstStyle/>
          <a:p>
            <a:r>
              <a:rPr lang="en-US" sz="1400" dirty="0" smtClean="0"/>
              <a:t>Mr. Shankar Deshpande, </a:t>
            </a:r>
          </a:p>
          <a:p>
            <a:r>
              <a:rPr lang="en-US" sz="1400" b="1" dirty="0" smtClean="0"/>
              <a:t>In-charge</a:t>
            </a:r>
            <a:r>
              <a:rPr lang="en-US" sz="1400" b="1" dirty="0"/>
              <a:t>, Information Technology Cell</a:t>
            </a:r>
            <a:endParaRPr lang="en-US" sz="1400" dirty="0"/>
          </a:p>
          <a:p>
            <a:r>
              <a:rPr lang="en-US" sz="1400" b="1" dirty="0"/>
              <a:t>Mumbai Metropolitan Region Development Authority</a:t>
            </a:r>
            <a:endParaRPr lang="en-US" sz="1400" dirty="0"/>
          </a:p>
          <a:p>
            <a:r>
              <a:rPr lang="en-US" sz="1400" dirty="0"/>
              <a:t>2nd Floor, A wing </a:t>
            </a:r>
          </a:p>
          <a:p>
            <a:r>
              <a:rPr lang="en-US" sz="1400" dirty="0"/>
              <a:t>Bandra Kurla Complex </a:t>
            </a:r>
          </a:p>
          <a:p>
            <a:r>
              <a:rPr lang="en-US" sz="1400" dirty="0"/>
              <a:t>Bandra (East), Mumbai- 400-051 </a:t>
            </a:r>
          </a:p>
          <a:p>
            <a:r>
              <a:rPr lang="en-US" sz="1400" dirty="0"/>
              <a:t>Tel: 022-26595919 </a:t>
            </a:r>
          </a:p>
          <a:p>
            <a:r>
              <a:rPr lang="en-US" sz="1400" dirty="0"/>
              <a:t>Fax: 022-26595943</a:t>
            </a:r>
          </a:p>
          <a:p>
            <a:r>
              <a:rPr lang="en-US" sz="1400" b="1" dirty="0"/>
              <a:t>Email:</a:t>
            </a:r>
            <a:r>
              <a:rPr lang="en-US" sz="1400" dirty="0"/>
              <a:t>  itcadmin@mailmmrda.maharashtra.gov.in           jpdtp@mailmmrda.maharashtra.gov.in</a:t>
            </a:r>
          </a:p>
          <a:p>
            <a:endParaRPr lang="en-US" sz="1400" dirty="0"/>
          </a:p>
        </p:txBody>
      </p:sp>
    </p:spTree>
    <p:extLst>
      <p:ext uri="{BB962C8B-B14F-4D97-AF65-F5344CB8AC3E}">
        <p14:creationId xmlns:p14="http://schemas.microsoft.com/office/powerpoint/2010/main" val="25659129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134&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0&quot;/&gt;&lt;/m_mruColor&gt;&lt;m_mapectfillschemeMRU/&gt;&lt;m_eweekdayFirstOfWeek val=&quot;2&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chDecimalSymbol17909&gt;.&lt;/m_chDecimalSymbol17909&gt;&lt;m_nGroupingDigits17909 val=&quot;3&quot;/&gt;&lt;m_chGroupingSymbol17909&gt;,&lt;/m_chGroupingSymbol17909&gt;&lt;/m_precDefault&gt;&lt;/CDefaultPrec&gt;&lt;/root&gt;"/>
  <p:tag name="THINKCELLUNDODONOTDELETE" val="53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0g3E7eglzEmS.92.QRqgt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k3SHjmdDEUSIAWbJc4qGB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pBWvd8nkUWd83gmjpc2M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sjPXrJdT0en2WN4xG19p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0g3E7eglzEmS.92.QRqgt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nBHL9l2t2k.yHBePPjzxa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EfNuARKVEESUv0PVgDbnv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3SHjmdDEUSIAWbJc4qGB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pBWvd8nkUWd83gmjpc2M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3SHjmdDEUSIAWbJc4qG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IpBWvd8nkUWd83gmjpc2M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sjPXrJdT0en2WN4xG19pw"/>
</p:tagLst>
</file>

<file path=ppt/theme/theme1.xml><?xml version="1.0" encoding="utf-8"?>
<a:theme xmlns:a="http://schemas.openxmlformats.org/drawingml/2006/main" name="Template Smok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InterpretationA_full">
      <a:majorFont>
        <a:latin typeface="Arial"/>
        <a:ea typeface=""/>
        <a:cs typeface=""/>
      </a:majorFont>
      <a:minorFont>
        <a:latin typeface="Arial"/>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31750" cap="flat"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spPr>
      <a:bodyPr lIns="36000" rIns="36000" anchor="ctr"/>
      <a:lstStyle>
        <a:defPPr algn="ctr" eaLnBrk="0" hangingPunct="0">
          <a:lnSpc>
            <a:spcPct val="80000"/>
          </a:lnSpc>
          <a:defRPr sz="1400" dirty="0">
            <a:solidFill>
              <a:schemeClr val="bg1"/>
            </a:solidFill>
            <a:latin typeface="Calibri" pitchFamily="34" charset="0"/>
            <a:cs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0"/>
          </a:spcBef>
          <a:spcAft>
            <a:spcPct val="0"/>
          </a:spcAft>
          <a:buClrTx/>
          <a:buSzTx/>
          <a:buFontTx/>
          <a:buNone/>
          <a:tabLst/>
          <a:defRPr kumimoji="0" lang="en-AU" sz="3200" b="1" i="0" u="none" strike="noStrike" cap="none" normalizeH="0" baseline="0" smtClean="0">
            <a:ln>
              <a:noFill/>
            </a:ln>
            <a:solidFill>
              <a:schemeClr val="tx1"/>
            </a:solidFill>
            <a:effectLst/>
            <a:latin typeface="Arial" charset="0"/>
          </a:defRPr>
        </a:defPPr>
      </a:lstStyle>
    </a:lnDef>
  </a:objectDefaults>
  <a:extraClrSchemeLst>
    <a:extraClrScheme>
      <a:clrScheme name="InterpretationA_full 1">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InterpretationA_full 2">
        <a:dk1>
          <a:srgbClr val="000000"/>
        </a:dk1>
        <a:lt1>
          <a:srgbClr val="FFFFFF"/>
        </a:lt1>
        <a:dk2>
          <a:srgbClr val="F8F8F8"/>
        </a:dk2>
        <a:lt2>
          <a:srgbClr val="C0C0C0"/>
        </a:lt2>
        <a:accent1>
          <a:srgbClr val="00AA99"/>
        </a:accent1>
        <a:accent2>
          <a:srgbClr val="DD4411"/>
        </a:accent2>
        <a:accent3>
          <a:srgbClr val="FFFFFF"/>
        </a:accent3>
        <a:accent4>
          <a:srgbClr val="000000"/>
        </a:accent4>
        <a:accent5>
          <a:srgbClr val="AAD2CA"/>
        </a:accent5>
        <a:accent6>
          <a:srgbClr val="C83D0E"/>
        </a:accent6>
        <a:hlink>
          <a:srgbClr val="BBBB00"/>
        </a:hlink>
        <a:folHlink>
          <a:srgbClr val="660000"/>
        </a:folHlink>
      </a:clrScheme>
      <a:clrMap bg1="lt1" tx1="dk1" bg2="lt2" tx2="dk2" accent1="accent1" accent2="accent2" accent3="accent3" accent4="accent4" accent5="accent5" accent6="accent6" hlink="hlink" folHlink="folHlink"/>
    </a:extraClrScheme>
    <a:extraClrScheme>
      <a:clrScheme name="InterpretationA_full 3">
        <a:dk1>
          <a:srgbClr val="000000"/>
        </a:dk1>
        <a:lt1>
          <a:srgbClr val="FFFFFF"/>
        </a:lt1>
        <a:dk2>
          <a:srgbClr val="F8F8F8"/>
        </a:dk2>
        <a:lt2>
          <a:srgbClr val="C0C0C0"/>
        </a:lt2>
        <a:accent1>
          <a:srgbClr val="AA1133"/>
        </a:accent1>
        <a:accent2>
          <a:srgbClr val="66AA44"/>
        </a:accent2>
        <a:accent3>
          <a:srgbClr val="FFFFFF"/>
        </a:accent3>
        <a:accent4>
          <a:srgbClr val="000000"/>
        </a:accent4>
        <a:accent5>
          <a:srgbClr val="D2AAAD"/>
        </a:accent5>
        <a:accent6>
          <a:srgbClr val="5C9A3D"/>
        </a:accent6>
        <a:hlink>
          <a:srgbClr val="887799"/>
        </a:hlink>
        <a:folHlink>
          <a:srgbClr val="224433"/>
        </a:folHlink>
      </a:clrScheme>
      <a:clrMap bg1="lt1" tx1="dk1" bg2="lt2" tx2="dk2" accent1="accent1" accent2="accent2" accent3="accent3" accent4="accent4" accent5="accent5" accent6="accent6" hlink="hlink" folHlink="folHlink"/>
    </a:extraClrScheme>
    <a:extraClrScheme>
      <a:clrScheme name="InterpretationA_full 4">
        <a:dk1>
          <a:srgbClr val="000000"/>
        </a:dk1>
        <a:lt1>
          <a:srgbClr val="FFFFFF"/>
        </a:lt1>
        <a:dk2>
          <a:srgbClr val="F8F8F8"/>
        </a:dk2>
        <a:lt2>
          <a:srgbClr val="C0C0C0"/>
        </a:lt2>
        <a:accent1>
          <a:srgbClr val="FF0000"/>
        </a:accent1>
        <a:accent2>
          <a:srgbClr val="FF9900"/>
        </a:accent2>
        <a:accent3>
          <a:srgbClr val="FFFFFF"/>
        </a:accent3>
        <a:accent4>
          <a:srgbClr val="000000"/>
        </a:accent4>
        <a:accent5>
          <a:srgbClr val="FFAAAA"/>
        </a:accent5>
        <a:accent6>
          <a:srgbClr val="E78A00"/>
        </a:accent6>
        <a:hlink>
          <a:srgbClr val="557799"/>
        </a:hlink>
        <a:folHlink>
          <a:srgbClr val="445511"/>
        </a:folHlink>
      </a:clrScheme>
      <a:clrMap bg1="lt1" tx1="dk1" bg2="lt2" tx2="dk2" accent1="accent1" accent2="accent2" accent3="accent3" accent4="accent4" accent5="accent5" accent6="accent6" hlink="hlink" folHlink="folHlink"/>
    </a:extraClrScheme>
    <a:extraClrScheme>
      <a:clrScheme name="InterpretationA_full 5">
        <a:dk1>
          <a:srgbClr val="000000"/>
        </a:dk1>
        <a:lt1>
          <a:srgbClr val="FFFFFF"/>
        </a:lt1>
        <a:dk2>
          <a:srgbClr val="F8F8F8"/>
        </a:dk2>
        <a:lt2>
          <a:srgbClr val="C0C0C0"/>
        </a:lt2>
        <a:accent1>
          <a:srgbClr val="00BBEE"/>
        </a:accent1>
        <a:accent2>
          <a:srgbClr val="DD4411"/>
        </a:accent2>
        <a:accent3>
          <a:srgbClr val="FFFFFF"/>
        </a:accent3>
        <a:accent4>
          <a:srgbClr val="000000"/>
        </a:accent4>
        <a:accent5>
          <a:srgbClr val="AADAF5"/>
        </a:accent5>
        <a:accent6>
          <a:srgbClr val="C83D0E"/>
        </a:accent6>
        <a:hlink>
          <a:srgbClr val="BBBB00"/>
        </a:hlink>
        <a:folHlink>
          <a:srgbClr val="66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12-2348_AMC Strategy">
  <a:themeElements>
    <a:clrScheme name="Accenture">
      <a:dk1>
        <a:srgbClr val="000000"/>
      </a:dk1>
      <a:lt1>
        <a:srgbClr val="FFFFFF"/>
      </a:lt1>
      <a:dk2>
        <a:srgbClr val="666666"/>
      </a:dk2>
      <a:lt2>
        <a:srgbClr val="778888"/>
      </a:lt2>
      <a:accent1>
        <a:srgbClr val="D98029"/>
      </a:accent1>
      <a:accent2>
        <a:srgbClr val="551155"/>
      </a:accent2>
      <a:accent3>
        <a:srgbClr val="999977"/>
      </a:accent3>
      <a:accent4>
        <a:srgbClr val="00BBEE"/>
      </a:accent4>
      <a:accent5>
        <a:srgbClr val="D98029"/>
      </a:accent5>
      <a:accent6>
        <a:srgbClr val="551155"/>
      </a:accent6>
      <a:hlink>
        <a:srgbClr val="999977"/>
      </a:hlink>
      <a:folHlink>
        <a:srgbClr val="00BBE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Accenture Management Consulting Handout">
  <a:themeElements>
    <a:clrScheme name="Custom 7">
      <a:dk1>
        <a:sysClr val="windowText" lastClr="000000"/>
      </a:dk1>
      <a:lt1>
        <a:sysClr val="window" lastClr="FFFFFF"/>
      </a:lt1>
      <a:dk2>
        <a:srgbClr val="666666"/>
      </a:dk2>
      <a:lt2>
        <a:srgbClr val="EEECE1"/>
      </a:lt2>
      <a:accent1>
        <a:srgbClr val="00BBEE"/>
      </a:accent1>
      <a:accent2>
        <a:srgbClr val="66AA44"/>
      </a:accent2>
      <a:accent3>
        <a:srgbClr val="EEAA00"/>
      </a:accent3>
      <a:accent4>
        <a:srgbClr val="FF0000"/>
      </a:accent4>
      <a:accent5>
        <a:srgbClr val="778888"/>
      </a:accent5>
      <a:accent6>
        <a:srgbClr val="557799"/>
      </a:accent6>
      <a:hlink>
        <a:srgbClr val="FF9900"/>
      </a:hlink>
      <a:folHlink>
        <a:srgbClr val="FF0000"/>
      </a:folHlink>
    </a:clrScheme>
    <a:fontScheme name="Benutzerdefiniert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778888">
            <a:lumMod val="20000"/>
            <a:lumOff val="80000"/>
          </a:srgbClr>
        </a:solidFill>
        <a:ln w="6350">
          <a:solidFill>
            <a:srgbClr val="778888">
              <a:lumMod val="20000"/>
              <a:lumOff val="80000"/>
            </a:srgbClr>
          </a:solidFill>
          <a:miter lim="800000"/>
          <a:headEnd/>
          <a:tailEnd/>
        </a:ln>
        <a:effectLst/>
      </a:spPr>
      <a:bodyPr vert="horz" wrap="square" lIns="72000" tIns="72000" rIns="72000" bIns="72000" numCol="1" rtlCol="0" anchor="t" anchorCtr="0" compatLnSpc="1">
        <a:prstTxWarp prst="textNoShape">
          <a:avLst/>
        </a:prstTxWarp>
        <a:noAutofit/>
      </a:bodyPr>
      <a:lstStyle>
        <a:defPPr marL="0" marR="0" indent="0" algn="l" defTabSz="914400" rtl="0" eaLnBrk="1" fontAlgn="base" latinLnBrk="0" hangingPunct="1">
          <a:lnSpc>
            <a:spcPct val="100000"/>
          </a:lnSpc>
          <a:spcBef>
            <a:spcPts val="0"/>
          </a:spcBef>
          <a:spcAft>
            <a:spcPts val="300"/>
          </a:spcAft>
          <a:buClrTx/>
          <a:buSzTx/>
          <a:buFontTx/>
          <a:buNone/>
          <a:tabLst/>
          <a:defRPr kumimoji="0" sz="1600" b="0"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defRPr>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lgn="l">
          <a:defRPr sz="1200" dirty="0" err="1" smtClean="0"/>
        </a:defPPr>
      </a:lstStyle>
    </a:txDef>
  </a:objectDefaults>
  <a:extraClrSchemeLst/>
</a:theme>
</file>

<file path=ppt/theme/theme4.xml><?xml version="1.0" encoding="utf-8"?>
<a:theme xmlns:a="http://schemas.openxmlformats.org/drawingml/2006/main" name="1_Accenture Management Consulting Handout">
  <a:themeElements>
    <a:clrScheme name="Custom 7">
      <a:dk1>
        <a:sysClr val="windowText" lastClr="000000"/>
      </a:dk1>
      <a:lt1>
        <a:sysClr val="window" lastClr="FFFFFF"/>
      </a:lt1>
      <a:dk2>
        <a:srgbClr val="666666"/>
      </a:dk2>
      <a:lt2>
        <a:srgbClr val="EEECE1"/>
      </a:lt2>
      <a:accent1>
        <a:srgbClr val="00BBEE"/>
      </a:accent1>
      <a:accent2>
        <a:srgbClr val="66AA44"/>
      </a:accent2>
      <a:accent3>
        <a:srgbClr val="EEAA00"/>
      </a:accent3>
      <a:accent4>
        <a:srgbClr val="FF0000"/>
      </a:accent4>
      <a:accent5>
        <a:srgbClr val="778888"/>
      </a:accent5>
      <a:accent6>
        <a:srgbClr val="557799"/>
      </a:accent6>
      <a:hlink>
        <a:srgbClr val="FF9900"/>
      </a:hlink>
      <a:folHlink>
        <a:srgbClr val="FF0000"/>
      </a:folHlink>
    </a:clrScheme>
    <a:fontScheme name="Benutzerdefiniert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778888">
            <a:lumMod val="20000"/>
            <a:lumOff val="80000"/>
          </a:srgbClr>
        </a:solidFill>
        <a:ln w="6350">
          <a:solidFill>
            <a:srgbClr val="778888">
              <a:lumMod val="20000"/>
              <a:lumOff val="80000"/>
            </a:srgbClr>
          </a:solidFill>
          <a:miter lim="800000"/>
          <a:headEnd/>
          <a:tailEnd/>
        </a:ln>
        <a:effectLst/>
      </a:spPr>
      <a:bodyPr vert="horz" wrap="square" lIns="72000" tIns="72000" rIns="72000" bIns="72000" numCol="1" rtlCol="0" anchor="t" anchorCtr="0" compatLnSpc="1">
        <a:prstTxWarp prst="textNoShape">
          <a:avLst/>
        </a:prstTxWarp>
        <a:noAutofit/>
      </a:bodyPr>
      <a:lstStyle>
        <a:defPPr marL="0" marR="0" indent="0" algn="l" defTabSz="914400" rtl="0" eaLnBrk="1" fontAlgn="base" latinLnBrk="0" hangingPunct="1">
          <a:lnSpc>
            <a:spcPct val="100000"/>
          </a:lnSpc>
          <a:spcBef>
            <a:spcPts val="0"/>
          </a:spcBef>
          <a:spcAft>
            <a:spcPts val="300"/>
          </a:spcAft>
          <a:buClrTx/>
          <a:buSzTx/>
          <a:buFontTx/>
          <a:buNone/>
          <a:tabLst/>
          <a:defRPr kumimoji="0" sz="1600" b="0"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defRPr>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lgn="l">
          <a:defRPr sz="1200" dirty="0" err="1" smtClean="0"/>
        </a:defPPr>
      </a:lst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ubmittedBy xmlns="http://schemas.microsoft.com/sharepoint/v3">DIR\arpita.bhattacharya</SubmittedBy>
    <ArchiveDate xmlns="http://schemas.microsoft.com/sharepoint/v3">2015-04-12T00:00:00Z</ArchiveDate>
    <Abstract xmlns="http://schemas.microsoft.com/sharepoint/v3">A deck from a lecture given by Jen Hawes-Hewitt on Intelligent Cities at Hult International Business University on 9 April 2013. This deck gives an overview of Accenture’s approach, global drivers and barriers to wider implementation, international examples of funding sources, critical success factors and case studies where we have worked including Cuidad Creativa Digital and the Greater London Authority.</Abstract>
    <PertinentToOrgUnit xmlns="http://schemas.microsoft.com/sharepoint/v3">;#6793;~Accenture Management Consulting;#12001;~Sustainability Services</PertinentToOrgUnit>
    <PertinentToDomainSpecialty xmlns="http://schemas.microsoft.com/sharepoint/v3">;#8609;~Sustainability</PertinentToDomainSpecialty>
    <VisibleToAsset xmlns="http://schemas.microsoft.com/sharepoint/v3" xsi:nil="true"/>
    <Contacts xmlns="http://schemas.microsoft.com/sharepoint/v3">DIR\lauren.ing,DIR\simon.w.giles,DIR\jen.hawes-hewitt</Contacts>
    <ConditionsforUse xmlns="http://schemas.microsoft.com/sharepoint/v3">Accenture Internal Use Only</ConditionsforUse>
    <DetailsPageURL xmlns="http://schemas.microsoft.com/sharepoint/v3">https://kx.accenture.com/Repositories/ContributionForm.aspx?path=C25/81/94&amp;mode=Read</DetailsPageURL>
    <StorageType xmlns="http://schemas.microsoft.com/sharepoint/v3">File</StorageType>
    <OfficialAsset xmlns="http://schemas.microsoft.com/sharepoint/v3">No</OfficialAsset>
    <BusinessFunctionKeywords xmlns="http://schemas.microsoft.com/sharepoint/v3">;#13119;~Sustainability</BusinessFunctionKeywords>
    <RelatedContent xmlns="http://schemas.microsoft.com/sharepoint/v3"> </RelatedContent>
    <Client xmlns="http://schemas.microsoft.com/sharepoint/v3" xsi:nil="true"/>
    <DeliveryCenter xmlns="http://schemas.microsoft.com/sharepoint/v3" xsi:nil="true"/>
    <ContentCurrentDate xmlns="http://schemas.microsoft.com/sharepoint/v3">2013-12-30T04:01:52Z</ContentCurrentDate>
    <ContribKeywords xmlns="http://schemas.microsoft.com/sharepoint/v3">;#12004;~Sustainability Services</ContribKeywords>
    <VendorProductKeywords xmlns="http://schemas.microsoft.com/sharepoint/v3">;#0;~None</VendorProductKeywords>
    <Offerings xmlns="http://schemas.microsoft.com/sharepoint/v3">;#12003;~Sustainability Services</Offerings>
    <EngagementLink xmlns="http://schemas.microsoft.com/sharepoint/v3" xsi:nil="true"/>
    <flagVVID xmlns="http://schemas.microsoft.com/sharepoint/v3" xsi:nil="true"/>
    <KXGeography xmlns="http://schemas.microsoft.com/sharepoint/v3" xsi:nil="true"/>
    <SourceType xmlns="http://schemas.microsoft.com/sharepoint/v3">ContributionForm</SourceType>
    <ApprovedForUseBy xmlns="http://schemas.microsoft.com/sharepoint/v3">;#12002;~Sustainability Services</ApprovedForUseBy>
    <DetailsPageURL2 xmlns="http://schemas.microsoft.com/sharepoint/v3">https://kx.accenture.com/Repositories/DownloadForm.aspx?path=C25/81/94/Hult%20International%20Business%20School%20Lecture.ppt</DetailsPageURL2>
    <PertinentToCountry xmlns="http://schemas.microsoft.com/sharepoint/v3" xsi:nil="true"/>
    <RevisionBy xmlns="http://schemas.microsoft.com/sharepoint/v3">DIR\swati.kamath&lt;br&gt;DIR\arpita.bhattacharya&lt;br&gt;DIR\arpita.bhattacharya</RevisionBy>
    <DateCreated xmlns="http://schemas.microsoft.com/sharepoint/v3">2013-04-12T05:47:57Z</DateCreated>
    <TechnologyKeywords xmlns="http://schemas.microsoft.com/sharepoint/v3">;#0;~None</TechnologyKeywords>
    <Geography xmlns="http://schemas.microsoft.com/sharepoint/v3" xsi:nil="true"/>
    <HasAttachment xmlns="http://schemas.microsoft.com/sharepoint/v3">No</HasAttachment>
    <ItemType xmlns="http://schemas.microsoft.com/sharepoint/v3">;#525;~Accenture Organization Material</ItemType>
    <FederalData xmlns="http://schemas.microsoft.com/sharepoint/v3">No</FederalData>
    <ArchiveStatus xmlns="http://schemas.microsoft.com/sharepoint/v3">Active</ArchiveStatus>
    <IndustryKeywords xmlns="http://schemas.microsoft.com/sharepoint/v3">;#353;~Energy</IndustryKeywords>
    <RevisionTime xmlns="http://schemas.microsoft.com/sharepoint/v3">12/30/2013 4:01:52 AM&lt;br&gt;4/12/2013 5:50:14 AM&lt;br&gt;4/12/2013 5:47:57 AM</RevisionTime>
    <ArchivalDate xmlns="http://schemas.microsoft.com/sharepoint/v3" xsi:nil="true"/>
    <ConditionsforUseComments xmlns="http://schemas.microsoft.com/sharepoint/v3" xsi:nil="true"/>
    <ContribLanguage xmlns="http://schemas.microsoft.com/sharepoint/v3">;#4628;~English</ContribLanguage>
    <PertinentToServiceLin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General Contribution" ma:contentTypeID="0x012000FD200C85A7BB46D2B974A85017C5AC2B0100BBCA62729C96CA428942DEC804BC4019" ma:contentTypeVersion="0" ma:contentTypeDescription="General Contribution" ma:contentTypeScope="" ma:versionID="9448091fcfb0257c1be46d5103dd4159">
  <xsd:schema xmlns:xsd="http://www.w3.org/2001/XMLSchema" xmlns:p="http://schemas.microsoft.com/office/2006/metadata/properties" xmlns:ns1="http://schemas.microsoft.com/sharepoint/v3" targetNamespace="http://schemas.microsoft.com/office/2006/metadata/properties" ma:root="true" ma:fieldsID="fc52959d95c099cefc0b31bdc5fd5781" ns1:_="">
    <xsd:import namespace="http://schemas.microsoft.com/sharepoint/v3"/>
    <xsd:element name="properties">
      <xsd:complexType>
        <xsd:sequence>
          <xsd:element name="documentManagement">
            <xsd:complexType>
              <xsd:all>
                <xsd:element ref="ns1:Abstract" minOccurs="0"/>
                <xsd:element ref="ns1:ItemType" minOccurs="0"/>
                <xsd:element ref="ns1:ContentCurrentDate" minOccurs="0"/>
                <xsd:element ref="ns1:Contacts" minOccurs="0"/>
                <xsd:element ref="ns1:ArchiveDate" minOccurs="0"/>
                <xsd:element ref="ns1:ArchivalDate" minOccurs="0"/>
                <xsd:element ref="ns1:ApprovedForUseBy" minOccurs="0"/>
                <xsd:element ref="ns1:ArchiveStatus" minOccurs="0"/>
                <xsd:element ref="ns1:BusinessFunctionKeywords" minOccurs="0"/>
                <xsd:element ref="ns1:Client" minOccurs="0"/>
                <xsd:element ref="ns1:EngagementLink" minOccurs="0"/>
                <xsd:element ref="ns1:ConditionsforUse" minOccurs="0"/>
                <xsd:element ref="ns1:ConditionsforUseComments" minOccurs="0"/>
                <xsd:element ref="ns1:DeliveryCenter" minOccurs="0"/>
                <xsd:element ref="ns1:DetailsPageURL" minOccurs="0"/>
                <xsd:element ref="ns1:DetailsPageURL2" minOccurs="0"/>
                <xsd:element ref="ns1:IndustryKeywords" minOccurs="0"/>
                <xsd:element ref="ns1:ContribKeywords" minOccurs="0"/>
                <xsd:element ref="ns1:ContribLanguage" minOccurs="0"/>
                <xsd:element ref="ns1:TechnologyKeywords" minOccurs="0"/>
                <xsd:element ref="ns1:StorageType" minOccurs="0"/>
                <xsd:element ref="ns1:VendorProductKeywords" minOccurs="0"/>
                <xsd:element ref="ns1:Offerings" minOccurs="0"/>
                <xsd:element ref="ns1:PertinentToOrgUnit" minOccurs="0"/>
                <xsd:element ref="ns1:PertinentToCountry" minOccurs="0"/>
                <xsd:element ref="ns1:PertinentToDomainSpecialty" minOccurs="0"/>
                <xsd:element ref="ns1:PertinentToServiceLine" minOccurs="0"/>
                <xsd:element ref="ns1:RevisionTime" minOccurs="0"/>
                <xsd:element ref="ns1:RevisionBy" minOccurs="0"/>
                <xsd:element ref="ns1:flagVVID" minOccurs="0"/>
                <xsd:element ref="ns1:DateCreated" minOccurs="0"/>
                <xsd:element ref="ns1:SubmittedBy" minOccurs="0"/>
                <xsd:element ref="ns1:KXGeography" minOccurs="0"/>
                <xsd:element ref="ns1:Geography" minOccurs="0"/>
                <xsd:element ref="ns1:HasAttachment" minOccurs="0"/>
                <xsd:element ref="ns1:FederalData" minOccurs="0"/>
                <xsd:element ref="ns1:VisibleToAsset" minOccurs="0"/>
                <xsd:element ref="ns1:OfficialAsset" minOccurs="0"/>
                <xsd:element ref="ns1:RelatedContent" minOccurs="0"/>
                <xsd:element ref="ns1:SourceTyp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Abstract" ma:index="3" nillable="true" ma:displayName="Description" ma:internalName="Abstract">
      <xsd:simpleType>
        <xsd:restriction base="dms:Note">
          <xsd:maxLength value="6"/>
        </xsd:restriction>
      </xsd:simpleType>
    </xsd:element>
    <xsd:element name="ItemType" ma:index="4" nillable="true" ma:displayName="Item Type" ma:internalName="ItemType">
      <xsd:simpleType>
        <xsd:restriction base="dms:Note"/>
      </xsd:simpleType>
    </xsd:element>
    <xsd:element name="ContentCurrentDate" ma:index="5" nillable="true" ma:displayName="Content Current Date" ma:default="[today]" ma:format="DateOnly" ma:internalName="ContentCurrentDate">
      <xsd:simpleType>
        <xsd:restriction base="dms:DateTime"/>
      </xsd:simpleType>
    </xsd:element>
    <xsd:element name="Contacts" ma:index="6" nillable="true" ma:displayName="Contacts" ma:internalName="Contacts">
      <xsd:simpleType>
        <xsd:restriction base="dms:Note"/>
      </xsd:simpleType>
    </xsd:element>
    <xsd:element name="ArchiveDate" ma:index="7" nillable="true" ma:displayName="Expiration Date" ma:format="DateOnly" ma:internalName="ArchiveDate">
      <xsd:simpleType>
        <xsd:restriction base="dms:DateTime"/>
      </xsd:simpleType>
    </xsd:element>
    <xsd:element name="ArchivalDate" ma:index="8" nillable="true" ma:displayName="Archival Date" ma:description="Check if contribution has expired." ma:format="DateOnly" ma:internalName="ArchivalDate">
      <xsd:simpleType>
        <xsd:restriction base="dms:DateTime"/>
      </xsd:simpleType>
    </xsd:element>
    <xsd:element name="ApprovedForUseBy" ma:index="9" nillable="true" ma:displayName="Reviewing Groups" ma:internalName="ApprovedForUseBy">
      <xsd:simpleType>
        <xsd:restriction base="dms:Note"/>
      </xsd:simpleType>
    </xsd:element>
    <xsd:element name="ArchiveStatus" ma:index="10" nillable="true" ma:displayName="Status" ma:internalName="ArchiveStatus">
      <xsd:simpleType>
        <xsd:restriction base="dms:Text"/>
      </xsd:simpleType>
    </xsd:element>
    <xsd:element name="BusinessFunctionKeywords" ma:index="11" nillable="true" ma:displayName="Business Processes &amp; Services" ma:internalName="BusinessFunctionKeywords">
      <xsd:simpleType>
        <xsd:restriction base="dms:Note"/>
      </xsd:simpleType>
    </xsd:element>
    <xsd:element name="Client" ma:index="12" nillable="true" ma:displayName="Client" ma:internalName="Client">
      <xsd:simpleType>
        <xsd:restriction base="dms:Note"/>
      </xsd:simpleType>
    </xsd:element>
    <xsd:element name="EngagementLink" ma:index="13" nillable="true" ma:displayName="Engagement Link" ma:internalName="EngagementLink">
      <xsd:simpleType>
        <xsd:restriction base="dms:Note"/>
      </xsd:simpleType>
    </xsd:element>
    <xsd:element name="ConditionsforUse" ma:index="14" nillable="true" ma:displayName="Usage Restriction" ma:internalName="ConditionsforUse">
      <xsd:simpleType>
        <xsd:restriction base="dms:Text"/>
      </xsd:simpleType>
    </xsd:element>
    <xsd:element name="ConditionsforUseComments" ma:index="15" nillable="true" ma:displayName="Usage Restriction Comments" ma:internalName="ConditionsforUseComments">
      <xsd:simpleType>
        <xsd:restriction base="dms:Note"/>
      </xsd:simpleType>
    </xsd:element>
    <xsd:element name="DeliveryCenter" ma:index="16" nillable="true" ma:displayName="Delivery Center" ma:internalName="DeliveryCenter">
      <xsd:simpleType>
        <xsd:restriction base="dms:Note"/>
      </xsd:simpleType>
    </xsd:element>
    <xsd:element name="DetailsPageURL" ma:index="17" nillable="true" ma:displayName="Details Page URL" ma:internalName="DetailsPageURL">
      <xsd:simpleType>
        <xsd:restriction base="dms:Note"/>
      </xsd:simpleType>
    </xsd:element>
    <xsd:element name="DetailsPageURL2" ma:index="18" nillable="true" ma:displayName="Details Page URL2" ma:internalName="DetailsPageURL2">
      <xsd:simpleType>
        <xsd:restriction base="dms:Text"/>
      </xsd:simpleType>
    </xsd:element>
    <xsd:element name="IndustryKeywords" ma:index="19" nillable="true" ma:displayName="Business &amp; Industries" ma:internalName="IndustryKeywords">
      <xsd:simpleType>
        <xsd:restriction base="dms:Note"/>
      </xsd:simpleType>
    </xsd:element>
    <xsd:element name="ContribKeywords" ma:index="20" nillable="true" ma:displayName="Content Manager Keywords" ma:internalName="ContribKeywords">
      <xsd:simpleType>
        <xsd:restriction base="dms:Note"/>
      </xsd:simpleType>
    </xsd:element>
    <xsd:element name="ContribLanguage" ma:index="21" nillable="true" ma:displayName="Language" ma:internalName="ContribLanguage">
      <xsd:simpleType>
        <xsd:restriction base="dms:Note"/>
      </xsd:simpleType>
    </xsd:element>
    <xsd:element name="TechnologyKeywords" ma:index="22" nillable="true" ma:displayName="Technologies" ma:internalName="TechnologyKeywords">
      <xsd:simpleType>
        <xsd:restriction base="dms:Note"/>
      </xsd:simpleType>
    </xsd:element>
    <xsd:element name="StorageType" ma:index="23" nillable="true" ma:displayName="Storage Type" ma:internalName="StorageType">
      <xsd:simpleType>
        <xsd:restriction base="dms:Text"/>
      </xsd:simpleType>
    </xsd:element>
    <xsd:element name="VendorProductKeywords" ma:index="24" nillable="true" ma:displayName="Vendors" ma:internalName="VendorProductKeywords">
      <xsd:simpleType>
        <xsd:restriction base="dms:Note"/>
      </xsd:simpleType>
    </xsd:element>
    <xsd:element name="Offerings" ma:index="25" nillable="true" ma:displayName="Offerings" ma:internalName="Offerings">
      <xsd:simpleType>
        <xsd:restriction base="dms:Note"/>
      </xsd:simpleType>
    </xsd:element>
    <xsd:element name="PertinentToOrgUnit" ma:index="26" nillable="true" ma:displayName="Accenture Organizations" ma:internalName="PertinentToOrgUnit">
      <xsd:simpleType>
        <xsd:restriction base="dms:Note"/>
      </xsd:simpleType>
    </xsd:element>
    <xsd:element name="PertinentToCountry" ma:index="27" nillable="true" ma:displayName="Countries" ma:internalName="PertinentToCountry">
      <xsd:simpleType>
        <xsd:restriction base="dms:Note"/>
      </xsd:simpleType>
    </xsd:element>
    <xsd:element name="PertinentToDomainSpecialty" ma:index="28" nillable="true" ma:displayName="Specialties" ma:internalName="PertinentToDomainSpecialty">
      <xsd:simpleType>
        <xsd:restriction base="dms:Note"/>
      </xsd:simpleType>
    </xsd:element>
    <xsd:element name="PertinentToServiceLine" ma:index="29" nillable="true" ma:displayName="Capabilities" ma:internalName="PertinentToServiceLine">
      <xsd:simpleType>
        <xsd:restriction base="dms:Note"/>
      </xsd:simpleType>
    </xsd:element>
    <xsd:element name="RevisionTime" ma:index="30" nillable="true" ma:displayName="Revision Time" ma:internalName="RevisionTime">
      <xsd:simpleType>
        <xsd:restriction base="dms:Note"/>
      </xsd:simpleType>
    </xsd:element>
    <xsd:element name="RevisionBy" ma:index="31" nillable="true" ma:displayName="Revision By" ma:internalName="RevisionBy">
      <xsd:simpleType>
        <xsd:restriction base="dms:Note"/>
      </xsd:simpleType>
    </xsd:element>
    <xsd:element name="flagVVID" ma:index="32" nillable="true" ma:displayName="flagVVID" ma:internalName="flagVVID">
      <xsd:simpleType>
        <xsd:restriction base="dms:Text"/>
      </xsd:simpleType>
    </xsd:element>
    <xsd:element name="DateCreated" ma:index="33" nillable="true" ma:displayName="Date Created" ma:internalName="DateCreated">
      <xsd:simpleType>
        <xsd:restriction base="dms:DateTime"/>
      </xsd:simpleType>
    </xsd:element>
    <xsd:element name="SubmittedBy" ma:index="34" nillable="true" ma:displayName="Submitted By" ma:internalName="SubmittedBy">
      <xsd:simpleType>
        <xsd:restriction base="dms:Text"/>
      </xsd:simpleType>
    </xsd:element>
    <xsd:element name="KXGeography" ma:index="35" nillable="true" ma:displayName="KXGeography" ma:internalName="KXGeography">
      <xsd:simpleType>
        <xsd:restriction base="dms:Note"/>
      </xsd:simpleType>
    </xsd:element>
    <xsd:element name="Geography" ma:index="36" nillable="true" ma:displayName="Geography" ma:internalName="Geography">
      <xsd:simpleType>
        <xsd:restriction base="dms:Note"/>
      </xsd:simpleType>
    </xsd:element>
    <xsd:element name="HasAttachment" ma:index="37" nillable="true" ma:displayName="Has Attachment" ma:description="Check if contribution has attachment." ma:internalName="HasAttachment">
      <xsd:simpleType>
        <xsd:restriction base="dms:Text"/>
      </xsd:simpleType>
    </xsd:element>
    <xsd:element name="FederalData" ma:index="38" nillable="true" ma:displayName="Federal Data" ma:internalName="FederalData">
      <xsd:simpleType>
        <xsd:restriction base="dms:Text"/>
      </xsd:simpleType>
    </xsd:element>
    <xsd:element name="VisibleToAsset" ma:index="39" nillable="true" ma:displayName="Visible To Asset" ma:internalName="VisibleToAsset">
      <xsd:simpleType>
        <xsd:restriction base="dms:Text"/>
      </xsd:simpleType>
    </xsd:element>
    <xsd:element name="OfficialAsset" ma:index="40" nillable="true" ma:displayName="Official Asset" ma:internalName="OfficialAsset">
      <xsd:simpleType>
        <xsd:restriction base="dms:Text"/>
      </xsd:simpleType>
    </xsd:element>
    <xsd:element name="RelatedContent" ma:index="41" nillable="true" ma:displayName="Related Content" ma:internalName="RelatedContent">
      <xsd:simpleType>
        <xsd:restriction base="dms:Note"/>
      </xsd:simpleType>
    </xsd:element>
    <xsd:element name="SourceType" ma:index="42" nillable="true" ma:displayName="SourceType" ma:internalName="SourceTyp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LongProperties xmlns="http://schemas.microsoft.com/office/2006/metadata/longProperties">
  <LongProp xmlns="" name="Abstract"><![CDATA[A deck from a lecture given by Jen Hawes-Hewitt on Intelligent Cities at Hult International Business University on 9 April 2013. This deck gives an overview of Accenture’s approach, global drivers and barriers to wider implementation, international examples of funding sources, critical success factors and case studies where we have worked including Cuidad Creativa Digital and the Greater London Authority.]]></LongProp>
</LongProperties>
</file>

<file path=customXml/itemProps1.xml><?xml version="1.0" encoding="utf-8"?>
<ds:datastoreItem xmlns:ds="http://schemas.openxmlformats.org/officeDocument/2006/customXml" ds:itemID="{60E522C9-8196-41D2-BD61-7C173CF0064D}">
  <ds:schemaRefs>
    <ds:schemaRef ds:uri="http://schemas.microsoft.com/sharepoint/v3"/>
    <ds:schemaRef ds:uri="http://schemas.microsoft.com/office/2006/documentManagement/types"/>
    <ds:schemaRef ds:uri="http://purl.org/dc/elements/1.1/"/>
    <ds:schemaRef ds:uri="http://www.w3.org/XML/1998/namespace"/>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3F005213-BE94-45C8-9DA2-7ABF60898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54CF415-BAE3-4BC4-A3D7-5D64E4327C12}">
  <ds:schemaRefs>
    <ds:schemaRef ds:uri="http://schemas.microsoft.com/office/2006/metadata/longProperties"/>
    <ds:schemaRef ds:uri=""/>
  </ds:schemaRefs>
</ds:datastoreItem>
</file>

<file path=docProps/app.xml><?xml version="1.0" encoding="utf-8"?>
<Properties xmlns="http://schemas.openxmlformats.org/officeDocument/2006/extended-properties" xmlns:vt="http://schemas.openxmlformats.org/officeDocument/2006/docPropsVTypes">
  <Template/>
  <TotalTime>15683</TotalTime>
  <Words>10231</Words>
  <Application>Microsoft Office PowerPoint</Application>
  <PresentationFormat>On-screen Show (4:3)</PresentationFormat>
  <Paragraphs>1675</Paragraphs>
  <Slides>97</Slides>
  <Notes>41</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97</vt:i4>
      </vt:variant>
    </vt:vector>
  </HeadingPairs>
  <TitlesOfParts>
    <vt:vector size="102" baseType="lpstr">
      <vt:lpstr>Template Smoke</vt:lpstr>
      <vt:lpstr>2_12-2348_AMC Strategy</vt:lpstr>
      <vt:lpstr>Accenture Management Consulting Handout</vt:lpstr>
      <vt:lpstr>1_Accenture Management Consulting Handout</vt:lpstr>
      <vt:lpstr>think-cell Slide</vt:lpstr>
      <vt:lpstr>-</vt:lpstr>
      <vt:lpstr>Agenda</vt:lpstr>
      <vt:lpstr>Cities and its Challenges</vt:lpstr>
      <vt:lpstr>Today’s City and its key challenges</vt:lpstr>
      <vt:lpstr>Trend # 1: Urbanisation - Straining City Infrastructure</vt:lpstr>
      <vt:lpstr>Trend # 1: Growth of Urban Population in India 1901 - 2001</vt:lpstr>
      <vt:lpstr>Trend # 1: Growth of Urban Population</vt:lpstr>
      <vt:lpstr>Trend # 1: Growth of Class 1 Cities</vt:lpstr>
      <vt:lpstr>Trend # 2: 71% of CO2 emissions are from cities</vt:lpstr>
      <vt:lpstr>Trend # 3: Cities Adding to GDP</vt:lpstr>
      <vt:lpstr>Trend # 3: Cities are referred to as the “engines of economic growth” </vt:lpstr>
      <vt:lpstr>Trend # 4: New technologies are driving urban innovation (1/2)</vt:lpstr>
      <vt:lpstr>Trend # 4: The World is moving towards Internet of Things which is the backbone for Smart Cities</vt:lpstr>
      <vt:lpstr>Hence, Cities require smarter solutions </vt:lpstr>
      <vt:lpstr>Smart solutions are instrumented, interconnected and intelligent </vt:lpstr>
      <vt:lpstr>What is Smart City?</vt:lpstr>
      <vt:lpstr>Definitions of Smart City</vt:lpstr>
      <vt:lpstr>An urban center that is workable and sustainable over a long period is what defines a true “Smart City”</vt:lpstr>
      <vt:lpstr>Smart Cities Can Be Identified along Six primary Axes</vt:lpstr>
      <vt:lpstr>Pillars of Smart City</vt:lpstr>
      <vt:lpstr>Benchmarks of Smart City (1/3)</vt:lpstr>
      <vt:lpstr>Benchmarks of Smart City (1/3)</vt:lpstr>
      <vt:lpstr>Benchmarks of Smart City (2/3)</vt:lpstr>
      <vt:lpstr>Benchmarks of Smart City (3/3)</vt:lpstr>
      <vt:lpstr>Smart Cities in India will need to meet economic and quality of life objectives</vt:lpstr>
      <vt:lpstr>Smart City Initiatives</vt:lpstr>
      <vt:lpstr>Select initiatives would be the backbone and other initiatives would follow as value additions</vt:lpstr>
      <vt:lpstr>Smart City at a glance</vt:lpstr>
      <vt:lpstr>Smart Cities Agenda- India &amp; Global</vt:lpstr>
      <vt:lpstr>National governments are driving the Smart City agenda forward</vt:lpstr>
      <vt:lpstr>Smart Bandra Kurla Complex</vt:lpstr>
      <vt:lpstr>An overview of Smart BKC</vt:lpstr>
      <vt:lpstr>MMRDA envisioned BKC to be an easily accessible, intelligent and sustainable International Financial &amp; Business Hub</vt:lpstr>
      <vt:lpstr>Based on the various smart cities across the globe, a smart city Journey for Bandra Kurla Complex is defined to help achieve this vision</vt:lpstr>
      <vt:lpstr>For BKC the approach is guided by citizen, businesses, economic and environmental needs to select, shortlist and design the Initiatives </vt:lpstr>
      <vt:lpstr>Leveraging stakeholder analysis, best practices and opportunity assessment the five Intelligent Cities initiatives are shortlisted</vt:lpstr>
      <vt:lpstr>5 initiatives earmarked for Smart BKC 1.0,  Making BKC as a Smart City</vt:lpstr>
      <vt:lpstr>The BKC wide Wi-Fi solution will provide seamless connectivity to entire E and G block regions at BKC</vt:lpstr>
      <vt:lpstr>For both the options Wi-Fi Access points will provide last mile connectivity with fiber backbone to ensure high bandwidth (Indicative)</vt:lpstr>
      <vt:lpstr>PowerPoint Presentation</vt:lpstr>
      <vt:lpstr>BKC Wide Wi-Fi architecture will enable secure access to internet after SMS authentication as per DoT guidelines</vt:lpstr>
      <vt:lpstr>Location Analysis is performed to identify the Wi-Fi access points locations in E- Block to ensure carpet coverage</vt:lpstr>
      <vt:lpstr>Location Analysis is also done for G Block to identify Wi-Fi access points locations to ensure carpet coverage</vt:lpstr>
      <vt:lpstr>Smart parking with electric cart will save time, reduce emissions and provide last mile connectivity</vt:lpstr>
      <vt:lpstr>Commuters spend on an average 20 mins. looking for parking slots, which amounts to 92 tonnes of CO2e every year; also leading to unauthorized parking</vt:lpstr>
      <vt:lpstr>The smart parking base architecture has to be designed (Indicative)</vt:lpstr>
      <vt:lpstr>Intelligent streetlights with solar panel will produce clean energy and reduce carbon footprint </vt:lpstr>
      <vt:lpstr>Currently street lights in BKC consume around 850 kW of electricity resulting in INR 6.5 lakhs of electricity costs and 900 tonnes of CO2e emissions </vt:lpstr>
      <vt:lpstr>PowerPoint Presentation</vt:lpstr>
      <vt:lpstr>Location Analysis – E Block</vt:lpstr>
      <vt:lpstr>Location Analysis – G Block</vt:lpstr>
      <vt:lpstr>PowerPoint Presentation</vt:lpstr>
      <vt:lpstr>To address security issues it is proposed to install an advanced video analytics solution</vt:lpstr>
      <vt:lpstr>Video analytics architecture would enable integration of multiple VMS and both analog and IP cameras based analytics (Indicative)</vt:lpstr>
      <vt:lpstr>Location analysis is performed to identify the placement of security cameras in E- Block to ensure optimum video surveillance </vt:lpstr>
      <vt:lpstr>Similar analysis is done to identify the placement of security cameras in G-Block</vt:lpstr>
      <vt:lpstr>The technical architecture of the Citizen App will leverage the open App development platform which reduces the development effort for multiple platform ( Indicative)</vt:lpstr>
      <vt:lpstr>The design architecture for the combined solution will be based on an open platform</vt:lpstr>
      <vt:lpstr>To achieve the vision for an intelligent BKC it is recommended that MMRDA implements all five initiatives as part of phase 1 – this will improve the quality of life for stakeholders of BKC </vt:lpstr>
      <vt:lpstr>Once phase 1 solutions have been implemented additional initiatives can be build upon the existing capabilities</vt:lpstr>
      <vt:lpstr>To achieve the vision for an Smart BKC MMRDA envisages implementation of all five initiatives as part of phase 1 – this will improve the quality of life for stakeholders of BKC </vt:lpstr>
      <vt:lpstr>Smart BKC Plan- Phases</vt:lpstr>
      <vt:lpstr>Select Case Global Studies</vt:lpstr>
      <vt:lpstr>Smart Mexico</vt:lpstr>
      <vt:lpstr>Smart London</vt:lpstr>
      <vt:lpstr>Public Wifi : Barcelona,Spain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wide Wi-Fi- Singapore and Australia</vt:lpstr>
      <vt:lpstr>Smart parking, San Francisco, London</vt:lpstr>
      <vt:lpstr>Video analytics- Singapore, UK</vt:lpstr>
      <vt:lpstr>With high penetration of mobile phones in India, an App solution is one of the most effective ways to access information</vt:lpstr>
      <vt:lpstr>Intelligent streetlights, Netherlands, Australia</vt:lpstr>
      <vt:lpstr>PowerPoint Presentation</vt:lpstr>
      <vt:lpstr>PowerPoint Presentation</vt:lpstr>
      <vt:lpstr>E-Governance in MMRDA</vt:lpstr>
      <vt:lpstr>Implementation of e-governance in MMRDA</vt:lpstr>
      <vt:lpstr>MMRDA IT Vision</vt:lpstr>
      <vt:lpstr>Phase-1 &amp; Phase-2 </vt:lpstr>
      <vt:lpstr>Awards &amp; Accolades</vt:lpstr>
      <vt:lpstr>MMRDA 3 Year IT Roadmap</vt:lpstr>
      <vt:lpstr>Financial Strategy by MOUD for Smart Cities – Estimated Investment  </vt:lpstr>
      <vt:lpstr>Fund Raising by MOUD for Smart Cities Suggested Financing Sources</vt:lpstr>
      <vt:lpstr>Thank You</vt:lpstr>
    </vt:vector>
  </TitlesOfParts>
  <Company>Accenture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Hult International Business School Lecture</dc:title>
  <dc:creator>gaelle.le.roux</dc:creator>
  <dc:description>Accenture Sample Presentation v9.1</dc:description>
  <cp:lastModifiedBy>Asthana, Mitali</cp:lastModifiedBy>
  <cp:revision>953</cp:revision>
  <cp:lastPrinted>2014-09-11T12:47:35Z</cp:lastPrinted>
  <dcterms:created xsi:type="dcterms:W3CDTF">2011-09-14T09:29:10Z</dcterms:created>
  <dcterms:modified xsi:type="dcterms:W3CDTF">2015-01-01T12:10:17Z</dcterms:modified>
  <cp:category>Presentation Designs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0x012000FD200C85A7BB46D2B974A85017C5AC2B0100ED82886411AEA4488F1831A011B3CB40</vt:lpwstr>
  </property>
  <property fmtid="{D5CDD505-2E9C-101B-9397-08002B2CF9AE}" pid="3" name="CSuiteImperative">
    <vt:lpwstr/>
  </property>
  <property fmtid="{D5CDD505-2E9C-101B-9397-08002B2CF9AE}" pid="4" name="AssetClass">
    <vt:lpwstr/>
  </property>
  <property fmtid="{D5CDD505-2E9C-101B-9397-08002B2CF9AE}" pid="5" name="ContentType">
    <vt:lpwstr>General Contribution</vt:lpwstr>
  </property>
</Properties>
</file>